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9926638" cy="6797675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D4FF"/>
    <a:srgbClr val="25FF88"/>
    <a:srgbClr val="75FFB3"/>
    <a:srgbClr val="8FFFC2"/>
    <a:srgbClr val="43C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82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A09F4-FA5D-46C0-9144-73E6D07AF0A5}" type="datetimeFigureOut">
              <a:rPr lang="hu-HU" smtClean="0"/>
              <a:t>2019.01.30.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F237E-DDDF-413B-A141-2D64B600E4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7528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6CFA6-D9A4-4801-9E4B-0803AD871EED}" type="datetimeFigureOut">
              <a:rPr lang="hu-HU" smtClean="0"/>
              <a:t>2019.01.30.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22E1-60D1-4016-9A99-3FDC7198E7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7235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6CFA6-D9A4-4801-9E4B-0803AD871EED}" type="datetimeFigureOut">
              <a:rPr lang="hu-HU" smtClean="0"/>
              <a:t>2019.01.30.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22E1-60D1-4016-9A99-3FDC7198E7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8242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6CFA6-D9A4-4801-9E4B-0803AD871EED}" type="datetimeFigureOut">
              <a:rPr lang="hu-HU" smtClean="0"/>
              <a:t>2019.01.30.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22E1-60D1-4016-9A99-3FDC7198E7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0569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6CFA6-D9A4-4801-9E4B-0803AD871EED}" type="datetimeFigureOut">
              <a:rPr lang="hu-HU" smtClean="0"/>
              <a:t>2019.01.30.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22E1-60D1-4016-9A99-3FDC7198E7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9230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6CFA6-D9A4-4801-9E4B-0803AD871EED}" type="datetimeFigureOut">
              <a:rPr lang="hu-HU" smtClean="0"/>
              <a:t>2019.01.30.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22E1-60D1-4016-9A99-3FDC7198E7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24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6CFA6-D9A4-4801-9E4B-0803AD871EED}" type="datetimeFigureOut">
              <a:rPr lang="hu-HU" smtClean="0"/>
              <a:t>2019.01.30.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22E1-60D1-4016-9A99-3FDC7198E7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5182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6CFA6-D9A4-4801-9E4B-0803AD871EED}" type="datetimeFigureOut">
              <a:rPr lang="hu-HU" smtClean="0"/>
              <a:t>2019.01.30.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22E1-60D1-4016-9A99-3FDC7198E7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4337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6CFA6-D9A4-4801-9E4B-0803AD871EED}" type="datetimeFigureOut">
              <a:rPr lang="hu-HU" smtClean="0"/>
              <a:t>2019.01.30.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22E1-60D1-4016-9A99-3FDC7198E7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2972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6CFA6-D9A4-4801-9E4B-0803AD871EED}" type="datetimeFigureOut">
              <a:rPr lang="hu-HU" smtClean="0"/>
              <a:t>2019.01.30.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22E1-60D1-4016-9A99-3FDC7198E7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2470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6CFA6-D9A4-4801-9E4B-0803AD871EED}" type="datetimeFigureOut">
              <a:rPr lang="hu-HU" smtClean="0"/>
              <a:t>2019.01.30.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22E1-60D1-4016-9A99-3FDC7198E7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8571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6CFA6-D9A4-4801-9E4B-0803AD871EED}" type="datetimeFigureOut">
              <a:rPr lang="hu-HU" smtClean="0"/>
              <a:t>2019.01.30.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22E1-60D1-4016-9A99-3FDC7198E7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8756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6CFA6-D9A4-4801-9E4B-0803AD871EED}" type="datetimeFigureOut">
              <a:rPr lang="hu-HU" smtClean="0"/>
              <a:t>2019.01.30.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722E1-60D1-4016-9A99-3FDC7198E7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134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772815" y="5906278"/>
            <a:ext cx="5533053" cy="606488"/>
          </a:xfrm>
        </p:spPr>
        <p:txBody>
          <a:bodyPr>
            <a:prstTxWarp prst="textStop">
              <a:avLst/>
            </a:prstTxWarp>
            <a:normAutofit fontScale="90000"/>
            <a:scene3d>
              <a:camera prst="perspectiveAbove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hu-H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rokokó Csokonai</a:t>
            </a:r>
            <a:endParaRPr lang="hu-H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33" y="275510"/>
            <a:ext cx="7057019" cy="53488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3862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311526"/>
            <a:ext cx="8154426" cy="6254925"/>
          </a:xfrm>
          <a:prstGeom prst="rect">
            <a:avLst/>
          </a:prstGeom>
          <a:ln w="57150">
            <a:solidFill>
              <a:schemeClr val="bg1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33822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08" y="274982"/>
            <a:ext cx="4744279" cy="6325705"/>
          </a:xfrm>
          <a:prstGeom prst="rect">
            <a:avLst/>
          </a:prstGeom>
          <a:ln w="57150">
            <a:solidFill>
              <a:schemeClr val="bg1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9219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8" y="347871"/>
            <a:ext cx="8309112" cy="6231834"/>
          </a:xfrm>
          <a:prstGeom prst="rect">
            <a:avLst/>
          </a:prstGeom>
          <a:ln w="57150">
            <a:solidFill>
              <a:schemeClr val="bg1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7898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8111"/>
            <a:ext cx="7911962" cy="6351472"/>
          </a:xfrm>
          <a:prstGeom prst="rect">
            <a:avLst/>
          </a:prstGeom>
          <a:ln w="57150">
            <a:solidFill>
              <a:schemeClr val="bg1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8388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8" y="212035"/>
            <a:ext cx="8578603" cy="6411512"/>
          </a:xfrm>
          <a:prstGeom prst="rect">
            <a:avLst/>
          </a:prstGeom>
          <a:ln w="57150">
            <a:solidFill>
              <a:schemeClr val="bg1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8747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55" y="247380"/>
            <a:ext cx="5897219" cy="6334285"/>
          </a:xfrm>
          <a:prstGeom prst="rect">
            <a:avLst/>
          </a:prstGeom>
          <a:ln w="57150">
            <a:solidFill>
              <a:schemeClr val="bg1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828177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56" y="251790"/>
            <a:ext cx="4597287" cy="5758103"/>
          </a:xfrm>
          <a:prstGeom prst="rect">
            <a:avLst/>
          </a:prstGeom>
          <a:ln w="12700">
            <a:solidFill>
              <a:schemeClr val="accent4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Téglalap 3"/>
          <p:cNvSpPr/>
          <p:nvPr/>
        </p:nvSpPr>
        <p:spPr>
          <a:xfrm>
            <a:off x="0" y="6009893"/>
            <a:ext cx="9144000" cy="6426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u-HU" sz="2800" b="1" dirty="0" err="1" smtClean="0">
                <a:ln/>
                <a:solidFill>
                  <a:schemeClr val="accent4"/>
                </a:solidFill>
              </a:rPr>
              <a:t>Jean-Honroé</a:t>
            </a:r>
            <a:r>
              <a:rPr lang="hu-HU" sz="28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hu-HU" sz="2800" b="1" dirty="0" err="1" smtClean="0">
                <a:ln/>
                <a:solidFill>
                  <a:schemeClr val="accent4"/>
                </a:solidFill>
              </a:rPr>
              <a:t>Fragonard</a:t>
            </a:r>
            <a:r>
              <a:rPr lang="hu-HU" sz="2800" b="1" dirty="0" smtClean="0">
                <a:ln/>
                <a:solidFill>
                  <a:schemeClr val="accent4"/>
                </a:solidFill>
              </a:rPr>
              <a:t>: </a:t>
            </a:r>
            <a:r>
              <a:rPr lang="hu-HU" sz="2800" b="1" i="1" dirty="0" smtClean="0">
                <a:ln/>
                <a:solidFill>
                  <a:schemeClr val="accent4"/>
                </a:solidFill>
              </a:rPr>
              <a:t>A hinta</a:t>
            </a:r>
            <a:endParaRPr lang="hu-HU" sz="2800" b="1" i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7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6009893"/>
            <a:ext cx="9144000" cy="6426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u-HU" sz="2800" b="1" dirty="0" err="1" smtClean="0">
                <a:ln/>
                <a:solidFill>
                  <a:schemeClr val="accent4"/>
                </a:solidFill>
              </a:rPr>
              <a:t>Jean-Honroé</a:t>
            </a:r>
            <a:r>
              <a:rPr lang="hu-HU" sz="28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hu-HU" sz="2800" b="1" dirty="0" err="1" smtClean="0">
                <a:ln/>
                <a:solidFill>
                  <a:schemeClr val="accent4"/>
                </a:solidFill>
              </a:rPr>
              <a:t>Fragonard</a:t>
            </a:r>
            <a:r>
              <a:rPr lang="hu-HU" sz="2800" b="1" dirty="0" smtClean="0">
                <a:ln/>
                <a:solidFill>
                  <a:schemeClr val="accent4"/>
                </a:solidFill>
              </a:rPr>
              <a:t>: </a:t>
            </a:r>
            <a:r>
              <a:rPr lang="hu-HU" sz="2800" b="1" i="1" dirty="0" smtClean="0">
                <a:ln/>
                <a:solidFill>
                  <a:schemeClr val="accent4"/>
                </a:solidFill>
              </a:rPr>
              <a:t>Boldog szerelmesek</a:t>
            </a:r>
            <a:endParaRPr lang="hu-HU" sz="2800" b="1" i="1" dirty="0">
              <a:ln/>
              <a:solidFill>
                <a:schemeClr val="accent4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2" y="274747"/>
            <a:ext cx="7832035" cy="5735146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722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hu-HU" b="1" dirty="0" smtClean="0">
                <a:ln/>
                <a:solidFill>
                  <a:schemeClr val="accent4"/>
                </a:solidFill>
              </a:rPr>
              <a:t>Rokokó stílusjegyek</a:t>
            </a:r>
            <a:br>
              <a:rPr lang="hu-HU" b="1" dirty="0" smtClean="0">
                <a:ln/>
                <a:solidFill>
                  <a:schemeClr val="accent4"/>
                </a:solidFill>
              </a:rPr>
            </a:br>
            <a:r>
              <a:rPr lang="hu-HU" sz="3600" b="1" dirty="0" smtClean="0">
                <a:ln/>
                <a:solidFill>
                  <a:schemeClr val="accent4"/>
                </a:solidFill>
              </a:rPr>
              <a:t>(építészet, iparművészet, szobrászat, festészet)</a:t>
            </a:r>
            <a:endParaRPr lang="hu-HU" sz="3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3426" y="1881810"/>
            <a:ext cx="7441924" cy="4678016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hu-HU" sz="3200" dirty="0" smtClean="0">
                <a:ln/>
                <a:solidFill>
                  <a:schemeClr val="accent4"/>
                </a:solidFill>
              </a:rPr>
              <a:t>maximális díszítettség </a:t>
            </a:r>
          </a:p>
          <a:p>
            <a:r>
              <a:rPr lang="hu-HU" sz="3200" dirty="0" smtClean="0">
                <a:ln/>
                <a:solidFill>
                  <a:schemeClr val="accent4"/>
                </a:solidFill>
              </a:rPr>
              <a:t>miniatűr formák</a:t>
            </a:r>
          </a:p>
          <a:p>
            <a:r>
              <a:rPr lang="hu-HU" sz="3200" dirty="0" smtClean="0">
                <a:ln/>
                <a:solidFill>
                  <a:schemeClr val="accent4"/>
                </a:solidFill>
              </a:rPr>
              <a:t>görbe, kacskaringós vonalak</a:t>
            </a:r>
          </a:p>
          <a:p>
            <a:r>
              <a:rPr lang="hu-HU" sz="3200" dirty="0">
                <a:ln/>
                <a:solidFill>
                  <a:schemeClr val="accent4"/>
                </a:solidFill>
              </a:rPr>
              <a:t>c</a:t>
            </a:r>
            <a:r>
              <a:rPr lang="hu-HU" sz="3200" dirty="0" smtClean="0">
                <a:ln/>
                <a:solidFill>
                  <a:schemeClr val="accent4"/>
                </a:solidFill>
              </a:rPr>
              <a:t>siga- és kagylómotívumok</a:t>
            </a:r>
          </a:p>
          <a:p>
            <a:r>
              <a:rPr lang="hu-HU" sz="3200" dirty="0">
                <a:ln/>
                <a:solidFill>
                  <a:schemeClr val="accent4"/>
                </a:solidFill>
              </a:rPr>
              <a:t>n</a:t>
            </a:r>
            <a:r>
              <a:rPr lang="hu-HU" sz="3200" dirty="0" smtClean="0">
                <a:ln/>
                <a:solidFill>
                  <a:schemeClr val="accent4"/>
                </a:solidFill>
              </a:rPr>
              <a:t>övény- és virágmotívumok</a:t>
            </a:r>
          </a:p>
          <a:p>
            <a:r>
              <a:rPr lang="hu-HU" sz="3200" dirty="0">
                <a:ln/>
                <a:solidFill>
                  <a:schemeClr val="accent4"/>
                </a:solidFill>
              </a:rPr>
              <a:t>a</a:t>
            </a:r>
            <a:r>
              <a:rPr lang="hu-HU" sz="3200" dirty="0" smtClean="0">
                <a:ln/>
                <a:solidFill>
                  <a:schemeClr val="accent4"/>
                </a:solidFill>
              </a:rPr>
              <a:t>prólékos kidolgozás</a:t>
            </a:r>
          </a:p>
          <a:p>
            <a:r>
              <a:rPr lang="hu-HU" sz="3200" dirty="0" smtClean="0">
                <a:ln/>
                <a:solidFill>
                  <a:schemeClr val="accent4"/>
                </a:solidFill>
              </a:rPr>
              <a:t>finom erotika</a:t>
            </a:r>
          </a:p>
          <a:p>
            <a:r>
              <a:rPr lang="hu-HU" sz="3200" dirty="0">
                <a:ln/>
                <a:solidFill>
                  <a:schemeClr val="accent4"/>
                </a:solidFill>
              </a:rPr>
              <a:t>z</a:t>
            </a:r>
            <a:r>
              <a:rPr lang="hu-HU" sz="3200" dirty="0" smtClean="0">
                <a:ln/>
                <a:solidFill>
                  <a:schemeClr val="accent4"/>
                </a:solidFill>
              </a:rPr>
              <a:t>sánerképek (életképek)  </a:t>
            </a:r>
            <a:endParaRPr lang="hu-HU" sz="3200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461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hu-HU" b="1" dirty="0" smtClean="0">
                <a:ln/>
                <a:solidFill>
                  <a:schemeClr val="accent4"/>
                </a:solidFill>
              </a:rPr>
              <a:t>Rokokó irodalom</a:t>
            </a:r>
            <a:endParaRPr lang="hu-HU" sz="36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6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732902"/>
            <a:ext cx="9144000" cy="587828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hu-HU" b="1" dirty="0" smtClean="0">
                <a:ln/>
                <a:solidFill>
                  <a:schemeClr val="accent4"/>
                </a:solidFill>
              </a:rPr>
              <a:t>Mi a rokokó?</a:t>
            </a:r>
            <a:endParaRPr lang="hu-HU" b="1" dirty="0">
              <a:ln/>
              <a:solidFill>
                <a:schemeClr val="accent4"/>
              </a:solidFill>
            </a:endParaRPr>
          </a:p>
        </p:txBody>
      </p:sp>
      <p:sp>
        <p:nvSpPr>
          <p:cNvPr id="3" name="Lekerekített téglalapbuborék 2"/>
          <p:cNvSpPr/>
          <p:nvPr/>
        </p:nvSpPr>
        <p:spPr>
          <a:xfrm>
            <a:off x="680051" y="698533"/>
            <a:ext cx="2420958" cy="1448320"/>
          </a:xfrm>
          <a:prstGeom prst="wedgeRoundRectCallout">
            <a:avLst>
              <a:gd name="adj1" fmla="val 98262"/>
              <a:gd name="adj2" fmla="val 91443"/>
              <a:gd name="adj3" fmla="val 16667"/>
            </a:avLst>
          </a:prstGeom>
          <a:solidFill>
            <a:srgbClr val="FFC000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18. sz.-i</a:t>
            </a:r>
            <a:br>
              <a:rPr lang="hu-HU" sz="2800" dirty="0" smtClean="0">
                <a:solidFill>
                  <a:schemeClr val="tx1"/>
                </a:solidFill>
              </a:rPr>
            </a:br>
            <a:r>
              <a:rPr lang="hu-HU" sz="2800" dirty="0" smtClean="0">
                <a:solidFill>
                  <a:schemeClr val="tx1"/>
                </a:solidFill>
              </a:rPr>
              <a:t>művészeti stílusirányzat</a:t>
            </a:r>
            <a:endParaRPr lang="hu-HU" sz="2800" dirty="0">
              <a:solidFill>
                <a:schemeClr val="tx1"/>
              </a:solidFill>
            </a:endParaRPr>
          </a:p>
        </p:txBody>
      </p:sp>
      <p:sp>
        <p:nvSpPr>
          <p:cNvPr id="4" name="Lekerekített téglalapbuborék 3"/>
          <p:cNvSpPr/>
          <p:nvPr/>
        </p:nvSpPr>
        <p:spPr>
          <a:xfrm>
            <a:off x="5658677" y="513702"/>
            <a:ext cx="2743200" cy="908991"/>
          </a:xfrm>
          <a:prstGeom prst="wedgeRoundRectCallout">
            <a:avLst>
              <a:gd name="adj1" fmla="val -55458"/>
              <a:gd name="adj2" fmla="val 196355"/>
              <a:gd name="adj3" fmla="val 16667"/>
            </a:avLst>
          </a:prstGeom>
          <a:solidFill>
            <a:srgbClr val="FFC000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A késő barokkból alakult ki.</a:t>
            </a:r>
            <a:endParaRPr lang="hu-HU" sz="2800" dirty="0">
              <a:solidFill>
                <a:schemeClr val="tx1"/>
              </a:solidFill>
            </a:endParaRPr>
          </a:p>
        </p:txBody>
      </p:sp>
      <p:sp>
        <p:nvSpPr>
          <p:cNvPr id="5" name="Lekerekített téglalapbuborék 4"/>
          <p:cNvSpPr/>
          <p:nvPr/>
        </p:nvSpPr>
        <p:spPr>
          <a:xfrm>
            <a:off x="680051" y="4512813"/>
            <a:ext cx="7536297" cy="1438467"/>
          </a:xfrm>
          <a:prstGeom prst="wedgeRoundRectCallout">
            <a:avLst>
              <a:gd name="adj1" fmla="val -369"/>
              <a:gd name="adj2" fmla="val -137793"/>
              <a:gd name="adj3" fmla="val 16667"/>
            </a:avLst>
          </a:prstGeom>
          <a:solidFill>
            <a:srgbClr val="FFC000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A barokk díszítettségét megtartja,</a:t>
            </a:r>
            <a:br>
              <a:rPr lang="hu-HU" sz="2800" dirty="0" smtClean="0">
                <a:solidFill>
                  <a:schemeClr val="tx1"/>
                </a:solidFill>
              </a:rPr>
            </a:br>
            <a:r>
              <a:rPr lang="hu-HU" sz="2800" dirty="0" smtClean="0">
                <a:solidFill>
                  <a:schemeClr val="tx1"/>
                </a:solidFill>
              </a:rPr>
              <a:t>de a monumentalitást miniatűr formák váltják fel</a:t>
            </a:r>
            <a:br>
              <a:rPr lang="hu-HU" sz="2800" dirty="0" smtClean="0">
                <a:solidFill>
                  <a:schemeClr val="tx1"/>
                </a:solidFill>
              </a:rPr>
            </a:br>
            <a:r>
              <a:rPr lang="hu-HU" sz="2800" dirty="0" smtClean="0">
                <a:solidFill>
                  <a:schemeClr val="tx1"/>
                </a:solidFill>
              </a:rPr>
              <a:t>(</a:t>
            </a:r>
            <a:r>
              <a:rPr lang="hu-HU" sz="2800" b="1" i="1" dirty="0" smtClean="0">
                <a:solidFill>
                  <a:schemeClr val="tx1"/>
                </a:solidFill>
              </a:rPr>
              <a:t>miniatűr barokk</a:t>
            </a:r>
            <a:r>
              <a:rPr lang="hu-HU" sz="2800" dirty="0" smtClean="0">
                <a:solidFill>
                  <a:schemeClr val="tx1"/>
                </a:solidFill>
              </a:rPr>
              <a:t>).</a:t>
            </a:r>
            <a:endParaRPr lang="hu-HU" sz="2800" dirty="0">
              <a:solidFill>
                <a:schemeClr val="tx1"/>
              </a:solidFill>
            </a:endParaRPr>
          </a:p>
        </p:txBody>
      </p:sp>
      <p:sp>
        <p:nvSpPr>
          <p:cNvPr id="6" name="Lekerekített téglalapbuborék 5"/>
          <p:cNvSpPr/>
          <p:nvPr/>
        </p:nvSpPr>
        <p:spPr>
          <a:xfrm>
            <a:off x="5413511" y="3668955"/>
            <a:ext cx="3233531" cy="495633"/>
          </a:xfrm>
          <a:prstGeom prst="wedgeRoundRectCallout">
            <a:avLst>
              <a:gd name="adj1" fmla="val -46022"/>
              <a:gd name="adj2" fmla="val -127569"/>
              <a:gd name="adj3" fmla="val 16667"/>
            </a:avLst>
          </a:prstGeom>
          <a:solidFill>
            <a:srgbClr val="FFC000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err="1">
                <a:solidFill>
                  <a:schemeClr val="tx1"/>
                </a:solidFill>
              </a:rPr>
              <a:t>f</a:t>
            </a:r>
            <a:r>
              <a:rPr lang="hu-HU" sz="2800" dirty="0" err="1" smtClean="0">
                <a:solidFill>
                  <a:schemeClr val="tx1"/>
                </a:solidFill>
              </a:rPr>
              <a:t>r</a:t>
            </a:r>
            <a:r>
              <a:rPr lang="hu-HU" sz="2800" dirty="0" smtClean="0">
                <a:solidFill>
                  <a:schemeClr val="tx1"/>
                </a:solidFill>
              </a:rPr>
              <a:t>. </a:t>
            </a:r>
            <a:r>
              <a:rPr lang="hu-HU" sz="2800" b="1" dirty="0" err="1" smtClean="0">
                <a:solidFill>
                  <a:schemeClr val="tx1"/>
                </a:solidFill>
              </a:rPr>
              <a:t>rocaille</a:t>
            </a:r>
            <a:r>
              <a:rPr lang="hu-HU" sz="2800" dirty="0" smtClean="0">
                <a:solidFill>
                  <a:schemeClr val="tx1"/>
                </a:solidFill>
              </a:rPr>
              <a:t> = 'kagyló'  </a:t>
            </a:r>
            <a:endParaRPr lang="hu-H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370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259481" y="155092"/>
            <a:ext cx="3346166" cy="503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i="1" u="sng" dirty="0" smtClean="0">
                <a:solidFill>
                  <a:srgbClr val="00B0F0"/>
                </a:solidFill>
              </a:rPr>
              <a:t>Tartózkodó kérelem</a:t>
            </a:r>
            <a:endParaRPr lang="hu-HU" sz="2800" i="1" u="sng" dirty="0">
              <a:solidFill>
                <a:srgbClr val="00B0F0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5559277" y="151227"/>
            <a:ext cx="3525087" cy="503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i="1" u="sng" dirty="0" smtClean="0">
                <a:solidFill>
                  <a:srgbClr val="25FF88"/>
                </a:solidFill>
              </a:rPr>
              <a:t>A boldogság</a:t>
            </a:r>
            <a:endParaRPr lang="hu-HU" sz="2800" i="1" u="sng" dirty="0">
              <a:solidFill>
                <a:srgbClr val="25FF88"/>
              </a:solidFill>
            </a:endParaRPr>
          </a:p>
        </p:txBody>
      </p:sp>
      <p:cxnSp>
        <p:nvCxnSpPr>
          <p:cNvPr id="6" name="Egyenes összekötő 5"/>
          <p:cNvCxnSpPr/>
          <p:nvPr/>
        </p:nvCxnSpPr>
        <p:spPr>
          <a:xfrm flipH="1">
            <a:off x="5546020" y="763770"/>
            <a:ext cx="14" cy="609423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églalap 7"/>
          <p:cNvSpPr/>
          <p:nvPr/>
        </p:nvSpPr>
        <p:spPr>
          <a:xfrm>
            <a:off x="2266111" y="1160828"/>
            <a:ext cx="3293166" cy="425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00B0F0"/>
                </a:solidFill>
              </a:rPr>
              <a:t>epekedő szerelem</a:t>
            </a:r>
            <a:endParaRPr lang="hu-HU" sz="2000" dirty="0">
              <a:solidFill>
                <a:srgbClr val="00B0F0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5546020" y="1217478"/>
            <a:ext cx="3574782" cy="371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25FF88"/>
                </a:solidFill>
              </a:rPr>
              <a:t>beteljesült szerelem</a:t>
            </a:r>
            <a:endParaRPr lang="hu-HU" sz="2000" dirty="0">
              <a:solidFill>
                <a:srgbClr val="25FF88"/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2299223" y="809487"/>
            <a:ext cx="3260051" cy="371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00B0F0"/>
                </a:solidFill>
              </a:rPr>
              <a:t>miniatűr (12 sor)</a:t>
            </a:r>
            <a:endParaRPr lang="hu-HU" sz="2000" dirty="0">
              <a:solidFill>
                <a:srgbClr val="00B0F0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5559277" y="6206979"/>
            <a:ext cx="3564843" cy="391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25FF88"/>
                </a:solidFill>
              </a:rPr>
              <a:t>dal</a:t>
            </a:r>
            <a:endParaRPr lang="hu-HU" sz="2000" dirty="0">
              <a:solidFill>
                <a:srgbClr val="25FF88"/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2398642" y="6178272"/>
            <a:ext cx="3094382" cy="419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00B0F0"/>
                </a:solidFill>
              </a:rPr>
              <a:t>dal</a:t>
            </a:r>
            <a:endParaRPr lang="hu-HU" sz="2000" dirty="0">
              <a:solidFill>
                <a:srgbClr val="00B0F0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5559277" y="812149"/>
            <a:ext cx="3584721" cy="371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25FF88"/>
                </a:solidFill>
              </a:rPr>
              <a:t>miniatűr (17 sor)</a:t>
            </a:r>
            <a:endParaRPr lang="hu-HU" sz="2000" dirty="0">
              <a:solidFill>
                <a:srgbClr val="25FF88"/>
              </a:solidFill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2305865" y="1633466"/>
            <a:ext cx="3240156" cy="371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rgbClr val="00B0F0"/>
                </a:solidFill>
              </a:rPr>
              <a:t>v</a:t>
            </a:r>
            <a:r>
              <a:rPr lang="hu-HU" sz="2000" dirty="0" smtClean="0">
                <a:solidFill>
                  <a:srgbClr val="00B0F0"/>
                </a:solidFill>
              </a:rPr>
              <a:t>irág (tulipán)</a:t>
            </a:r>
            <a:endParaRPr lang="hu-HU" sz="2000" dirty="0">
              <a:solidFill>
                <a:srgbClr val="00B0F0"/>
              </a:solidFill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5546020" y="1633465"/>
            <a:ext cx="3574782" cy="371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rgbClr val="25FF88"/>
                </a:solidFill>
              </a:rPr>
              <a:t>v</a:t>
            </a:r>
            <a:r>
              <a:rPr lang="hu-HU" sz="2000" dirty="0" smtClean="0">
                <a:solidFill>
                  <a:srgbClr val="25FF88"/>
                </a:solidFill>
              </a:rPr>
              <a:t>irág (jázmin, rózsa</a:t>
            </a:r>
            <a:r>
              <a:rPr lang="hu-HU" sz="2000" smtClean="0">
                <a:solidFill>
                  <a:srgbClr val="25FF88"/>
                </a:solidFill>
              </a:rPr>
              <a:t>); kert</a:t>
            </a:r>
            <a:endParaRPr lang="hu-HU" sz="2000" dirty="0">
              <a:solidFill>
                <a:srgbClr val="25FF88"/>
              </a:solidFill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-8" y="809487"/>
            <a:ext cx="2365507" cy="371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Forma (terjedelem):</a:t>
            </a:r>
            <a:endParaRPr lang="hu-HU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13240" y="1218681"/>
            <a:ext cx="2352259" cy="371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Téma:</a:t>
            </a:r>
            <a:endParaRPr lang="hu-HU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églalap 18"/>
          <p:cNvSpPr/>
          <p:nvPr/>
        </p:nvSpPr>
        <p:spPr>
          <a:xfrm>
            <a:off x="13240" y="1633541"/>
            <a:ext cx="2352250" cy="371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Term. motívumok:</a:t>
            </a:r>
            <a:endParaRPr lang="hu-HU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Téglalap 19"/>
          <p:cNvSpPr/>
          <p:nvPr/>
        </p:nvSpPr>
        <p:spPr>
          <a:xfrm>
            <a:off x="26476" y="2043131"/>
            <a:ext cx="2339014" cy="371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Antik utalások:</a:t>
            </a:r>
            <a:endParaRPr lang="hu-HU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églalap 20"/>
          <p:cNvSpPr/>
          <p:nvPr/>
        </p:nvSpPr>
        <p:spPr>
          <a:xfrm>
            <a:off x="-6640" y="2452721"/>
            <a:ext cx="2372129" cy="371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Érzékek:</a:t>
            </a:r>
            <a:endParaRPr lang="hu-HU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églalap 21"/>
          <p:cNvSpPr/>
          <p:nvPr/>
        </p:nvSpPr>
        <p:spPr>
          <a:xfrm>
            <a:off x="86129" y="5358238"/>
            <a:ext cx="2319117" cy="444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Erotika:</a:t>
            </a:r>
            <a:endParaRPr lang="hu-HU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églalap 22"/>
          <p:cNvSpPr/>
          <p:nvPr/>
        </p:nvSpPr>
        <p:spPr>
          <a:xfrm>
            <a:off x="-4" y="6188099"/>
            <a:ext cx="2405250" cy="410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Műfaj:</a:t>
            </a:r>
            <a:endParaRPr lang="hu-HU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églalap 23"/>
          <p:cNvSpPr/>
          <p:nvPr/>
        </p:nvSpPr>
        <p:spPr>
          <a:xfrm>
            <a:off x="2345610" y="5358238"/>
            <a:ext cx="3200409" cy="781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i="1" dirty="0" smtClean="0">
                <a:solidFill>
                  <a:srgbClr val="5BD4FF"/>
                </a:solidFill>
              </a:rPr>
              <a:t>„Ajakid harmatozása”</a:t>
            </a:r>
          </a:p>
          <a:p>
            <a:pPr algn="ctr"/>
            <a:r>
              <a:rPr lang="hu-HU" sz="2000" i="1" dirty="0" smtClean="0">
                <a:solidFill>
                  <a:srgbClr val="5BD4FF"/>
                </a:solidFill>
              </a:rPr>
              <a:t>„Ezer ambrózia csók”</a:t>
            </a:r>
            <a:endParaRPr lang="hu-HU" sz="2000" i="1" dirty="0">
              <a:solidFill>
                <a:srgbClr val="5BD4FF"/>
              </a:solidFill>
            </a:endParaRPr>
          </a:p>
        </p:txBody>
      </p:sp>
      <p:sp>
        <p:nvSpPr>
          <p:cNvPr id="25" name="Téglalap 24"/>
          <p:cNvSpPr/>
          <p:nvPr/>
        </p:nvSpPr>
        <p:spPr>
          <a:xfrm>
            <a:off x="5546020" y="5358238"/>
            <a:ext cx="3578099" cy="783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i="1" dirty="0" smtClean="0">
                <a:solidFill>
                  <a:srgbClr val="75FFB3"/>
                </a:solidFill>
              </a:rPr>
              <a:t>„Lillám velem danolgat</a:t>
            </a:r>
            <a:br>
              <a:rPr lang="hu-HU" sz="2000" i="1" dirty="0" smtClean="0">
                <a:solidFill>
                  <a:srgbClr val="75FFB3"/>
                </a:solidFill>
              </a:rPr>
            </a:br>
            <a:r>
              <a:rPr lang="hu-HU" sz="2000" i="1" dirty="0" smtClean="0">
                <a:solidFill>
                  <a:srgbClr val="75FFB3"/>
                </a:solidFill>
              </a:rPr>
              <a:t>És csókolódva tréfál”</a:t>
            </a:r>
            <a:endParaRPr lang="hu-HU" sz="2000" i="1" dirty="0">
              <a:solidFill>
                <a:srgbClr val="75FFB3"/>
              </a:solidFill>
            </a:endParaRPr>
          </a:p>
        </p:txBody>
      </p:sp>
      <p:sp>
        <p:nvSpPr>
          <p:cNvPr id="26" name="Téglalap 25"/>
          <p:cNvSpPr/>
          <p:nvPr/>
        </p:nvSpPr>
        <p:spPr>
          <a:xfrm>
            <a:off x="2312465" y="2042874"/>
            <a:ext cx="3246812" cy="371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00B0F0"/>
                </a:solidFill>
              </a:rPr>
              <a:t>ambrózia</a:t>
            </a:r>
            <a:endParaRPr lang="hu-HU" sz="2000" dirty="0">
              <a:solidFill>
                <a:srgbClr val="00B0F0"/>
              </a:solidFill>
            </a:endParaRPr>
          </a:p>
        </p:txBody>
      </p:sp>
      <p:sp>
        <p:nvSpPr>
          <p:cNvPr id="27" name="Téglalap 26"/>
          <p:cNvSpPr/>
          <p:nvPr/>
        </p:nvSpPr>
        <p:spPr>
          <a:xfrm>
            <a:off x="5572519" y="2049452"/>
            <a:ext cx="3548283" cy="371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i="1" dirty="0" smtClean="0">
                <a:solidFill>
                  <a:srgbClr val="75FFB3"/>
                </a:solidFill>
              </a:rPr>
              <a:t>„Anakreónnak / Kellő danái”</a:t>
            </a:r>
            <a:endParaRPr lang="hu-HU" sz="2000" i="1" dirty="0">
              <a:solidFill>
                <a:srgbClr val="75FFB3"/>
              </a:solidFill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2312485" y="2482485"/>
            <a:ext cx="3266688" cy="2260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u="sng" dirty="0">
                <a:solidFill>
                  <a:srgbClr val="00B0F0"/>
                </a:solidFill>
              </a:rPr>
              <a:t>t</a:t>
            </a:r>
            <a:r>
              <a:rPr lang="hu-HU" sz="2000" b="1" u="sng" dirty="0" smtClean="0">
                <a:solidFill>
                  <a:srgbClr val="00B0F0"/>
                </a:solidFill>
              </a:rPr>
              <a:t>apintás / hőérzet:</a:t>
            </a:r>
            <a:br>
              <a:rPr lang="hu-HU" sz="2000" b="1" u="sng" dirty="0" smtClean="0">
                <a:solidFill>
                  <a:srgbClr val="00B0F0"/>
                </a:solidFill>
              </a:rPr>
            </a:br>
            <a:r>
              <a:rPr lang="hu-HU" sz="2000" dirty="0" smtClean="0">
                <a:solidFill>
                  <a:srgbClr val="00B0F0"/>
                </a:solidFill>
              </a:rPr>
              <a:t>csók / tűz </a:t>
            </a:r>
            <a:r>
              <a:rPr lang="hu-HU" sz="2000" dirty="0" smtClean="0">
                <a:solidFill>
                  <a:srgbClr val="00B0F0"/>
                </a:solidFill>
                <a:sym typeface="Symbol" panose="05050102010706020507" pitchFamily="18" charset="2"/>
              </a:rPr>
              <a:t> harmat</a:t>
            </a:r>
          </a:p>
          <a:p>
            <a:pPr algn="ctr">
              <a:spcBef>
                <a:spcPts val="1200"/>
              </a:spcBef>
            </a:pPr>
            <a:r>
              <a:rPr lang="hu-HU" sz="2000" b="1" u="sng" dirty="0">
                <a:solidFill>
                  <a:srgbClr val="00B0F0"/>
                </a:solidFill>
                <a:sym typeface="Symbol" panose="05050102010706020507" pitchFamily="18" charset="2"/>
              </a:rPr>
              <a:t>l</a:t>
            </a:r>
            <a:r>
              <a:rPr lang="hu-HU" sz="2000" b="1" u="sng" dirty="0" smtClean="0">
                <a:solidFill>
                  <a:srgbClr val="00B0F0"/>
                </a:solidFill>
                <a:sym typeface="Symbol" panose="05050102010706020507" pitchFamily="18" charset="2"/>
              </a:rPr>
              <a:t>átás:</a:t>
            </a:r>
            <a:r>
              <a:rPr lang="hu-HU" sz="2000" dirty="0" smtClean="0">
                <a:solidFill>
                  <a:srgbClr val="00B0F0"/>
                </a:solidFill>
                <a:sym typeface="Symbol" panose="05050102010706020507" pitchFamily="18" charset="2"/>
              </a:rPr>
              <a:t/>
            </a:r>
            <a:br>
              <a:rPr lang="hu-HU" sz="2000" dirty="0" smtClean="0">
                <a:solidFill>
                  <a:srgbClr val="00B0F0"/>
                </a:solidFill>
                <a:sym typeface="Symbol" panose="05050102010706020507" pitchFamily="18" charset="2"/>
              </a:rPr>
            </a:br>
            <a:r>
              <a:rPr lang="hu-HU" sz="2000" i="1" dirty="0" smtClean="0">
                <a:solidFill>
                  <a:srgbClr val="5BD4FF"/>
                </a:solidFill>
                <a:sym typeface="Symbol" panose="05050102010706020507" pitchFamily="18" charset="2"/>
              </a:rPr>
              <a:t>„Gyönyörű kis tulipánt”</a:t>
            </a:r>
            <a:br>
              <a:rPr lang="hu-HU" sz="2000" i="1" dirty="0" smtClean="0">
                <a:solidFill>
                  <a:srgbClr val="5BD4FF"/>
                </a:solidFill>
                <a:sym typeface="Symbol" panose="05050102010706020507" pitchFamily="18" charset="2"/>
              </a:rPr>
            </a:br>
            <a:r>
              <a:rPr lang="hu-HU" sz="2000" i="1" dirty="0" smtClean="0">
                <a:solidFill>
                  <a:srgbClr val="5BD4FF"/>
                </a:solidFill>
                <a:sym typeface="Symbol" panose="05050102010706020507" pitchFamily="18" charset="2"/>
              </a:rPr>
              <a:t>„Szemeid szép ragyogása”</a:t>
            </a:r>
          </a:p>
          <a:p>
            <a:pPr algn="ctr">
              <a:spcBef>
                <a:spcPts val="1200"/>
              </a:spcBef>
            </a:pPr>
            <a:r>
              <a:rPr lang="hu-HU" sz="2000" b="1" u="sng" dirty="0" smtClean="0">
                <a:solidFill>
                  <a:srgbClr val="00B0F0"/>
                </a:solidFill>
                <a:sym typeface="Symbol" panose="05050102010706020507" pitchFamily="18" charset="2"/>
              </a:rPr>
              <a:t>hallás:</a:t>
            </a:r>
            <a:r>
              <a:rPr lang="hu-HU" sz="2000" dirty="0" smtClean="0">
                <a:solidFill>
                  <a:srgbClr val="00B0F0"/>
                </a:solidFill>
                <a:sym typeface="Symbol" panose="05050102010706020507" pitchFamily="18" charset="2"/>
              </a:rPr>
              <a:t> </a:t>
            </a:r>
            <a:r>
              <a:rPr lang="hu-HU" sz="2000" i="1" dirty="0" smtClean="0">
                <a:solidFill>
                  <a:srgbClr val="5BD4FF"/>
                </a:solidFill>
                <a:sym typeface="Symbol" panose="05050102010706020507" pitchFamily="18" charset="2"/>
              </a:rPr>
              <a:t>„angyali szók”</a:t>
            </a:r>
            <a:endParaRPr lang="hu-HU" sz="2000" i="1" dirty="0">
              <a:solidFill>
                <a:srgbClr val="5BD4FF"/>
              </a:solidFill>
            </a:endParaRPr>
          </a:p>
        </p:txBody>
      </p:sp>
      <p:sp>
        <p:nvSpPr>
          <p:cNvPr id="30" name="Téglalap 29"/>
          <p:cNvSpPr/>
          <p:nvPr/>
        </p:nvSpPr>
        <p:spPr>
          <a:xfrm>
            <a:off x="5559277" y="2498192"/>
            <a:ext cx="3561525" cy="2795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u="sng" dirty="0">
                <a:solidFill>
                  <a:srgbClr val="25FF88"/>
                </a:solidFill>
              </a:rPr>
              <a:t>t</a:t>
            </a:r>
            <a:r>
              <a:rPr lang="hu-HU" sz="2000" b="1" u="sng" dirty="0" smtClean="0">
                <a:solidFill>
                  <a:srgbClr val="25FF88"/>
                </a:solidFill>
              </a:rPr>
              <a:t>apintás / hőérzet:</a:t>
            </a:r>
            <a:br>
              <a:rPr lang="hu-HU" sz="2000" b="1" u="sng" dirty="0" smtClean="0">
                <a:solidFill>
                  <a:srgbClr val="25FF88"/>
                </a:solidFill>
              </a:rPr>
            </a:br>
            <a:r>
              <a:rPr lang="hu-HU" sz="2000" dirty="0" smtClean="0">
                <a:solidFill>
                  <a:srgbClr val="25FF88"/>
                </a:solidFill>
              </a:rPr>
              <a:t>csók / </a:t>
            </a:r>
            <a:r>
              <a:rPr lang="hu-HU" sz="2000" i="1" dirty="0" smtClean="0">
                <a:solidFill>
                  <a:srgbClr val="75FFB3"/>
                </a:solidFill>
              </a:rPr>
              <a:t>„nyári hűvös </a:t>
            </a:r>
            <a:r>
              <a:rPr lang="hu-HU" sz="2000" i="1" dirty="0" err="1" smtClean="0">
                <a:solidFill>
                  <a:srgbClr val="75FFB3"/>
                </a:solidFill>
              </a:rPr>
              <a:t>estvén</a:t>
            </a:r>
            <a:r>
              <a:rPr lang="hu-HU" sz="2000" i="1" dirty="0" smtClean="0">
                <a:solidFill>
                  <a:srgbClr val="75FFB3"/>
                </a:solidFill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hu-HU" sz="2000" b="1" u="sng" dirty="0" smtClean="0">
                <a:solidFill>
                  <a:srgbClr val="25FF88"/>
                </a:solidFill>
              </a:rPr>
              <a:t>látás:</a:t>
            </a:r>
            <a:r>
              <a:rPr lang="hu-HU" sz="2000" dirty="0" smtClean="0">
                <a:solidFill>
                  <a:srgbClr val="75FFB3"/>
                </a:solidFill>
              </a:rPr>
              <a:t> </a:t>
            </a:r>
            <a:r>
              <a:rPr lang="hu-HU" sz="2000" i="1" dirty="0" smtClean="0">
                <a:solidFill>
                  <a:srgbClr val="75FFB3"/>
                </a:solidFill>
              </a:rPr>
              <a:t>„jázminos lugas”</a:t>
            </a:r>
            <a:br>
              <a:rPr lang="hu-HU" sz="2000" i="1" dirty="0" smtClean="0">
                <a:solidFill>
                  <a:srgbClr val="75FFB3"/>
                </a:solidFill>
              </a:rPr>
            </a:br>
            <a:r>
              <a:rPr lang="hu-HU" sz="2000" i="1" dirty="0" smtClean="0">
                <a:solidFill>
                  <a:srgbClr val="75FFB3"/>
                </a:solidFill>
              </a:rPr>
              <a:t>„barna szép haj”</a:t>
            </a:r>
          </a:p>
          <a:p>
            <a:pPr algn="ctr">
              <a:spcBef>
                <a:spcPts val="1200"/>
              </a:spcBef>
            </a:pPr>
            <a:r>
              <a:rPr lang="hu-HU" sz="2000" b="1" u="sng" dirty="0" smtClean="0">
                <a:solidFill>
                  <a:srgbClr val="25FF88"/>
                </a:solidFill>
              </a:rPr>
              <a:t>hallás:</a:t>
            </a:r>
            <a:r>
              <a:rPr lang="hu-HU" sz="2000" b="1" dirty="0" smtClean="0">
                <a:solidFill>
                  <a:srgbClr val="75FFB3"/>
                </a:solidFill>
              </a:rPr>
              <a:t> </a:t>
            </a:r>
            <a:r>
              <a:rPr lang="hu-HU" sz="2000" i="1" dirty="0" smtClean="0">
                <a:solidFill>
                  <a:srgbClr val="75FFB3"/>
                </a:solidFill>
              </a:rPr>
              <a:t>„Lillám velem danolgat”</a:t>
            </a:r>
          </a:p>
          <a:p>
            <a:pPr algn="ctr">
              <a:spcBef>
                <a:spcPts val="1200"/>
              </a:spcBef>
            </a:pPr>
            <a:r>
              <a:rPr lang="hu-HU" sz="2000" b="1" u="sng" dirty="0" smtClean="0">
                <a:solidFill>
                  <a:srgbClr val="25FF88"/>
                </a:solidFill>
              </a:rPr>
              <a:t>ízlelés:</a:t>
            </a:r>
            <a:r>
              <a:rPr lang="hu-HU" sz="2000" i="1" dirty="0" smtClean="0">
                <a:solidFill>
                  <a:srgbClr val="75FFB3"/>
                </a:solidFill>
              </a:rPr>
              <a:t> „borocska” / „friss eper”</a:t>
            </a:r>
          </a:p>
          <a:p>
            <a:pPr algn="ctr">
              <a:spcBef>
                <a:spcPts val="1200"/>
              </a:spcBef>
            </a:pPr>
            <a:r>
              <a:rPr lang="hu-HU" sz="2000" b="1" u="sng" dirty="0">
                <a:solidFill>
                  <a:srgbClr val="25FF88"/>
                </a:solidFill>
              </a:rPr>
              <a:t>s</a:t>
            </a:r>
            <a:r>
              <a:rPr lang="hu-HU" sz="2000" b="1" u="sng" dirty="0" smtClean="0">
                <a:solidFill>
                  <a:srgbClr val="25FF88"/>
                </a:solidFill>
              </a:rPr>
              <a:t>zaglás:</a:t>
            </a:r>
            <a:r>
              <a:rPr lang="hu-HU" sz="2000" i="1" dirty="0" smtClean="0">
                <a:solidFill>
                  <a:srgbClr val="75FFB3"/>
                </a:solidFill>
              </a:rPr>
              <a:t> „rózsaszál”</a:t>
            </a:r>
            <a:endParaRPr lang="hu-HU" sz="2000" i="1" dirty="0">
              <a:solidFill>
                <a:srgbClr val="75FFB3"/>
              </a:solidFill>
            </a:endParaRPr>
          </a:p>
        </p:txBody>
      </p:sp>
      <p:cxnSp>
        <p:nvCxnSpPr>
          <p:cNvPr id="29" name="Egyenes összekötő 28"/>
          <p:cNvCxnSpPr/>
          <p:nvPr/>
        </p:nvCxnSpPr>
        <p:spPr>
          <a:xfrm>
            <a:off x="2365503" y="763770"/>
            <a:ext cx="39743" cy="610748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35"/>
          <p:cNvCxnSpPr/>
          <p:nvPr/>
        </p:nvCxnSpPr>
        <p:spPr>
          <a:xfrm flipV="1">
            <a:off x="0" y="1167152"/>
            <a:ext cx="9144000" cy="931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Egyenes összekötő 37"/>
          <p:cNvCxnSpPr/>
          <p:nvPr/>
        </p:nvCxnSpPr>
        <p:spPr>
          <a:xfrm flipV="1">
            <a:off x="-6639" y="1573405"/>
            <a:ext cx="9256656" cy="918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" name="Egyenes összekötő 39"/>
          <p:cNvCxnSpPr/>
          <p:nvPr/>
        </p:nvCxnSpPr>
        <p:spPr>
          <a:xfrm>
            <a:off x="0" y="2004526"/>
            <a:ext cx="9183746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2" name="Egyenes összekötő 41"/>
          <p:cNvCxnSpPr/>
          <p:nvPr/>
        </p:nvCxnSpPr>
        <p:spPr>
          <a:xfrm flipV="1">
            <a:off x="-6639" y="2452282"/>
            <a:ext cx="9127441" cy="43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5" name="Egyenes összekötő 44"/>
          <p:cNvCxnSpPr/>
          <p:nvPr/>
        </p:nvCxnSpPr>
        <p:spPr>
          <a:xfrm flipH="1">
            <a:off x="-6639" y="5335588"/>
            <a:ext cx="9127441" cy="8813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7" name="Egyenes összekötő 46"/>
          <p:cNvCxnSpPr/>
          <p:nvPr/>
        </p:nvCxnSpPr>
        <p:spPr>
          <a:xfrm>
            <a:off x="0" y="6155890"/>
            <a:ext cx="9183746" cy="22381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48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66109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u-HU" b="1" dirty="0" smtClean="0">
                <a:ln/>
                <a:solidFill>
                  <a:schemeClr val="accent4"/>
                </a:solidFill>
              </a:rPr>
              <a:t>Dal</a:t>
            </a:r>
            <a:endParaRPr lang="hu-HU" b="1" dirty="0">
              <a:ln/>
              <a:solidFill>
                <a:schemeClr val="accent4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550504"/>
            <a:ext cx="7886700" cy="4626459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Kis terjedelmű, többnyire könnyed hangvételű,</a:t>
            </a:r>
            <a:br>
              <a:rPr 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erős </a:t>
            </a:r>
            <a:r>
              <a:rPr lang="hu-HU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zeneiségű</a:t>
            </a:r>
            <a:r>
              <a:rPr 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lírai mű, amelyben a költői én</a:t>
            </a:r>
            <a:br>
              <a:rPr 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egy pillanatnyi érzést szólaltat meg;</a:t>
            </a:r>
            <a:br>
              <a:rPr 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gyakran zenei kísérettel, énekelve adják elő.</a:t>
            </a:r>
            <a:endParaRPr lang="hu-HU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Sebő - Tartozkodo Kerel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8933"/>
            <a:ext cx="609600" cy="609600"/>
          </a:xfrm>
          <a:prstGeom prst="rect">
            <a:avLst/>
          </a:prstGeom>
        </p:spPr>
      </p:pic>
      <p:pic>
        <p:nvPicPr>
          <p:cNvPr id="5" name="Sabő - Boldogság (régebbi szövegváltozat - Rozi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4563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9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858258"/>
            <a:ext cx="9144000" cy="1335515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hu-HU" b="1" dirty="0" smtClean="0">
                <a:ln/>
                <a:solidFill>
                  <a:schemeClr val="accent4"/>
                </a:solidFill>
              </a:rPr>
              <a:t>Rokokó</a:t>
            </a:r>
            <a:br>
              <a:rPr lang="hu-HU" b="1" dirty="0" smtClean="0">
                <a:ln/>
                <a:solidFill>
                  <a:schemeClr val="accent4"/>
                </a:solidFill>
              </a:rPr>
            </a:br>
            <a:r>
              <a:rPr lang="hu-HU" sz="3600" b="1" dirty="0" smtClean="0">
                <a:ln/>
                <a:solidFill>
                  <a:schemeClr val="accent4"/>
                </a:solidFill>
              </a:rPr>
              <a:t>építészet*, iparművészet, szobrászat, festészet</a:t>
            </a:r>
            <a:endParaRPr lang="hu-HU" sz="3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7" name="Ellipszis buborék 6"/>
          <p:cNvSpPr/>
          <p:nvPr/>
        </p:nvSpPr>
        <p:spPr>
          <a:xfrm>
            <a:off x="1086676" y="3882886"/>
            <a:ext cx="3617845" cy="1113184"/>
          </a:xfrm>
          <a:prstGeom prst="wedgeEllipseCallout">
            <a:avLst>
              <a:gd name="adj1" fmla="val -42911"/>
              <a:gd name="adj2" fmla="val -124405"/>
            </a:avLst>
          </a:prstGeom>
          <a:solidFill>
            <a:srgbClr val="FFC000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*csak díszítőművészet</a:t>
            </a:r>
            <a:endParaRPr lang="hu-H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21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7" y="848139"/>
            <a:ext cx="8569738" cy="5141843"/>
          </a:xfrm>
          <a:prstGeom prst="rect">
            <a:avLst/>
          </a:prstGeom>
          <a:ln w="57150">
            <a:solidFill>
              <a:schemeClr val="bg1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127247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203661"/>
            <a:ext cx="3641581" cy="6422425"/>
          </a:xfrm>
          <a:prstGeom prst="rect">
            <a:avLst/>
          </a:prstGeom>
          <a:ln w="57150">
            <a:solidFill>
              <a:schemeClr val="bg1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81084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87" y="195470"/>
            <a:ext cx="6453808" cy="6453808"/>
          </a:xfrm>
          <a:prstGeom prst="rect">
            <a:avLst/>
          </a:prstGeom>
          <a:ln w="57150">
            <a:solidFill>
              <a:schemeClr val="bg1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0248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91" y="265043"/>
            <a:ext cx="8463721" cy="634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3" y="543339"/>
            <a:ext cx="8331749" cy="5804452"/>
          </a:xfrm>
          <a:prstGeom prst="rect">
            <a:avLst/>
          </a:prstGeom>
          <a:ln w="57150">
            <a:solidFill>
              <a:schemeClr val="bg1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593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621" y="287130"/>
            <a:ext cx="4419988" cy="6312453"/>
          </a:xfrm>
          <a:prstGeom prst="rect">
            <a:avLst/>
          </a:prstGeom>
          <a:ln w="57150">
            <a:solidFill>
              <a:schemeClr val="bg1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05916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786</TotalTime>
  <Words>155</Words>
  <Application>Microsoft Office PowerPoint</Application>
  <PresentationFormat>Diavetítés a képernyőre (4:3 oldalarány)</PresentationFormat>
  <Paragraphs>52</Paragraphs>
  <Slides>21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Office-téma</vt:lpstr>
      <vt:lpstr>A rokokó Csokonai</vt:lpstr>
      <vt:lpstr>Mi a rokokó?</vt:lpstr>
      <vt:lpstr>Rokokó építészet*, iparművészet, szobrászat, festészet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Rokokó stílusjegyek (építészet, iparművészet, szobrászat, festészet)</vt:lpstr>
      <vt:lpstr>Rokokó irodalom</vt:lpstr>
      <vt:lpstr>PowerPoint bemutató</vt:lpstr>
      <vt:lpstr>Dal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rokokó Csokonai</dc:title>
  <dc:creator>Gergő</dc:creator>
  <cp:lastModifiedBy>User</cp:lastModifiedBy>
  <cp:revision>42</cp:revision>
  <cp:lastPrinted>2019-01-29T16:03:26Z</cp:lastPrinted>
  <dcterms:created xsi:type="dcterms:W3CDTF">2019-01-28T18:10:34Z</dcterms:created>
  <dcterms:modified xsi:type="dcterms:W3CDTF">2019-01-30T12:46:44Z</dcterms:modified>
</cp:coreProperties>
</file>