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88B956-2E00-4AB5-BBE8-CE2996263785}" type="datetimeFigureOut">
              <a:rPr lang="hu-HU" smtClean="0"/>
              <a:t>2019.08.06.</a:t>
            </a:fld>
            <a:endParaRPr lang="hu-HU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39F841-C44D-4D84-853B-DD4FDE03C98B}" type="slidenum">
              <a:rPr lang="hu-HU" smtClean="0"/>
              <a:t>‹#›</a:t>
            </a:fld>
            <a:endParaRPr lang="hu-HU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m.hu/hu/dia/dia-tagjai/dobos-laszlo#eletrajz" TargetMode="External"/><Relationship Id="rId2" Type="http://schemas.openxmlformats.org/officeDocument/2006/relationships/hyperlink" Target="http://dia.pool.pim.hu/xhtml/_szakirodalom/dobos_gorombei_dobos_laszlo-1997.x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305800" cy="1143000"/>
          </a:xfrm>
        </p:spPr>
        <p:txBody>
          <a:bodyPr/>
          <a:lstStyle/>
          <a:p>
            <a:r>
              <a:rPr lang="hu-HU" dirty="0" smtClean="0"/>
              <a:t>Kiss Beáta, Sátoraljaújhely, 2019</a:t>
            </a:r>
            <a:endParaRPr lang="hu-HU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05800" cy="1981200"/>
          </a:xfrm>
        </p:spPr>
        <p:txBody>
          <a:bodyPr/>
          <a:lstStyle/>
          <a:p>
            <a:r>
              <a:rPr lang="sk-SK" dirty="0" err="1" smtClean="0"/>
              <a:t>Dobos</a:t>
            </a:r>
            <a:r>
              <a:rPr lang="sk-SK" dirty="0" smtClean="0"/>
              <a:t> L</a:t>
            </a:r>
            <a:r>
              <a:rPr lang="hu-HU" dirty="0" err="1" smtClean="0"/>
              <a:t>ászló</a:t>
            </a:r>
            <a:r>
              <a:rPr lang="hu-HU" dirty="0" smtClean="0"/>
              <a:t>, a „szlovákiai magyar regény” megteremtője</a:t>
            </a:r>
            <a:endParaRPr lang="hu-HU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22" y="3212976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</a:t>
            </a:r>
            <a:r>
              <a:rPr lang="hu-HU" dirty="0" smtClean="0"/>
              <a:t>endszerváltásig</a:t>
            </a:r>
            <a:endParaRPr lang="hu-HU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1960-as évek – az irodalmi megújulás</a:t>
            </a:r>
          </a:p>
          <a:p>
            <a:r>
              <a:rPr lang="hu-HU" dirty="0" smtClean="0"/>
              <a:t>Egyszemű éjszaka - líra</a:t>
            </a:r>
          </a:p>
          <a:p>
            <a:r>
              <a:rPr lang="hu-HU" dirty="0" smtClean="0"/>
              <a:t>Fekete szél – próza</a:t>
            </a:r>
          </a:p>
          <a:p>
            <a:r>
              <a:rPr lang="hu-HU" dirty="0" smtClean="0"/>
              <a:t>1970-es évek – Megközelítés</a:t>
            </a:r>
          </a:p>
          <a:p>
            <a:r>
              <a:rPr lang="hu-HU" dirty="0" err="1" smtClean="0"/>
              <a:t>Grendel</a:t>
            </a:r>
            <a:r>
              <a:rPr lang="hu-HU" dirty="0" smtClean="0"/>
              <a:t>, Tőzsér, Dobos</a:t>
            </a:r>
          </a:p>
          <a:p>
            <a:r>
              <a:rPr lang="hu-HU" dirty="0" err="1" smtClean="0"/>
              <a:t>Iródia</a:t>
            </a:r>
            <a:r>
              <a:rPr lang="hu-HU" dirty="0" smtClean="0"/>
              <a:t> – szerveződés</a:t>
            </a:r>
          </a:p>
          <a:p>
            <a:r>
              <a:rPr lang="hu-HU" dirty="0" err="1" smtClean="0"/>
              <a:t>Iródia</a:t>
            </a:r>
            <a:r>
              <a:rPr lang="hu-HU" dirty="0" smtClean="0"/>
              <a:t> füzetek</a:t>
            </a:r>
          </a:p>
          <a:p>
            <a:r>
              <a:rPr lang="hu-HU" dirty="0" smtClean="0"/>
              <a:t>Próbaút </a:t>
            </a:r>
            <a:endParaRPr lang="hu-HU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Újjászületés</a:t>
            </a:r>
          </a:p>
          <a:p>
            <a:r>
              <a:rPr lang="hu-HU" dirty="0" smtClean="0"/>
              <a:t>Új kiadók: </a:t>
            </a:r>
            <a:r>
              <a:rPr lang="hu-HU" dirty="0" err="1" smtClean="0"/>
              <a:t>AB-Art</a:t>
            </a:r>
            <a:r>
              <a:rPr lang="hu-HU" dirty="0" smtClean="0"/>
              <a:t>, </a:t>
            </a:r>
            <a:r>
              <a:rPr lang="hu-HU" dirty="0" err="1" smtClean="0"/>
              <a:t>Lilium</a:t>
            </a:r>
            <a:r>
              <a:rPr lang="hu-HU" dirty="0" smtClean="0"/>
              <a:t> </a:t>
            </a:r>
            <a:r>
              <a:rPr lang="hu-HU" dirty="0" err="1" smtClean="0"/>
              <a:t>Aurum</a:t>
            </a:r>
            <a:r>
              <a:rPr lang="hu-HU" dirty="0" smtClean="0"/>
              <a:t>, </a:t>
            </a:r>
            <a:r>
              <a:rPr lang="hu-HU" dirty="0" err="1" smtClean="0"/>
              <a:t>Kalligramm</a:t>
            </a:r>
            <a:r>
              <a:rPr lang="hu-HU" dirty="0" smtClean="0"/>
              <a:t> stb.</a:t>
            </a:r>
          </a:p>
          <a:p>
            <a:r>
              <a:rPr lang="hu-HU" dirty="0" smtClean="0"/>
              <a:t>Szlovákiai Magyar Írók Társasága</a:t>
            </a:r>
          </a:p>
          <a:p>
            <a:r>
              <a:rPr lang="hu-HU" dirty="0" smtClean="0"/>
              <a:t>Lapok: Pegazus, Opus, Szőrös Kő, Irodalmi Szemle, </a:t>
            </a:r>
            <a:r>
              <a:rPr lang="hu-HU" dirty="0" err="1" smtClean="0"/>
              <a:t>Kalligramm</a:t>
            </a:r>
            <a:endParaRPr lang="hu-HU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Modern irodalom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u-HU" dirty="0" smtClean="0"/>
              <a:t>Rendszerváltás után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9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5" y="260648"/>
            <a:ext cx="2194096" cy="288696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65554"/>
            <a:ext cx="5184575" cy="263746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355"/>
            <a:ext cx="4211960" cy="31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1930. október 28. </a:t>
            </a:r>
            <a:r>
              <a:rPr lang="hu-HU" dirty="0" err="1" smtClean="0"/>
              <a:t>Királyhelmec</a:t>
            </a:r>
            <a:r>
              <a:rPr lang="hu-HU" dirty="0" smtClean="0"/>
              <a:t> – 2014. július 25. </a:t>
            </a:r>
            <a:r>
              <a:rPr lang="hu-HU" dirty="0" err="1" smtClean="0"/>
              <a:t>Pozsonypüspöki</a:t>
            </a:r>
            <a:endParaRPr lang="hu-HU" dirty="0" smtClean="0"/>
          </a:p>
          <a:p>
            <a:r>
              <a:rPr lang="hu-HU" dirty="0" smtClean="0"/>
              <a:t>1945 – 1949 Sárospatak, tanítóképző</a:t>
            </a:r>
          </a:p>
          <a:p>
            <a:r>
              <a:rPr lang="hu-HU" dirty="0" smtClean="0"/>
              <a:t>1950-51 </a:t>
            </a:r>
            <a:r>
              <a:rPr lang="hu-HU" dirty="0" smtClean="0"/>
              <a:t> - </a:t>
            </a:r>
            <a:r>
              <a:rPr lang="hu-HU" dirty="0" err="1" smtClean="0"/>
              <a:t>Királyhelmec</a:t>
            </a:r>
            <a:r>
              <a:rPr lang="hu-HU" dirty="0" smtClean="0"/>
              <a:t>, tanító</a:t>
            </a:r>
          </a:p>
          <a:p>
            <a:r>
              <a:rPr lang="hu-HU" dirty="0" smtClean="0"/>
              <a:t>1951-1955 </a:t>
            </a:r>
            <a:r>
              <a:rPr lang="hu-HU" dirty="0" smtClean="0"/>
              <a:t> - Pozsony</a:t>
            </a:r>
            <a:r>
              <a:rPr lang="hu-HU" dirty="0" smtClean="0"/>
              <a:t>, Pedagógiai Főiskola, magyar-történelem- polgári</a:t>
            </a:r>
          </a:p>
          <a:p>
            <a:r>
              <a:rPr lang="hu-HU" dirty="0" smtClean="0"/>
              <a:t>1956- 58  </a:t>
            </a:r>
            <a:r>
              <a:rPr lang="hu-HU" dirty="0" smtClean="0"/>
              <a:t> - Szlovák </a:t>
            </a:r>
            <a:r>
              <a:rPr lang="hu-HU" dirty="0" smtClean="0"/>
              <a:t>Írószövetség magyar szekciója</a:t>
            </a:r>
          </a:p>
          <a:p>
            <a:r>
              <a:rPr lang="hu-HU" dirty="0" smtClean="0"/>
              <a:t>1958-68 – Irodalmi Szemle főszerkesztője</a:t>
            </a:r>
          </a:p>
          <a:p>
            <a:r>
              <a:rPr lang="hu-HU" dirty="0" smtClean="0"/>
              <a:t>1969 -70 – tárca nélküli miniszter</a:t>
            </a:r>
          </a:p>
          <a:p>
            <a:r>
              <a:rPr lang="hu-HU" dirty="0" smtClean="0"/>
              <a:t>1970-től </a:t>
            </a:r>
            <a:r>
              <a:rPr lang="hu-HU" dirty="0" smtClean="0"/>
              <a:t> - Madách </a:t>
            </a:r>
            <a:r>
              <a:rPr lang="hu-HU" dirty="0" smtClean="0"/>
              <a:t>Könyvkiadó</a:t>
            </a:r>
          </a:p>
          <a:p>
            <a:r>
              <a:rPr lang="hu-HU" dirty="0" smtClean="0"/>
              <a:t>1989-től </a:t>
            </a:r>
            <a:r>
              <a:rPr lang="hu-HU" dirty="0" smtClean="0"/>
              <a:t> - Csemadok </a:t>
            </a:r>
            <a:r>
              <a:rPr lang="hu-HU" dirty="0" smtClean="0"/>
              <a:t>tiszteletbeli elnöke</a:t>
            </a:r>
          </a:p>
          <a:p>
            <a:r>
              <a:rPr lang="hu-HU" smtClean="0"/>
              <a:t>1989-91 </a:t>
            </a:r>
            <a:r>
              <a:rPr lang="hu-HU" smtClean="0"/>
              <a:t> - Magyarok </a:t>
            </a:r>
            <a:r>
              <a:rPr lang="hu-HU" dirty="0" smtClean="0"/>
              <a:t>Világszövetsége társelnöke - 1992-96 – Kárpát-medence képviseletében alelnöke</a:t>
            </a:r>
          </a:p>
          <a:p>
            <a:r>
              <a:rPr lang="hu-HU" dirty="0" smtClean="0"/>
              <a:t>Képviselő , Magyar Művészeti Akadémia tagja</a:t>
            </a:r>
          </a:p>
          <a:p>
            <a:r>
              <a:rPr lang="hu-HU" dirty="0" smtClean="0"/>
              <a:t>Család: </a:t>
            </a:r>
          </a:p>
          <a:p>
            <a:r>
              <a:rPr lang="hu-HU" dirty="0" smtClean="0"/>
              <a:t>Felesége Halász Éva, gyermekei Éva és László</a:t>
            </a:r>
            <a:endParaRPr lang="hu-HU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Dobos László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16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1" y="444419"/>
            <a:ext cx="2112114" cy="29678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92" y="427085"/>
            <a:ext cx="2034540" cy="3048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3794"/>
            <a:ext cx="3312368" cy="292356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80593"/>
            <a:ext cx="4234806" cy="27780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8017"/>
            <a:ext cx="4426579" cy="28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Messze voltak a csillagok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megaláztatások érzékenysége</a:t>
            </a:r>
          </a:p>
          <a:p>
            <a:pPr>
              <a:buFontTx/>
              <a:buChar char="-"/>
            </a:pPr>
            <a:r>
              <a:rPr lang="hu-HU" dirty="0" smtClean="0"/>
              <a:t>keserű érzelmek</a:t>
            </a:r>
          </a:p>
          <a:p>
            <a:pPr>
              <a:buFontTx/>
              <a:buChar char="-"/>
            </a:pPr>
            <a:r>
              <a:rPr lang="hu-HU" dirty="0"/>
              <a:t>e</a:t>
            </a:r>
            <a:r>
              <a:rPr lang="hu-HU" dirty="0" smtClean="0"/>
              <a:t>mlékező én-regény</a:t>
            </a:r>
          </a:p>
          <a:p>
            <a:pPr>
              <a:buFontTx/>
              <a:buChar char="-"/>
            </a:pPr>
            <a:r>
              <a:rPr lang="hu-HU" dirty="0"/>
              <a:t>h</a:t>
            </a:r>
            <a:r>
              <a:rPr lang="hu-HU" dirty="0" smtClean="0"/>
              <a:t>áború eseményei</a:t>
            </a:r>
          </a:p>
          <a:p>
            <a:pPr>
              <a:buFontTx/>
              <a:buChar char="-"/>
            </a:pPr>
            <a:r>
              <a:rPr lang="hu-HU" dirty="0" smtClean="0"/>
              <a:t>Igazságtalanság és létbizonytalanság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Művei</a:t>
            </a:r>
            <a:endParaRPr lang="hu-HU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29992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Földönfutók</a:t>
            </a:r>
            <a:endParaRPr lang="hu-HU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196741" cy="4888349"/>
          </a:xfrm>
        </p:spPr>
      </p:pic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>
          <a:xfrm>
            <a:off x="4499992" y="404664"/>
            <a:ext cx="4208144" cy="5691336"/>
          </a:xfrm>
        </p:spPr>
        <p:txBody>
          <a:bodyPr>
            <a:normAutofit/>
          </a:bodyPr>
          <a:lstStyle/>
          <a:p>
            <a:r>
              <a:rPr lang="hu-HU" dirty="0" smtClean="0"/>
              <a:t>Emlékező én-regény</a:t>
            </a:r>
          </a:p>
          <a:p>
            <a:r>
              <a:rPr lang="hu-HU" dirty="0" smtClean="0"/>
              <a:t>Két főhős találkozása és bukása </a:t>
            </a:r>
          </a:p>
          <a:p>
            <a:r>
              <a:rPr lang="hu-HU" dirty="0" smtClean="0"/>
              <a:t>Katona- hatalom embere</a:t>
            </a:r>
          </a:p>
          <a:p>
            <a:r>
              <a:rPr lang="hu-HU" dirty="0" smtClean="0"/>
              <a:t>Író - kiszolgáltatott</a:t>
            </a:r>
          </a:p>
          <a:p>
            <a:r>
              <a:rPr lang="hu-HU" dirty="0" smtClean="0"/>
              <a:t>Magánélet – nemzetiségi sors</a:t>
            </a:r>
          </a:p>
          <a:p>
            <a:r>
              <a:rPr lang="hu-HU" dirty="0" smtClean="0"/>
              <a:t>Hazátlanság</a:t>
            </a:r>
          </a:p>
          <a:p>
            <a:r>
              <a:rPr lang="hu-HU" dirty="0" smtClean="0"/>
              <a:t>Balladai élmény</a:t>
            </a:r>
          </a:p>
          <a:p>
            <a:r>
              <a:rPr lang="hu-HU" dirty="0" smtClean="0"/>
              <a:t>Idősíkok váltakozó szerkesztése</a:t>
            </a:r>
          </a:p>
          <a:p>
            <a:r>
              <a:rPr lang="hu-HU" dirty="0" smtClean="0"/>
              <a:t>Nemzetiségi sorskérdések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80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szál ingben</a:t>
            </a:r>
            <a:endParaRPr lang="hu-HU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7" y="1524000"/>
            <a:ext cx="3026664" cy="457200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Szlovákiai magyarság sorsa – szintézis</a:t>
            </a:r>
          </a:p>
          <a:p>
            <a:r>
              <a:rPr lang="hu-HU" dirty="0" smtClean="0"/>
              <a:t>Kisember – történelmi viszontagságok</a:t>
            </a:r>
          </a:p>
          <a:p>
            <a:r>
              <a:rPr lang="hu-HU" dirty="0" smtClean="0"/>
              <a:t>Változó világ tipikus szereplői</a:t>
            </a:r>
          </a:p>
          <a:p>
            <a:r>
              <a:rPr lang="hu-HU" dirty="0" smtClean="0"/>
              <a:t>Kommunista, nacionalista, zsidó, tapasztalt katona….</a:t>
            </a:r>
          </a:p>
          <a:p>
            <a:r>
              <a:rPr lang="hu-HU" dirty="0" smtClean="0"/>
              <a:t>Múlt – jelen- változó idősíkok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17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43608" y="62068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„Egyik </a:t>
            </a:r>
            <a:r>
              <a:rPr lang="hu-HU" sz="2400" dirty="0"/>
              <a:t>síkja a mai, falusiból városivá, parasztból értelmiségivé lett, a közép-kelet-európai kisnépek nemzetiségi életének modelljét próbálgató emberét mutatja meg szinte riportszerűen, a másik pedig ennek tudatán, élményein keresztül a szlovákiai magyarság történelmével vet számot 1918-tól az ötvenes évekig. Így a szlovákiai magyar múlt és jelen, falu és város, paraszti és értelmiségi életforma szembesül a regény világában. Epikailag a mítoszt és a riportot, a múltat és a jelent kapcsolja össze a regényben médium-szerepben megjelenő író. A hagyományos nagyepika és a modern </a:t>
            </a:r>
            <a:r>
              <a:rPr lang="hu-HU" sz="2400" dirty="0" err="1"/>
              <a:t>idősíkváltó</a:t>
            </a:r>
            <a:r>
              <a:rPr lang="hu-HU" sz="2400" dirty="0"/>
              <a:t> próza eszközeit egyszerre kamatoztatja</a:t>
            </a:r>
            <a:r>
              <a:rPr lang="hu-HU" sz="2400" dirty="0" smtClean="0"/>
              <a:t>.”</a:t>
            </a:r>
          </a:p>
          <a:p>
            <a:endParaRPr lang="hu-HU" sz="2400" dirty="0"/>
          </a:p>
          <a:p>
            <a:r>
              <a:rPr lang="hu-HU" sz="2400" i="1" dirty="0" err="1" smtClean="0"/>
              <a:t>Görömbei</a:t>
            </a:r>
            <a:r>
              <a:rPr lang="hu-HU" sz="2400" i="1" dirty="0" smtClean="0"/>
              <a:t> András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39807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Hólepedő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Fiatal tanítónő élete</a:t>
            </a:r>
          </a:p>
          <a:p>
            <a:r>
              <a:rPr lang="hu-HU" dirty="0" smtClean="0"/>
              <a:t>Baleset, eszmélés</a:t>
            </a:r>
          </a:p>
          <a:p>
            <a:r>
              <a:rPr lang="hu-HU" dirty="0" smtClean="0"/>
              <a:t>Küzdelem könyve</a:t>
            </a:r>
          </a:p>
          <a:p>
            <a:r>
              <a:rPr lang="hu-HU" dirty="0" smtClean="0"/>
              <a:t>Mélylélektani helyzet – jelen</a:t>
            </a:r>
          </a:p>
          <a:p>
            <a:r>
              <a:rPr lang="hu-HU" dirty="0" smtClean="0"/>
              <a:t>Tudatos  önelemzés – kilépés a múltból</a:t>
            </a:r>
          </a:p>
          <a:p>
            <a:r>
              <a:rPr lang="hu-HU" dirty="0" smtClean="0"/>
              <a:t>Újrakezdés szimbóluma a regény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63" y="620688"/>
            <a:ext cx="3537052" cy="5475312"/>
          </a:xfrm>
        </p:spPr>
      </p:pic>
    </p:spTree>
    <p:extLst>
      <p:ext uri="{BB962C8B-B14F-4D97-AF65-F5344CB8AC3E}">
        <p14:creationId xmlns:p14="http://schemas.microsoft.com/office/powerpoint/2010/main" val="33528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Sodrásban</a:t>
            </a:r>
            <a:endParaRPr lang="hu-HU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9" y="1524000"/>
            <a:ext cx="3108960" cy="4572000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Értelmiségi házaspár élete a nagyvárosban</a:t>
            </a:r>
          </a:p>
          <a:p>
            <a:r>
              <a:rPr lang="hu-HU" dirty="0" smtClean="0"/>
              <a:t>50-es évek világa</a:t>
            </a:r>
          </a:p>
          <a:p>
            <a:r>
              <a:rPr lang="hu-HU" dirty="0" smtClean="0"/>
              <a:t>Két szálon futó cselekmény – magánéleti és közéleti</a:t>
            </a:r>
          </a:p>
          <a:p>
            <a:r>
              <a:rPr lang="hu-HU" dirty="0" smtClean="0"/>
              <a:t>Kor – és korszakváltás</a:t>
            </a:r>
          </a:p>
          <a:p>
            <a:r>
              <a:rPr lang="hu-HU" dirty="0" smtClean="0"/>
              <a:t>Hagyományos értékrend – kiüresedett  új  - szembenállás</a:t>
            </a:r>
          </a:p>
          <a:p>
            <a:r>
              <a:rPr lang="hu-HU" dirty="0" err="1" smtClean="0"/>
              <a:t>Jeremos</a:t>
            </a:r>
            <a:r>
              <a:rPr lang="hu-HU" dirty="0" smtClean="0"/>
              <a:t> tipikus mozgalmi ember – szlovákiai magyar</a:t>
            </a:r>
          </a:p>
          <a:p>
            <a:r>
              <a:rPr lang="hu-HU" dirty="0" smtClean="0"/>
              <a:t>Sztálinizmus lélekölő hatása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32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93737"/>
            <a:ext cx="2857500" cy="4191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21" y="4046413"/>
            <a:ext cx="1545426" cy="23223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4326589" cy="37857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09" y="3278608"/>
            <a:ext cx="1869551" cy="30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Kis viking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Gyermekregény</a:t>
            </a:r>
          </a:p>
          <a:p>
            <a:r>
              <a:rPr lang="hu-HU" dirty="0" smtClean="0"/>
              <a:t>Kettős identitás</a:t>
            </a:r>
            <a:endParaRPr lang="hu-HU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83" y="764704"/>
            <a:ext cx="3923755" cy="5472607"/>
          </a:xfrm>
        </p:spPr>
      </p:pic>
    </p:spTree>
    <p:extLst>
      <p:ext uri="{BB962C8B-B14F-4D97-AF65-F5344CB8AC3E}">
        <p14:creationId xmlns:p14="http://schemas.microsoft.com/office/powerpoint/2010/main" val="13591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További művek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Publicisztika</a:t>
            </a:r>
          </a:p>
          <a:p>
            <a:r>
              <a:rPr lang="hu-HU" dirty="0" smtClean="0"/>
              <a:t>Esszék</a:t>
            </a:r>
          </a:p>
          <a:p>
            <a:r>
              <a:rPr lang="hu-HU" dirty="0" smtClean="0"/>
              <a:t>Szerkesztő</a:t>
            </a:r>
          </a:p>
          <a:p>
            <a:r>
              <a:rPr lang="hu-HU" dirty="0" smtClean="0"/>
              <a:t>Gondok könyve- gyűjtemény</a:t>
            </a:r>
          </a:p>
          <a:p>
            <a:r>
              <a:rPr lang="hu-HU" dirty="0" smtClean="0"/>
              <a:t>Teremtő küzdelem – publicisztikák</a:t>
            </a:r>
          </a:p>
          <a:p>
            <a:r>
              <a:rPr lang="hu-HU" dirty="0" smtClean="0"/>
              <a:t>Évgyűrűk hatalma - publicisztikák</a:t>
            </a:r>
            <a:endParaRPr lang="hu-HU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96" y="980728"/>
            <a:ext cx="3883428" cy="5184576"/>
          </a:xfrm>
        </p:spPr>
      </p:pic>
    </p:spTree>
    <p:extLst>
      <p:ext uri="{BB962C8B-B14F-4D97-AF65-F5344CB8AC3E}">
        <p14:creationId xmlns:p14="http://schemas.microsoft.com/office/powerpoint/2010/main" val="10344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03648" y="692696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Fontosabb </a:t>
            </a:r>
            <a:r>
              <a:rPr lang="hu-HU" sz="2400" b="1" dirty="0"/>
              <a:t>díjak, elismerések</a:t>
            </a:r>
            <a:r>
              <a:rPr lang="hu-HU" sz="2400" dirty="0" smtClean="0"/>
              <a:t>:</a:t>
            </a:r>
          </a:p>
          <a:p>
            <a:endParaRPr lang="hu-HU" sz="2400" dirty="0"/>
          </a:p>
          <a:p>
            <a:r>
              <a:rPr lang="hu-HU" sz="2000" i="1" dirty="0"/>
              <a:t>1964 – Madách-díj</a:t>
            </a:r>
          </a:p>
          <a:p>
            <a:r>
              <a:rPr lang="hu-HU" sz="2000" i="1" dirty="0"/>
              <a:t>1968 – a Csehszlovák Írószövetség Nemzetiségi Díja</a:t>
            </a:r>
          </a:p>
          <a:p>
            <a:r>
              <a:rPr lang="hu-HU" sz="2000" i="1" dirty="0"/>
              <a:t>1985 – Alföld-nívódíj</a:t>
            </a:r>
          </a:p>
          <a:p>
            <a:r>
              <a:rPr lang="hu-HU" sz="2000" i="1" dirty="0"/>
              <a:t>1988 – A Magyar Művészetért Alapítvány díja</a:t>
            </a:r>
          </a:p>
          <a:p>
            <a:r>
              <a:rPr lang="hu-HU" sz="2000" i="1" dirty="0"/>
              <a:t>1990 – a Magyar Köztársaság aranykoszorúval díszített Csillagrendje</a:t>
            </a:r>
          </a:p>
          <a:p>
            <a:r>
              <a:rPr lang="hu-HU" sz="2000" i="1" dirty="0"/>
              <a:t>1991 – Bethlen Gábor-díj</a:t>
            </a:r>
          </a:p>
          <a:p>
            <a:r>
              <a:rPr lang="hu-HU" sz="2000" i="1" dirty="0"/>
              <a:t>1994 – Kossuth-díj</a:t>
            </a:r>
          </a:p>
          <a:p>
            <a:r>
              <a:rPr lang="hu-HU" sz="2000" i="1" dirty="0"/>
              <a:t>2003 – </a:t>
            </a:r>
            <a:r>
              <a:rPr lang="hu-HU" sz="2000" i="1" dirty="0" err="1"/>
              <a:t>Pribina-kereszt</a:t>
            </a:r>
            <a:r>
              <a:rPr lang="hu-HU" sz="2000" i="1" dirty="0"/>
              <a:t> (a legmagasabb szlovák állami díj)</a:t>
            </a:r>
          </a:p>
          <a:p>
            <a:r>
              <a:rPr lang="hu-HU" sz="2000" i="1" dirty="0"/>
              <a:t>2003 – a Köztársasági Elnök Érdemérme</a:t>
            </a:r>
          </a:p>
        </p:txBody>
      </p:sp>
    </p:spTree>
    <p:extLst>
      <p:ext uri="{BB962C8B-B14F-4D97-AF65-F5344CB8AC3E}">
        <p14:creationId xmlns:p14="http://schemas.microsoft.com/office/powerpoint/2010/main" val="12055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irodalom, forrás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Szeberényi Zoltán: Magyar irodalom Szlovákiában (1945-1999)</a:t>
            </a:r>
          </a:p>
          <a:p>
            <a:r>
              <a:rPr lang="hu-HU" dirty="0" err="1" smtClean="0"/>
              <a:t>Görömbei</a:t>
            </a:r>
            <a:r>
              <a:rPr lang="hu-HU" dirty="0" smtClean="0"/>
              <a:t> András: Dobos László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http://dia.pool.pim.hu/xhtml/_</a:t>
            </a:r>
            <a:r>
              <a:rPr lang="hu-HU" dirty="0" smtClean="0">
                <a:hlinkClick r:id="rId2"/>
              </a:rPr>
              <a:t>szakirodalom/dobos_gorombei_dobos_laszlo-1997.xhtml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Petőfi Irodalmi Múzeum / Digitális Akadémia</a:t>
            </a:r>
            <a:endParaRPr lang="hu-HU" dirty="0" smtClean="0">
              <a:hlinkClick r:id="rId3"/>
            </a:endParaRPr>
          </a:p>
          <a:p>
            <a:pPr marL="0" indent="0">
              <a:buNone/>
            </a:pP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pim.hu/hu/dia/dia-tagjai/dobos-laszlo#eletrajz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Képek: internet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83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219200"/>
          </a:xfrm>
        </p:spPr>
        <p:txBody>
          <a:bodyPr/>
          <a:lstStyle/>
          <a:p>
            <a:r>
              <a:rPr lang="hu-HU" dirty="0" smtClean="0"/>
              <a:t>     Köszönöm szépen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2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Történelmi</a:t>
            </a:r>
            <a:r>
              <a:rPr lang="sk-SK" dirty="0" smtClean="0"/>
              <a:t> </a:t>
            </a:r>
            <a:r>
              <a:rPr lang="sk-SK" dirty="0" err="1" smtClean="0"/>
              <a:t>bevezetés</a:t>
            </a:r>
            <a:endParaRPr lang="hu-HU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1918 – Csehszlovák Köztársaság megalakulása </a:t>
            </a:r>
            <a:r>
              <a:rPr lang="hu-HU" dirty="0" err="1" smtClean="0"/>
              <a:t>-Masaryk</a:t>
            </a:r>
            <a:endParaRPr lang="hu-HU" dirty="0" smtClean="0"/>
          </a:p>
          <a:p>
            <a:r>
              <a:rPr lang="hu-HU" dirty="0" smtClean="0"/>
              <a:t>1920 – Trianon</a:t>
            </a:r>
          </a:p>
          <a:p>
            <a:r>
              <a:rPr lang="hu-HU" dirty="0" smtClean="0"/>
              <a:t>1938 </a:t>
            </a:r>
            <a:r>
              <a:rPr lang="hu-HU" dirty="0" smtClean="0"/>
              <a:t>– 1. bécsi döntés, visszacsatolás, Szlovák Állam megalakulása</a:t>
            </a:r>
          </a:p>
          <a:p>
            <a:r>
              <a:rPr lang="hu-HU" dirty="0" smtClean="0"/>
              <a:t>1945 – centralizált Csehszlovák Köztársaság</a:t>
            </a:r>
          </a:p>
          <a:p>
            <a:r>
              <a:rPr lang="hu-HU" dirty="0" smtClean="0"/>
              <a:t>1948 </a:t>
            </a:r>
            <a:r>
              <a:rPr lang="hu-HU" dirty="0" smtClean="0"/>
              <a:t>– Csehszlovák Szocialista Köztársaság</a:t>
            </a:r>
            <a:endParaRPr lang="hu-HU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5436"/>
            <a:ext cx="4059238" cy="3709128"/>
          </a:xfrm>
        </p:spPr>
      </p:pic>
    </p:spTree>
    <p:extLst>
      <p:ext uri="{BB962C8B-B14F-4D97-AF65-F5344CB8AC3E}">
        <p14:creationId xmlns:p14="http://schemas.microsoft.com/office/powerpoint/2010/main" val="41605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Történelmi bevezetés</a:t>
            </a:r>
            <a:endParaRPr lang="hu-HU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1968 – szövetségi Csehszlovák Szocialista Köztársaság</a:t>
            </a:r>
          </a:p>
          <a:p>
            <a:r>
              <a:rPr lang="hu-HU" dirty="0" smtClean="0"/>
              <a:t>1993 – önálló Szlovák Köztársaság</a:t>
            </a:r>
          </a:p>
          <a:p>
            <a:pPr marL="0" indent="0">
              <a:buNone/>
            </a:pPr>
            <a:r>
              <a:rPr lang="hu-HU" i="1" dirty="0" smtClean="0"/>
              <a:t>Ezen belül:</a:t>
            </a:r>
          </a:p>
          <a:p>
            <a:r>
              <a:rPr lang="hu-HU" dirty="0" smtClean="0"/>
              <a:t>1945 – Kassai Kormányprogram</a:t>
            </a:r>
          </a:p>
          <a:p>
            <a:r>
              <a:rPr lang="hu-HU" dirty="0" err="1" smtClean="0"/>
              <a:t>Beneš</a:t>
            </a:r>
            <a:r>
              <a:rPr lang="hu-HU" dirty="0" smtClean="0"/>
              <a:t> </a:t>
            </a:r>
            <a:r>
              <a:rPr lang="hu-HU" dirty="0" err="1" smtClean="0"/>
              <a:t>-dekrétumok</a:t>
            </a:r>
            <a:endParaRPr lang="hu-HU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2270578" cy="303168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788024" cy="32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94794" cy="5627711"/>
          </a:xfrm>
        </p:spPr>
      </p:pic>
    </p:spTree>
    <p:extLst>
      <p:ext uri="{BB962C8B-B14F-4D97-AF65-F5344CB8AC3E}">
        <p14:creationId xmlns:p14="http://schemas.microsoft.com/office/powerpoint/2010/main" val="6308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997" y="-132928"/>
            <a:ext cx="8229600" cy="1219200"/>
          </a:xfrm>
        </p:spPr>
        <p:txBody>
          <a:bodyPr/>
          <a:lstStyle/>
          <a:p>
            <a:r>
              <a:rPr lang="sk-SK" dirty="0" err="1" smtClean="0"/>
              <a:t>Jogfosztottság</a:t>
            </a:r>
            <a:endParaRPr lang="hu-HU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2" y="1094703"/>
            <a:ext cx="4191000" cy="272415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80" y="3284984"/>
            <a:ext cx="4743400" cy="28054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70" y="476672"/>
            <a:ext cx="3631927" cy="25922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8853"/>
            <a:ext cx="3810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1"/>
            <a:ext cx="7552547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/>
                </a:solidFill>
              </a:rPr>
              <a:t>Felvidéki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irodalom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története</a:t>
            </a:r>
            <a:r>
              <a:rPr lang="sk-SK" dirty="0" smtClean="0">
                <a:solidFill>
                  <a:schemeClr val="tx1"/>
                </a:solidFill>
              </a:rPr>
              <a:t> - </a:t>
            </a:r>
            <a:r>
              <a:rPr lang="sk-SK" dirty="0" err="1" smtClean="0">
                <a:solidFill>
                  <a:schemeClr val="tx1"/>
                </a:solidFill>
              </a:rPr>
              <a:t>röviden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1. köztársaság </a:t>
            </a:r>
            <a:r>
              <a:rPr lang="hu-HU" dirty="0" err="1" smtClean="0">
                <a:solidFill>
                  <a:schemeClr val="tx1"/>
                </a:solidFill>
              </a:rPr>
              <a:t>-sokszínűség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Irodalmi társaságok létrejötte – Madách Kör, Losonc, Csehszlovákiai Magyar Újságíró Szindikátus</a:t>
            </a:r>
          </a:p>
          <a:p>
            <a:r>
              <a:rPr lang="hu-HU" dirty="0" smtClean="0"/>
              <a:t>Lapok: Prágai Magyar Hírlap, Képes Hét, Kassai Napló</a:t>
            </a:r>
          </a:p>
          <a:p>
            <a:r>
              <a:rPr lang="hu-HU" dirty="0" smtClean="0"/>
              <a:t>Vidéki lapok – Bars</a:t>
            </a:r>
          </a:p>
          <a:p>
            <a:r>
              <a:rPr lang="hu-HU" dirty="0" smtClean="0"/>
              <a:t>Sarló  mozgalom</a:t>
            </a:r>
            <a:endParaRPr lang="hu-HU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Irodalom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Útkeresés</a:t>
            </a:r>
          </a:p>
          <a:p>
            <a:r>
              <a:rPr lang="hu-HU" dirty="0" smtClean="0"/>
              <a:t>Kisebbségi irodalom formálódása</a:t>
            </a:r>
          </a:p>
          <a:p>
            <a:r>
              <a:rPr lang="hu-HU" dirty="0" smtClean="0"/>
              <a:t>Új realizmus és modern törekvések</a:t>
            </a:r>
          </a:p>
          <a:p>
            <a:r>
              <a:rPr lang="hu-HU" dirty="0" smtClean="0"/>
              <a:t>Fábry Zoltán, </a:t>
            </a:r>
            <a:r>
              <a:rPr lang="hu-HU" dirty="0" err="1" smtClean="0"/>
              <a:t>Győry</a:t>
            </a:r>
            <a:r>
              <a:rPr lang="hu-HU" dirty="0" smtClean="0"/>
              <a:t> </a:t>
            </a:r>
            <a:r>
              <a:rPr lang="hu-HU" dirty="0"/>
              <a:t>D</a:t>
            </a:r>
            <a:r>
              <a:rPr lang="hu-HU" dirty="0" smtClean="0"/>
              <a:t>ezső, Mécs László – „új arcú magyarok”</a:t>
            </a:r>
          </a:p>
          <a:p>
            <a:r>
              <a:rPr lang="hu-HU" dirty="0" smtClean="0"/>
              <a:t>Palotai Boris, </a:t>
            </a:r>
            <a:r>
              <a:rPr lang="hu-HU" dirty="0" err="1" smtClean="0"/>
              <a:t>Darkó</a:t>
            </a:r>
            <a:r>
              <a:rPr lang="hu-HU" dirty="0" smtClean="0"/>
              <a:t> István, Márai Sándor, </a:t>
            </a:r>
            <a:r>
              <a:rPr lang="hu-HU" dirty="0" err="1" smtClean="0"/>
              <a:t>Rudnóy</a:t>
            </a:r>
            <a:r>
              <a:rPr lang="hu-HU" dirty="0" smtClean="0"/>
              <a:t> Teréz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7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>
                    <a:lumMod val="85000"/>
                  </a:schemeClr>
                </a:solidFill>
              </a:rPr>
              <a:t>Harmadvirágzás</a:t>
            </a:r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Fábry Zoltán – A vádlott megszólal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1948 – lapok: Új Szó, Szabad Földműves, Dolgozó Nő, Tábortűz stb.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Csemadok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Madách Könyv- és </a:t>
            </a:r>
            <a:r>
              <a:rPr lang="hu-HU" dirty="0">
                <a:solidFill>
                  <a:schemeClr val="tx1">
                    <a:lumMod val="85000"/>
                  </a:schemeClr>
                </a:solidFill>
              </a:rPr>
              <a:t>L</a:t>
            </a: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apkiadó  Vállalat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1958 – Irodalmi Szemle</a:t>
            </a:r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Új hajtások - Dénes </a:t>
            </a:r>
            <a:r>
              <a:rPr lang="hu-HU" dirty="0">
                <a:solidFill>
                  <a:schemeClr val="tx1">
                    <a:lumMod val="85000"/>
                  </a:schemeClr>
                </a:solidFill>
              </a:rPr>
              <a:t>G</a:t>
            </a: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yörgy, </a:t>
            </a:r>
            <a:r>
              <a:rPr lang="hu-HU" dirty="0" err="1" smtClean="0">
                <a:solidFill>
                  <a:schemeClr val="tx1">
                    <a:lumMod val="85000"/>
                  </a:schemeClr>
                </a:solidFill>
              </a:rPr>
              <a:t>Gyurcsó</a:t>
            </a: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 István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Dobos László, </a:t>
            </a:r>
            <a:r>
              <a:rPr lang="hu-HU" dirty="0" err="1" smtClean="0">
                <a:solidFill>
                  <a:schemeClr val="tx1">
                    <a:lumMod val="85000"/>
                  </a:schemeClr>
                </a:solidFill>
              </a:rPr>
              <a:t>Fónod</a:t>
            </a: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 Zoltán, Dávid Teréz 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Tőzsér Árpád- Férfikor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Nyolcak – Fiatal szlovákiai </a:t>
            </a:r>
            <a:r>
              <a:rPr lang="hu-HU" dirty="0">
                <a:solidFill>
                  <a:schemeClr val="tx1">
                    <a:lumMod val="85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agyar költők</a:t>
            </a:r>
          </a:p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1963 – regény megújulása - Dobos</a:t>
            </a:r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1945 után</a:t>
            </a:r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Alapozó nemzedék</a:t>
            </a:r>
            <a:endParaRPr lang="hu-H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Vlastná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637F26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</TotalTime>
  <Words>722</Words>
  <Application>Microsoft Office PowerPoint</Application>
  <PresentationFormat>Prezentácia na obrazovke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Papier</vt:lpstr>
      <vt:lpstr>Dobos László, a „szlovákiai magyar regény” megteremtője</vt:lpstr>
      <vt:lpstr>Prezentácia programu PowerPoint</vt:lpstr>
      <vt:lpstr>Történelmi bevezetés</vt:lpstr>
      <vt:lpstr>Történelmi bevezetés</vt:lpstr>
      <vt:lpstr>Prezentácia programu PowerPoint</vt:lpstr>
      <vt:lpstr>Jogfosztottság</vt:lpstr>
      <vt:lpstr>Prezentácia programu PowerPoint</vt:lpstr>
      <vt:lpstr>Felvidéki irodalom története - röviden</vt:lpstr>
      <vt:lpstr>1945 után</vt:lpstr>
      <vt:lpstr>Modern irodalom</vt:lpstr>
      <vt:lpstr>Prezentácia programu PowerPoint</vt:lpstr>
      <vt:lpstr>Dobos László</vt:lpstr>
      <vt:lpstr>Prezentácia programu PowerPoint</vt:lpstr>
      <vt:lpstr>Művei</vt:lpstr>
      <vt:lpstr>Földönfutók</vt:lpstr>
      <vt:lpstr>Egy szál ingben</vt:lpstr>
      <vt:lpstr>Prezentácia programu PowerPoint</vt:lpstr>
      <vt:lpstr>Hólepedő</vt:lpstr>
      <vt:lpstr>Sodrásban</vt:lpstr>
      <vt:lpstr>Kis viking</vt:lpstr>
      <vt:lpstr>További művek</vt:lpstr>
      <vt:lpstr>Prezentácia programu PowerPoint</vt:lpstr>
      <vt:lpstr>Felhasznált irodalom, forrás</vt:lpstr>
      <vt:lpstr>     Köszönöm szépen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Dobos László, a „szlovákiai magyar regény” megteremtője</dc:title>
  <dc:creator>1</dc:creator>
  <cp:lastModifiedBy>1</cp:lastModifiedBy>
  <cp:revision>25</cp:revision>
  <dcterms:created xsi:type="dcterms:W3CDTF">2019-07-23T15:32:48Z</dcterms:created>
  <dcterms:modified xsi:type="dcterms:W3CDTF">2019-08-06T08:52:12Z</dcterms:modified>
</cp:coreProperties>
</file>