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41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71" r:id="rId10"/>
    <p:sldId id="270" r:id="rId11"/>
    <p:sldId id="263" r:id="rId12"/>
    <p:sldId id="264" r:id="rId13"/>
    <p:sldId id="272" r:id="rId14"/>
    <p:sldId id="266" r:id="rId15"/>
    <p:sldId id="273" r:id="rId16"/>
    <p:sldId id="267" r:id="rId17"/>
    <p:sldId id="276" r:id="rId18"/>
    <p:sldId id="268" r:id="rId19"/>
    <p:sldId id="274" r:id="rId20"/>
    <p:sldId id="269" r:id="rId21"/>
    <p:sldId id="275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4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FC6B2-C9C4-4654-B9D2-D37304EE9C34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C749B-D54E-4401-B8A4-C06C4BC5390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3099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DC749B-D54E-4401-B8A4-C06C4BC53903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00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190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106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4002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3395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00410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4452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054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3174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834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626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875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4816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535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790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662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400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9060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03273-08B3-4F6F-90D7-D8ECAB41167F}" type="datetimeFigureOut">
              <a:rPr lang="hu-HU" smtClean="0"/>
              <a:t>2017. 07. 25.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1ACE3-A765-460E-8C54-32017D39C35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12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2" r:id="rId1"/>
    <p:sldLayoutId id="2147485043" r:id="rId2"/>
    <p:sldLayoutId id="2147485044" r:id="rId3"/>
    <p:sldLayoutId id="2147485045" r:id="rId4"/>
    <p:sldLayoutId id="2147485046" r:id="rId5"/>
    <p:sldLayoutId id="2147485047" r:id="rId6"/>
    <p:sldLayoutId id="2147485048" r:id="rId7"/>
    <p:sldLayoutId id="2147485049" r:id="rId8"/>
    <p:sldLayoutId id="2147485050" r:id="rId9"/>
    <p:sldLayoutId id="2147485051" r:id="rId10"/>
    <p:sldLayoutId id="2147485052" r:id="rId11"/>
    <p:sldLayoutId id="2147485053" r:id="rId12"/>
    <p:sldLayoutId id="2147485054" r:id="rId13"/>
    <p:sldLayoutId id="2147485055" r:id="rId14"/>
    <p:sldLayoutId id="2147485056" r:id="rId15"/>
    <p:sldLayoutId id="2147485057" r:id="rId16"/>
    <p:sldLayoutId id="2147485058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0939BA-8478-4467-939E-F285BA351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048" y="1872708"/>
            <a:ext cx="7820457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4000" dirty="0">
                <a:latin typeface="Calisto MT" panose="02040603050505030304" pitchFamily="18" charset="0"/>
              </a:rPr>
              <a:t>Gondolatok </a:t>
            </a:r>
            <a:br>
              <a:rPr lang="hu-HU" sz="4000" dirty="0">
                <a:latin typeface="Calisto MT" panose="02040603050505030304" pitchFamily="18" charset="0"/>
              </a:rPr>
            </a:br>
            <a:r>
              <a:rPr lang="hu-HU" sz="4000" dirty="0">
                <a:latin typeface="Calisto MT" panose="02040603050505030304" pitchFamily="18" charset="0"/>
              </a:rPr>
              <a:t>Csoóri Sándor örökségéről</a:t>
            </a:r>
            <a:br>
              <a:rPr lang="hu-HU" sz="3600" dirty="0">
                <a:latin typeface="Calisto MT" panose="02040603050505030304" pitchFamily="18" charset="0"/>
              </a:rPr>
            </a:br>
            <a:endParaRPr lang="hu-HU" sz="3600" dirty="0">
              <a:latin typeface="Calisto MT" panose="02040603050505030304" pitchFamily="18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81C0BD3-051F-4D1D-9D3C-74E7A96E2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7768" y="585948"/>
            <a:ext cx="2737348" cy="4034850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97DCC46C-A2CD-4032-A582-505D6FA71D75}"/>
              </a:ext>
            </a:extLst>
          </p:cNvPr>
          <p:cNvSpPr txBox="1"/>
          <p:nvPr/>
        </p:nvSpPr>
        <p:spPr>
          <a:xfrm>
            <a:off x="2394859" y="4554582"/>
            <a:ext cx="5625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Calisto MT" panose="02040603050505030304" pitchFamily="18" charset="0"/>
              </a:rPr>
              <a:t>Liktor Katalin</a:t>
            </a:r>
          </a:p>
          <a:p>
            <a:r>
              <a:rPr lang="hu-HU" dirty="0">
                <a:latin typeface="Calisto MT" panose="02040603050505030304" pitchFamily="18" charset="0"/>
              </a:rPr>
              <a:t>V. Kárpát-medencei Irodalomtanár Találkozó</a:t>
            </a:r>
          </a:p>
          <a:p>
            <a:r>
              <a:rPr lang="hu-HU" dirty="0">
                <a:latin typeface="Calisto MT" panose="02040603050505030304" pitchFamily="18" charset="0"/>
              </a:rPr>
              <a:t>Királyszállás, 2017. július 24-28.</a:t>
            </a:r>
          </a:p>
        </p:txBody>
      </p:sp>
    </p:spTree>
    <p:extLst>
      <p:ext uri="{BB962C8B-B14F-4D97-AF65-F5344CB8AC3E}">
        <p14:creationId xmlns:p14="http://schemas.microsoft.com/office/powerpoint/2010/main" val="85711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F11361-8FDC-4D95-B6EF-DE0FAFD33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4572" y="459573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népi kultúra felfedezése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A748AAA-96E8-44B2-AECE-B1EE13FA3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6777"/>
            <a:ext cx="10820400" cy="361405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Szántottam gyöpöt </a:t>
            </a:r>
            <a:r>
              <a:rPr lang="hu-HU" sz="2800" dirty="0">
                <a:latin typeface="Calisto MT" panose="02040603050505030304" pitchFamily="18" charset="0"/>
              </a:rPr>
              <a:t>(1966) </a:t>
            </a:r>
            <a:r>
              <a:rPr lang="hu-HU" sz="2800" b="1" dirty="0">
                <a:latin typeface="Calisto MT" panose="02040603050505030304" pitchFamily="18" charset="0"/>
              </a:rPr>
              <a:t>– </a:t>
            </a:r>
            <a:r>
              <a:rPr lang="hu-HU" sz="2800" dirty="0">
                <a:latin typeface="Calisto MT" panose="02040603050505030304" pitchFamily="18" charset="0"/>
              </a:rPr>
              <a:t>esszékötet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„a népdal a megíratlan idők lírai emlékezete.”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Egykor </a:t>
            </a:r>
            <a:r>
              <a:rPr lang="hu-HU" sz="2800" b="1" dirty="0" err="1">
                <a:latin typeface="Calisto MT" panose="02040603050505030304" pitchFamily="18" charset="0"/>
              </a:rPr>
              <a:t>elindula</a:t>
            </a:r>
            <a:r>
              <a:rPr lang="hu-HU" sz="2800" b="1" dirty="0">
                <a:latin typeface="Calisto MT" panose="02040603050505030304" pitchFamily="18" charset="0"/>
              </a:rPr>
              <a:t> tizenkét kőmíves </a:t>
            </a:r>
            <a:r>
              <a:rPr lang="hu-HU" sz="2800" dirty="0">
                <a:latin typeface="Calisto MT" panose="02040603050505030304" pitchFamily="18" charset="0"/>
              </a:rPr>
              <a:t>(1969) – esszékötet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népművészetben elrejtőző történelem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451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509648-7503-4B56-BB4A-392212280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657" y="546658"/>
            <a:ext cx="10077994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felelősségvállalás eltökéltsége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DB3968-25C4-49D7-82B9-F79C3EEA9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634" y="2161905"/>
            <a:ext cx="11295017" cy="44827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Második születésem </a:t>
            </a:r>
            <a:r>
              <a:rPr lang="hu-HU" sz="2800" dirty="0">
                <a:latin typeface="Calisto MT" panose="02040603050505030304" pitchFamily="18" charset="0"/>
              </a:rPr>
              <a:t>(1967) c. verseskötet – poétikai fordulat – menekülés helyett a felelősségvállalás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u="sng" dirty="0">
                <a:latin typeface="Calisto MT" panose="02040603050505030304" pitchFamily="18" charset="0"/>
              </a:rPr>
              <a:t>Idegszálaival a szél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Szózat-parafrázis; paraszti múlt elemeiből építkezik</a:t>
            </a:r>
            <a:r>
              <a:rPr lang="hu-HU" sz="2800" b="1" dirty="0">
                <a:latin typeface="Calisto MT" panose="02040603050505030304" pitchFamily="18" charset="0"/>
              </a:rPr>
              <a:t>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hazaszeretet vallomása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nemzeti kötődés és a felelősség teljes megvallása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Csoóri a népi-nemzeti ellenzéki csoport fő irányítója, központi személyisége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A költő és a </a:t>
            </a:r>
            <a:r>
              <a:rPr lang="hu-HU" sz="2800" b="1" dirty="0" err="1">
                <a:latin typeface="Calisto MT" panose="02040603050505030304" pitchFamily="18" charset="0"/>
              </a:rPr>
              <a:t>majompofa</a:t>
            </a:r>
            <a:r>
              <a:rPr lang="hu-HU" sz="2800" b="1" dirty="0">
                <a:latin typeface="Calisto MT" panose="02040603050505030304" pitchFamily="18" charset="0"/>
              </a:rPr>
              <a:t> </a:t>
            </a:r>
            <a:r>
              <a:rPr lang="hu-HU" sz="2800" dirty="0">
                <a:latin typeface="Calisto MT" panose="02040603050505030304" pitchFamily="18" charset="0"/>
              </a:rPr>
              <a:t>(1966) és a </a:t>
            </a:r>
            <a:r>
              <a:rPr lang="hu-HU" sz="2800" b="1" dirty="0">
                <a:latin typeface="Calisto MT" panose="02040603050505030304" pitchFamily="18" charset="0"/>
              </a:rPr>
              <a:t>Faltól falig </a:t>
            </a:r>
            <a:r>
              <a:rPr lang="hu-HU" sz="2800" dirty="0">
                <a:latin typeface="Calisto MT" panose="02040603050505030304" pitchFamily="18" charset="0"/>
              </a:rPr>
              <a:t>(1969) c. </a:t>
            </a:r>
            <a:r>
              <a:rPr lang="hu-HU" sz="2800" dirty="0" err="1">
                <a:latin typeface="Calisto MT" panose="02040603050505030304" pitchFamily="18" charset="0"/>
              </a:rPr>
              <a:t>esszékötetek</a:t>
            </a:r>
            <a:endParaRPr lang="hu-HU" sz="2800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0489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0300C5A-AB67-4E30-881D-AF1EECF1A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897" y="485699"/>
            <a:ext cx="9407434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hetvenes évek – versek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AA17ED4-6A2F-4F8E-84BD-7B62EAD7B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Közérzetversek – lefojtott szellemi-politikai légkör – hiányérzet, keserűség, de őrzi a cselekvő élet álmát</a:t>
            </a:r>
          </a:p>
          <a:p>
            <a:pPr lvl="1"/>
            <a:r>
              <a:rPr lang="hu-HU" sz="2800" b="1" dirty="0">
                <a:latin typeface="Calisto MT" panose="02040603050505030304" pitchFamily="18" charset="0"/>
              </a:rPr>
              <a:t>Párbeszéd, sötétben </a:t>
            </a:r>
            <a:r>
              <a:rPr lang="hu-HU" sz="2800" dirty="0">
                <a:latin typeface="Calisto MT" panose="02040603050505030304" pitchFamily="18" charset="0"/>
              </a:rPr>
              <a:t>(1973)</a:t>
            </a:r>
          </a:p>
          <a:p>
            <a:pPr lvl="1"/>
            <a:r>
              <a:rPr lang="hu-HU" sz="2800" b="1" dirty="0">
                <a:latin typeface="Calisto MT" panose="02040603050505030304" pitchFamily="18" charset="0"/>
              </a:rPr>
              <a:t>A látogató emlékei </a:t>
            </a:r>
            <a:r>
              <a:rPr lang="hu-HU" sz="2800" dirty="0">
                <a:latin typeface="Calisto MT" panose="02040603050505030304" pitchFamily="18" charset="0"/>
              </a:rPr>
              <a:t>(1977)</a:t>
            </a:r>
          </a:p>
          <a:p>
            <a:pPr lvl="1"/>
            <a:r>
              <a:rPr lang="hu-HU" sz="2800" b="1" dirty="0">
                <a:latin typeface="Calisto MT" panose="02040603050505030304" pitchFamily="18" charset="0"/>
              </a:rPr>
              <a:t>Jóslás a te idődről </a:t>
            </a:r>
            <a:r>
              <a:rPr lang="hu-HU" sz="2800" dirty="0">
                <a:latin typeface="Calisto MT" panose="02040603050505030304" pitchFamily="18" charset="0"/>
              </a:rPr>
              <a:t>(1979) - válogatott</a:t>
            </a:r>
          </a:p>
          <a:p>
            <a:pPr lvl="1"/>
            <a:r>
              <a:rPr lang="hu-HU" sz="2800" b="1" dirty="0">
                <a:latin typeface="Calisto MT" panose="02040603050505030304" pitchFamily="18" charset="0"/>
              </a:rPr>
              <a:t>Várakozás a tavaszban </a:t>
            </a:r>
            <a:r>
              <a:rPr lang="hu-HU" sz="2800" dirty="0">
                <a:latin typeface="Calisto MT" panose="02040603050505030304" pitchFamily="18" charset="0"/>
              </a:rPr>
              <a:t>(1983) – válogatott</a:t>
            </a:r>
          </a:p>
          <a:p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549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39434B-352F-444D-AFE3-B689D3D23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606" y="546660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Hetvenes évek – esszék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5BBFD6-6F44-4B1F-8AD4-0674C8F1E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Utazás félálomban </a:t>
            </a:r>
            <a:r>
              <a:rPr lang="hu-HU" sz="2800" dirty="0">
                <a:latin typeface="Calisto MT" panose="02040603050505030304" pitchFamily="18" charset="0"/>
              </a:rPr>
              <a:t>(1974) és a </a:t>
            </a:r>
            <a:r>
              <a:rPr lang="hu-HU" sz="2800" b="1" dirty="0">
                <a:latin typeface="Calisto MT" panose="02040603050505030304" pitchFamily="18" charset="0"/>
              </a:rPr>
              <a:t>Nomád napló </a:t>
            </a:r>
            <a:r>
              <a:rPr lang="hu-HU" sz="2800" dirty="0">
                <a:latin typeface="Calisto MT" panose="02040603050505030304" pitchFamily="18" charset="0"/>
              </a:rPr>
              <a:t>(1978) esszéköteteiben – radikálisabb probléma-felvetés; a magyar politikai rendszer nyíltabb bírálata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Tenger és diólevél </a:t>
            </a:r>
            <a:r>
              <a:rPr lang="hu-HU" sz="2800" dirty="0">
                <a:latin typeface="Calisto MT" panose="02040603050505030304" pitchFamily="18" charset="0"/>
              </a:rPr>
              <a:t>(1977) c. esszékötet –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világképösszegző önéletrajzi esszé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bartóki modell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népi kultúra az ember közösségi hajlamait tartja ébren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622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A07ADB6-CA02-4579-AED4-514724413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76990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hetvenes évek – film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309DCDC-DC45-4A41-9E79-D334AAC3C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Ítélet </a:t>
            </a:r>
            <a:r>
              <a:rPr lang="hu-HU" sz="2800" dirty="0">
                <a:latin typeface="Calisto MT" panose="02040603050505030304" pitchFamily="18" charset="0"/>
              </a:rPr>
              <a:t>(1970) – Dózsa-felkelés – mindenkori forradalom természetrajzát, etikai kérdéseit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Nincs idő </a:t>
            </a:r>
            <a:r>
              <a:rPr lang="hu-HU" sz="2800" dirty="0">
                <a:latin typeface="Calisto MT" panose="02040603050505030304" pitchFamily="18" charset="0"/>
              </a:rPr>
              <a:t>(1972) </a:t>
            </a:r>
            <a:r>
              <a:rPr lang="hu-HU" sz="2800" b="1" dirty="0">
                <a:latin typeface="Calisto MT" panose="02040603050505030304" pitchFamily="18" charset="0"/>
              </a:rPr>
              <a:t>– </a:t>
            </a:r>
            <a:r>
              <a:rPr lang="hu-HU" sz="2800" dirty="0">
                <a:latin typeface="Calisto MT" panose="02040603050505030304" pitchFamily="18" charset="0"/>
              </a:rPr>
              <a:t>az ember megmaradhat-e forradalmárnak a börtönben? – szabadságvágy, ez hozzátartozik emberi mivoltunkhoz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Hószakadás </a:t>
            </a:r>
            <a:r>
              <a:rPr lang="hu-HU" sz="2800" dirty="0">
                <a:latin typeface="Calisto MT" panose="02040603050505030304" pitchFamily="18" charset="0"/>
              </a:rPr>
              <a:t>(1974) – a magyar nem tudott azonosulni a második világháborúval, de szabadulni se tudott belőle</a:t>
            </a:r>
          </a:p>
          <a:p>
            <a:pPr lvl="1"/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9829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481EBBB-5439-40E5-A905-C2336D1E1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546659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hetvenes évek – film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F7F95BE-59D1-4C05-B157-7D79EEBCB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27590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80 huszár </a:t>
            </a:r>
            <a:r>
              <a:rPr lang="hu-HU" sz="2800" dirty="0">
                <a:latin typeface="Calisto MT" panose="02040603050505030304" pitchFamily="18" charset="0"/>
              </a:rPr>
              <a:t>(1978) – </a:t>
            </a:r>
            <a:r>
              <a:rPr lang="hu-HU" sz="3000" dirty="0">
                <a:latin typeface="Calisto MT" panose="02040603050505030304" pitchFamily="18" charset="0"/>
              </a:rPr>
              <a:t>„</a:t>
            </a:r>
            <a:r>
              <a:rPr lang="hu-HU" sz="3000" i="1" dirty="0">
                <a:latin typeface="Calisto MT" panose="02040603050505030304" pitchFamily="18" charset="0"/>
              </a:rPr>
              <a:t>Az egyenlőtlen harc megrendítő drámája révén kapcsol be </a:t>
            </a:r>
            <a:r>
              <a:rPr lang="hu-HU" sz="3000" i="1" dirty="0" err="1">
                <a:latin typeface="Calisto MT" panose="02040603050505030304" pitchFamily="18" charset="0"/>
              </a:rPr>
              <a:t>mindnyájunkat</a:t>
            </a:r>
            <a:r>
              <a:rPr lang="hu-HU" sz="3000" i="1" dirty="0">
                <a:latin typeface="Calisto MT" panose="02040603050505030304" pitchFamily="18" charset="0"/>
              </a:rPr>
              <a:t> a film saját történelmünkbe. Az erkölcsi igazság győzelmének és a fizikai leveretés állapotának ellentmondásos alaphelyzetébe. Abba a mítoszszerű alaphelyzetbe, amely szerint az embert meg lehet ölni, de szándéka és igazsága megölhetetlen.</a:t>
            </a:r>
            <a:r>
              <a:rPr lang="hu-HU" sz="3000" dirty="0">
                <a:latin typeface="Calisto MT" panose="02040603050505030304" pitchFamily="18" charset="0"/>
              </a:rPr>
              <a:t>” (Csoóri)</a:t>
            </a:r>
          </a:p>
          <a:p>
            <a:pPr>
              <a:buFont typeface="Wingdings" panose="05000000000000000000" pitchFamily="2" charset="2"/>
              <a:buChar char="§"/>
            </a:pPr>
            <a:endParaRPr lang="hu-HU" sz="2800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Krónika, Pergőtűz </a:t>
            </a:r>
            <a:r>
              <a:rPr lang="hu-HU" sz="2800" dirty="0">
                <a:latin typeface="Calisto MT" panose="02040603050505030304" pitchFamily="18" charset="0"/>
              </a:rPr>
              <a:t>(1982) </a:t>
            </a:r>
            <a:r>
              <a:rPr lang="hu-HU" sz="2800" b="1" dirty="0">
                <a:latin typeface="Calisto MT" panose="02040603050505030304" pitchFamily="18" charset="0"/>
              </a:rPr>
              <a:t>– </a:t>
            </a:r>
            <a:r>
              <a:rPr lang="hu-HU" sz="2800" dirty="0">
                <a:latin typeface="Calisto MT" panose="02040603050505030304" pitchFamily="18" charset="0"/>
              </a:rPr>
              <a:t>doni katasztrófáról - új, őszintébb történelmi tudat kialakulása</a:t>
            </a:r>
          </a:p>
        </p:txBody>
      </p:sp>
    </p:spTree>
    <p:extLst>
      <p:ext uri="{BB962C8B-B14F-4D97-AF65-F5344CB8AC3E}">
        <p14:creationId xmlns:p14="http://schemas.microsoft.com/office/powerpoint/2010/main" val="69829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1B446C1-0AEF-4D44-882B-7DE43ABCE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029" y="337653"/>
            <a:ext cx="8610600" cy="1293028"/>
          </a:xfrm>
        </p:spPr>
        <p:txBody>
          <a:bodyPr anchor="b" anchorCtr="0"/>
          <a:lstStyle/>
          <a:p>
            <a:r>
              <a:rPr lang="hu-HU" dirty="0">
                <a:latin typeface="Calisto MT" panose="02040603050505030304" pitchFamily="18" charset="0"/>
              </a:rPr>
              <a:t>nyolcvanas évek – versek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A8EA78-3E6E-49F4-96EC-56F0E84A7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413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magánéleti csapások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A tizedik este </a:t>
            </a:r>
            <a:r>
              <a:rPr lang="hu-HU" sz="2800" dirty="0">
                <a:latin typeface="Calisto MT" panose="02040603050505030304" pitchFamily="18" charset="0"/>
              </a:rPr>
              <a:t>(1980) c. verseskötet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Elmaradt lázálom </a:t>
            </a:r>
            <a:r>
              <a:rPr lang="hu-HU" sz="2800" dirty="0">
                <a:latin typeface="Calisto MT" panose="02040603050505030304" pitchFamily="18" charset="0"/>
              </a:rPr>
              <a:t>(1982) c. verseskötet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Furulyacsonk a </a:t>
            </a:r>
            <a:r>
              <a:rPr lang="hu-HU" sz="2800" dirty="0" err="1">
                <a:latin typeface="Calisto MT" panose="02040603050505030304" pitchFamily="18" charset="0"/>
              </a:rPr>
              <a:t>szánkon</a:t>
            </a:r>
            <a:r>
              <a:rPr lang="hu-HU" sz="2800" dirty="0">
                <a:latin typeface="Calisto MT" panose="02040603050505030304" pitchFamily="18" charset="0"/>
              </a:rPr>
              <a:t>, K. É. végakarata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u="sng" dirty="0">
                <a:latin typeface="Calisto MT" panose="02040603050505030304" pitchFamily="18" charset="0"/>
              </a:rPr>
              <a:t>Erdei zsoltár </a:t>
            </a:r>
            <a:r>
              <a:rPr lang="hu-HU" sz="2800" dirty="0">
                <a:latin typeface="Calisto MT" panose="02040603050505030304" pitchFamily="18" charset="0"/>
              </a:rPr>
              <a:t>– K.É. versek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u="sng" dirty="0">
                <a:latin typeface="Calisto MT" panose="02040603050505030304" pitchFamily="18" charset="0"/>
              </a:rPr>
              <a:t>Az ábeli füst </a:t>
            </a:r>
            <a:r>
              <a:rPr lang="hu-HU" sz="2800" b="1" dirty="0">
                <a:latin typeface="Calisto MT" panose="02040603050505030304" pitchFamily="18" charset="0"/>
              </a:rPr>
              <a:t>– </a:t>
            </a:r>
            <a:r>
              <a:rPr lang="hu-HU" sz="2800" dirty="0">
                <a:latin typeface="Calisto MT" panose="02040603050505030304" pitchFamily="18" charset="0"/>
              </a:rPr>
              <a:t>közösségi küldetésének szarkasztikus vallomása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u="sng" dirty="0">
                <a:latin typeface="Calisto MT" panose="02040603050505030304" pitchFamily="18" charset="0"/>
              </a:rPr>
              <a:t>Senkid, barátod </a:t>
            </a:r>
            <a:r>
              <a:rPr lang="hu-HU" sz="2800" dirty="0">
                <a:latin typeface="Calisto MT" panose="02040603050505030304" pitchFamily="18" charset="0"/>
              </a:rPr>
              <a:t>– lengyel szabadság iránti szolidaritás kifejezése (1981)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u="sng" dirty="0">
                <a:latin typeface="Calisto MT" panose="02040603050505030304" pitchFamily="18" charset="0"/>
              </a:rPr>
              <a:t>Láttam arcodat </a:t>
            </a:r>
            <a:r>
              <a:rPr lang="hu-HU" sz="2800" dirty="0">
                <a:latin typeface="Calisto MT" panose="02040603050505030304" pitchFamily="18" charset="0"/>
              </a:rPr>
              <a:t>– Bibó István alakja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58411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05AE66-A4DE-4297-9A74-11EE198F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485" y="503116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nyolcvanas évek – versek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C16C33-1084-4540-B12E-73B6DE22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90354"/>
            <a:ext cx="10820400" cy="40241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Kezemben zöld ág </a:t>
            </a:r>
            <a:r>
              <a:rPr lang="hu-HU" sz="2800" dirty="0">
                <a:latin typeface="Calisto MT" panose="02040603050505030304" pitchFamily="18" charset="0"/>
              </a:rPr>
              <a:t>(1985) c. verseskötet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szerelem emléke – rekviem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u="sng" dirty="0" err="1">
                <a:latin typeface="Calisto MT" panose="02040603050505030304" pitchFamily="18" charset="0"/>
              </a:rPr>
              <a:t>Verődöm</a:t>
            </a:r>
            <a:r>
              <a:rPr lang="hu-HU" sz="2800" u="sng" dirty="0">
                <a:latin typeface="Calisto MT" panose="02040603050505030304" pitchFamily="18" charset="0"/>
              </a:rPr>
              <a:t>, </a:t>
            </a:r>
            <a:r>
              <a:rPr lang="hu-HU" sz="2800" u="sng" dirty="0" err="1">
                <a:latin typeface="Calisto MT" panose="02040603050505030304" pitchFamily="18" charset="0"/>
              </a:rPr>
              <a:t>vonszolódom</a:t>
            </a:r>
            <a:r>
              <a:rPr lang="hu-HU" sz="2800" u="sng" dirty="0">
                <a:latin typeface="Calisto MT" panose="02040603050505030304" pitchFamily="18" charset="0"/>
              </a:rPr>
              <a:t> </a:t>
            </a:r>
            <a:r>
              <a:rPr lang="hu-HU" sz="2800" dirty="0">
                <a:latin typeface="Calisto MT" panose="02040603050505030304" pitchFamily="18" charset="0"/>
              </a:rPr>
              <a:t>– közéleti küzdelmek, fojtogató életérzés, magyarság szétszórtsága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hu-HU" sz="2800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A világ emlékművei </a:t>
            </a:r>
            <a:r>
              <a:rPr lang="hu-HU" sz="2800" dirty="0">
                <a:latin typeface="Calisto MT" panose="02040603050505030304" pitchFamily="18" charset="0"/>
              </a:rPr>
              <a:t>(1989) c. verseskötet</a:t>
            </a:r>
            <a:endParaRPr lang="hu-HU" sz="2800" b="1" dirty="0">
              <a:latin typeface="Calisto MT" panose="0204060305050503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1673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2D9436-B4F3-4563-BCDB-84C2B34E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315" y="485699"/>
            <a:ext cx="9485812" cy="1293028"/>
          </a:xfrm>
        </p:spPr>
        <p:txBody>
          <a:bodyPr>
            <a:normAutofit/>
          </a:bodyPr>
          <a:lstStyle/>
          <a:p>
            <a:r>
              <a:rPr lang="hu-HU" dirty="0">
                <a:latin typeface="Calisto MT" panose="02040603050505030304" pitchFamily="18" charset="0"/>
              </a:rPr>
              <a:t>nyolcvanas évek – </a:t>
            </a:r>
            <a:br>
              <a:rPr lang="hu-HU" dirty="0">
                <a:latin typeface="Calisto MT" panose="02040603050505030304" pitchFamily="18" charset="0"/>
              </a:rPr>
            </a:br>
            <a:r>
              <a:rPr lang="hu-HU" dirty="0">
                <a:latin typeface="Calisto MT" panose="02040603050505030304" pitchFamily="18" charset="0"/>
              </a:rPr>
              <a:t>rendszerváltás előkészítése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3D9B17-1FF6-47FC-B8D0-F9556CADD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6" y="2523625"/>
            <a:ext cx="11286308" cy="406005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politikai rendszerváltástól a magyar nemzet lelki, kulturális egységesülését várta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az elkerülhetetlen rendszerváltozás kiküzdésének jelképes figurája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sz="2800" i="1" dirty="0">
                <a:latin typeface="Calisto MT" panose="02040603050505030304" pitchFamily="18" charset="0"/>
              </a:rPr>
              <a:t>„Hazai irodalomban nincs ma elszántabb alkotó nála, nincs, aki következetesebben vállalná irodalmunk nagy hagyományainak a folytatását, az írástudók felelősségének ébresztését. Aki az igazság kiderítéséért csakugyan kész bemenni még az oroszlánok vermébe is.</a:t>
            </a:r>
            <a:r>
              <a:rPr lang="hu-HU" sz="2800" dirty="0">
                <a:latin typeface="Calisto MT" panose="02040603050505030304" pitchFamily="18" charset="0"/>
              </a:rPr>
              <a:t>” (</a:t>
            </a:r>
            <a:r>
              <a:rPr lang="hu-HU" sz="2800" dirty="0" err="1">
                <a:latin typeface="Calisto MT" panose="02040603050505030304" pitchFamily="18" charset="0"/>
              </a:rPr>
              <a:t>Czine</a:t>
            </a:r>
            <a:r>
              <a:rPr lang="hu-HU" sz="2800" dirty="0">
                <a:latin typeface="Calisto MT" panose="02040603050505030304" pitchFamily="18" charset="0"/>
              </a:rPr>
              <a:t> Mihály, 1988.)</a:t>
            </a:r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8513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CAADB2-3EBC-4E04-8FF4-AB6DED78C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857" y="416030"/>
            <a:ext cx="9390017" cy="1293028"/>
          </a:xfrm>
        </p:spPr>
        <p:txBody>
          <a:bodyPr>
            <a:normAutofit/>
          </a:bodyPr>
          <a:lstStyle/>
          <a:p>
            <a:r>
              <a:rPr lang="hu-HU" dirty="0">
                <a:latin typeface="Calisto MT" panose="02040603050505030304" pitchFamily="18" charset="0"/>
              </a:rPr>
              <a:t>nyolcvanas évek – </a:t>
            </a:r>
            <a:br>
              <a:rPr lang="hu-HU" dirty="0">
                <a:latin typeface="Calisto MT" panose="02040603050505030304" pitchFamily="18" charset="0"/>
              </a:rPr>
            </a:br>
            <a:r>
              <a:rPr lang="hu-HU" dirty="0">
                <a:latin typeface="Calisto MT" panose="02040603050505030304" pitchFamily="18" charset="0"/>
              </a:rPr>
              <a:t>rendszerváltás előkészítése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BE468D-EE52-460C-BA42-0789473F3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20687"/>
            <a:ext cx="10820400" cy="426284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sz="3000" dirty="0">
                <a:latin typeface="Calisto MT" panose="02040603050505030304" pitchFamily="18" charset="0"/>
              </a:rPr>
              <a:t>Magyarország az egész magyarság számára erkölcsi és lelki központtá váljon – „</a:t>
            </a:r>
            <a:r>
              <a:rPr lang="hu-HU" sz="3000" i="1" dirty="0">
                <a:latin typeface="Calisto MT" panose="02040603050505030304" pitchFamily="18" charset="0"/>
              </a:rPr>
              <a:t>A magyarság szétszórt egységét: </a:t>
            </a:r>
            <a:r>
              <a:rPr lang="hu-HU" sz="3000" i="1" dirty="0" err="1">
                <a:latin typeface="Calisto MT" panose="02040603050505030304" pitchFamily="18" charset="0"/>
              </a:rPr>
              <a:t>egyéneit</a:t>
            </a:r>
            <a:r>
              <a:rPr lang="hu-HU" sz="3000" i="1" dirty="0">
                <a:latin typeface="Calisto MT" panose="02040603050505030304" pitchFamily="18" charset="0"/>
              </a:rPr>
              <a:t> és csoportjait azonban csakis egy erőteljes Magyarország kapcsolhatja össze, mint ahogy a határainkon túli védtelen kisebbségiekért is csak egy európai jogállammá átalakuló Magyarország hadakozhat.” (Csoóri)</a:t>
            </a:r>
          </a:p>
          <a:p>
            <a:pPr marL="0" indent="0">
              <a:buNone/>
            </a:pPr>
            <a:endParaRPr lang="hu-HU" sz="2800" i="1" dirty="0">
              <a:latin typeface="Calisto MT" panose="0204060305050503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3000" dirty="0">
                <a:latin typeface="Calisto MT" panose="02040603050505030304" pitchFamily="18" charset="0"/>
              </a:rPr>
              <a:t>Hitel – 1988, MDF alapító tagja, Magyarok Világszövetségének elnöke (1991-2000), Duna Televízió alapítása (1992)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383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4AE14F-F97E-4BBB-8745-A82DC0C43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63779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bevezetés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2B3106C-D9DE-47BB-B37E-C605C6EDC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8156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munkássága szerteágazó, műfaji szempontból színes és változatos, mégis egészében egységesnek mondható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határtalan életteljesség-igény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gyermekkori élményei;  természet szeretete; utazásélmények; a magyarság nemzeti egységének megmentésére irányuló vállalt kötelezettsége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az állandó újrakezdések költője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költészetének érdeme: „</a:t>
            </a:r>
            <a:r>
              <a:rPr lang="hu-HU" sz="2800" i="1" dirty="0">
                <a:latin typeface="Calisto MT" panose="02040603050505030304" pitchFamily="18" charset="0"/>
              </a:rPr>
              <a:t>összetéveszthetetlenül vitte tovább költészetünknek azon vonulatát, amelyet Balassitól Nagy Lászlóig költőink megteremtettek</a:t>
            </a:r>
            <a:r>
              <a:rPr lang="hu-HU" sz="2800" dirty="0">
                <a:latin typeface="Calisto MT" panose="02040603050505030304" pitchFamily="18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26349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EAB155-D37C-40CC-A7FF-993A802A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7189" y="459573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kilencvenes évek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5DEBEAA-9A5E-43CF-AFCC-D9F91B077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2194560"/>
            <a:ext cx="11747863" cy="454587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A magyarság elmulasztotta a katarzist, elmulasztotta a nemzeti összehangolódás történelmi esélyét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„nemzet” fogalmának tisztázása – kulturális nemzetfogalom - nemzet fogalmát mindenkor a történelmi, kulturális, lelki, szellemi, közérzetbeli egységként értelmezte.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Nappali hold </a:t>
            </a:r>
            <a:r>
              <a:rPr lang="hu-HU" sz="2800" dirty="0">
                <a:latin typeface="Calisto MT" panose="02040603050505030304" pitchFamily="18" charset="0"/>
              </a:rPr>
              <a:t>(1992) </a:t>
            </a:r>
            <a:r>
              <a:rPr lang="hu-HU" sz="2800" b="1" dirty="0">
                <a:latin typeface="Calisto MT" panose="02040603050505030304" pitchFamily="18" charset="0"/>
              </a:rPr>
              <a:t>– </a:t>
            </a:r>
            <a:r>
              <a:rPr lang="hu-HU" sz="2800" dirty="0">
                <a:latin typeface="Calisto MT" panose="02040603050505030304" pitchFamily="18" charset="0"/>
              </a:rPr>
              <a:t>esszénapló – közéleti és politikai támadások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u="sng" dirty="0">
                <a:latin typeface="Calisto MT" panose="02040603050505030304" pitchFamily="18" charset="0"/>
              </a:rPr>
              <a:t>Kreón lábnyomában </a:t>
            </a:r>
            <a:r>
              <a:rPr lang="hu-HU" sz="2800" dirty="0">
                <a:latin typeface="Calisto MT" panose="02040603050505030304" pitchFamily="18" charset="0"/>
              </a:rPr>
              <a:t>(1993) – esszé,  legszigorúbb értelmiség-bírálat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u="sng" dirty="0">
                <a:latin typeface="Calisto MT" panose="02040603050505030304" pitchFamily="18" charset="0"/>
              </a:rPr>
              <a:t>Megint a cukortalan, keserű teák, Szűrt árnyékban </a:t>
            </a:r>
            <a:r>
              <a:rPr lang="hu-HU" sz="2800" dirty="0">
                <a:latin typeface="Calisto MT" panose="02040603050505030304" pitchFamily="18" charset="0"/>
              </a:rPr>
              <a:t>– vers, lírai én küzdő karaktere</a:t>
            </a:r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916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582E73B-B3B8-4279-BCEC-B2DFA8182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94407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kilencvenes évek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C2F22E4-DAAE-482B-9580-75F3EA029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12274"/>
            <a:ext cx="10820400" cy="366630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Tenger és diólevél. Összegyűjtött esszék, naplók, beszédek 1961-1994 (1994, Püski) – esszéinek gyűjteménye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 err="1">
                <a:latin typeface="Calisto MT" panose="02040603050505030304" pitchFamily="18" charset="0"/>
              </a:rPr>
              <a:t>Szálla</a:t>
            </a:r>
            <a:r>
              <a:rPr lang="hu-HU" sz="2800" b="1" dirty="0">
                <a:latin typeface="Calisto MT" panose="02040603050505030304" pitchFamily="18" charset="0"/>
              </a:rPr>
              <a:t> alá poklokra </a:t>
            </a:r>
            <a:r>
              <a:rPr lang="hu-HU" sz="2800" dirty="0">
                <a:latin typeface="Calisto MT" panose="02040603050505030304" pitchFamily="18" charset="0"/>
              </a:rPr>
              <a:t>(1997) c. esszékötet – beszéd; </a:t>
            </a:r>
            <a:r>
              <a:rPr lang="hu-HU" sz="2800" b="1" dirty="0">
                <a:latin typeface="Calisto MT" panose="02040603050505030304" pitchFamily="18" charset="0"/>
              </a:rPr>
              <a:t>Forgácsok a földön </a:t>
            </a:r>
            <a:r>
              <a:rPr lang="hu-HU" sz="2800" dirty="0">
                <a:latin typeface="Calisto MT" panose="02040603050505030304" pitchFamily="18" charset="0"/>
              </a:rPr>
              <a:t>(2001) esszékötet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Hattyúkkal ágyútűzben </a:t>
            </a:r>
            <a:r>
              <a:rPr lang="hu-HU" sz="2800" dirty="0">
                <a:latin typeface="Calisto MT" panose="02040603050505030304" pitchFamily="18" charset="0"/>
              </a:rPr>
              <a:t>(1994);</a:t>
            </a:r>
            <a:r>
              <a:rPr lang="hu-HU" sz="2800" b="1" dirty="0">
                <a:latin typeface="Calisto MT" panose="02040603050505030304" pitchFamily="18" charset="0"/>
              </a:rPr>
              <a:t> Ha volna életem </a:t>
            </a:r>
            <a:r>
              <a:rPr lang="hu-HU" sz="2800" dirty="0">
                <a:latin typeface="Calisto MT" panose="02040603050505030304" pitchFamily="18" charset="0"/>
              </a:rPr>
              <a:t>(1996); </a:t>
            </a:r>
            <a:r>
              <a:rPr lang="hu-HU" sz="2800" b="1" dirty="0">
                <a:latin typeface="Calisto MT" panose="02040603050505030304" pitchFamily="18" charset="0"/>
              </a:rPr>
              <a:t>Csöndes tériszony</a:t>
            </a:r>
            <a:r>
              <a:rPr lang="hu-HU" sz="2800" dirty="0">
                <a:latin typeface="Calisto MT" panose="02040603050505030304" pitchFamily="18" charset="0"/>
              </a:rPr>
              <a:t>  (2001) verseskötet – elveszett haza gondjai, a magyarság történelmének megválaszolatlan kérdései és megoldatlan ügyei.</a:t>
            </a:r>
            <a:r>
              <a:rPr lang="hu-HU" sz="2800" u="sng" dirty="0">
                <a:latin typeface="Calisto MT" panose="02040603050505030304" pitchFamily="18" charset="0"/>
              </a:rPr>
              <a:t> Csontok és szögek </a:t>
            </a:r>
            <a:r>
              <a:rPr lang="hu-HU" sz="2800" dirty="0">
                <a:latin typeface="Calisto MT" panose="02040603050505030304" pitchFamily="18" charset="0"/>
              </a:rPr>
              <a:t>c. vers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Csalódottság, öregedés, idő visszafordíthatatlan múlásának drámai élménye, legyőzhetetlen életakarat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Futás a ködben </a:t>
            </a:r>
            <a:r>
              <a:rPr lang="hu-HU" sz="2800" dirty="0">
                <a:latin typeface="Calisto MT" panose="02040603050505030304" pitchFamily="18" charset="0"/>
              </a:rPr>
              <a:t>(2005); </a:t>
            </a:r>
            <a:r>
              <a:rPr lang="hu-HU" sz="2800" b="1" dirty="0">
                <a:latin typeface="Calisto MT" panose="02040603050505030304" pitchFamily="18" charset="0"/>
              </a:rPr>
              <a:t>Harangok zúgnak bennem </a:t>
            </a:r>
            <a:r>
              <a:rPr lang="hu-HU" sz="2800" dirty="0">
                <a:latin typeface="Calisto MT" panose="02040603050505030304" pitchFamily="18" charset="0"/>
              </a:rPr>
              <a:t>(2009)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4225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EEC5C7EB-B29D-4655-86A1-EBA0004A9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45" y="1759130"/>
            <a:ext cx="10820400" cy="40241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sz="4800" dirty="0">
              <a:latin typeface="Calisto MT" panose="02040603050505030304" pitchFamily="18" charset="0"/>
            </a:endParaRPr>
          </a:p>
          <a:p>
            <a:pPr marL="0" indent="0" algn="ctr">
              <a:buNone/>
            </a:pPr>
            <a:r>
              <a:rPr lang="hu-HU" sz="4800" cap="small" dirty="0">
                <a:latin typeface="Calisto MT" panose="02040603050505030304" pitchFamily="18" charset="0"/>
              </a:rPr>
              <a:t>Köszönöm a figyelmet!</a:t>
            </a:r>
          </a:p>
          <a:p>
            <a:pPr algn="ctr"/>
            <a:endParaRPr lang="hu-HU" sz="4800" dirty="0">
              <a:latin typeface="Calisto MT" panose="02040603050505030304" pitchFamily="18" charset="0"/>
            </a:endParaRPr>
          </a:p>
          <a:p>
            <a:pPr marL="0" indent="0" algn="r">
              <a:buNone/>
            </a:pPr>
            <a:endParaRPr lang="hu-HU" sz="4400" dirty="0">
              <a:latin typeface="Calisto MT" panose="02040603050505030304" pitchFamily="18" charset="0"/>
            </a:endParaRPr>
          </a:p>
          <a:p>
            <a:pPr marL="0" indent="0" algn="r">
              <a:buNone/>
            </a:pPr>
            <a:r>
              <a:rPr lang="hu-HU" sz="4400" dirty="0">
                <a:latin typeface="Calisto MT" panose="02040603050505030304" pitchFamily="18" charset="0"/>
              </a:rPr>
              <a:t>egylangotadok.blog.hu</a:t>
            </a:r>
          </a:p>
        </p:txBody>
      </p:sp>
    </p:spTree>
    <p:extLst>
      <p:ext uri="{BB962C8B-B14F-4D97-AF65-F5344CB8AC3E}">
        <p14:creationId xmlns:p14="http://schemas.microsoft.com/office/powerpoint/2010/main" val="3812427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6BDB59-C14F-4ECC-896A-3A5F7E086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81196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kezdetek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01DFC20-CF75-4E97-A5E7-7E79D3CB0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35428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Felröppen a madár </a:t>
            </a:r>
            <a:r>
              <a:rPr lang="hu-HU" sz="2800" dirty="0">
                <a:latin typeface="Calisto MT" panose="02040603050505030304" pitchFamily="18" charset="0"/>
              </a:rPr>
              <a:t>(1954) – Petőfire emlékeztető közvetlen, nyílt, őszinte hang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Ördögpille </a:t>
            </a:r>
            <a:r>
              <a:rPr lang="hu-HU" sz="2800" dirty="0">
                <a:latin typeface="Calisto MT" panose="02040603050505030304" pitchFamily="18" charset="0"/>
              </a:rPr>
              <a:t>(1957) – zaklatottságot, disszonáns érzelmi állapotok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Anyám fekete rózsa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Költői válság – útkeresés – igazság kimondása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Menekülés a magányból </a:t>
            </a:r>
            <a:r>
              <a:rPr lang="hu-HU" sz="2800" dirty="0">
                <a:latin typeface="Calisto MT" panose="02040603050505030304" pitchFamily="18" charset="0"/>
              </a:rPr>
              <a:t>(1962) – verseskötet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Megteremtette a Csoóri-verset – látomásversek, a lét teljességének megragadására törekszik; Alkonyati várakozás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b="1" dirty="0">
                <a:latin typeface="Calisto MT" panose="02040603050505030304" pitchFamily="18" charset="0"/>
              </a:rPr>
              <a:t>Tudósítás a toronyból </a:t>
            </a:r>
            <a:r>
              <a:rPr lang="hu-HU" sz="2800" dirty="0">
                <a:latin typeface="Calisto MT" panose="02040603050505030304" pitchFamily="18" charset="0"/>
              </a:rPr>
              <a:t>(1963) – esszékötet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megteremtette a Csoóri-esszét – személyes, igazságfeltáró</a:t>
            </a:r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013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0F2C852-A2F7-4C95-ADE2-556880521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3315" y="529241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tudósítás a toronyból (1963)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D7BA49-35FD-4945-8486-DB0785381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öt írás – Puszta az orgonásdomb alatt; Falu, szélfújásban; Otthoni változások; Egy nap a szőlőben; Tudósítás a toronyból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téma: paraszti élet változásának bemutatása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u="sng" dirty="0">
                <a:latin typeface="Calisto MT" panose="02040603050505030304" pitchFamily="18" charset="0"/>
              </a:rPr>
              <a:t>Tudósítás a toronyból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esszéregény, szociográfiai riport a falu világának árnyalt bemutatása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cél: sérelmek, fájdalmak kibeszélése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irodalom közéleti funkciója</a:t>
            </a:r>
          </a:p>
          <a:p>
            <a:pPr marL="201168" lvl="1" indent="0">
              <a:buNone/>
            </a:pPr>
            <a:endParaRPr lang="hu-HU" dirty="0">
              <a:latin typeface="Calisto MT" panose="020406030505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0545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50660DA-54BD-42DC-AA4B-0628221F1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9771" y="363778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iszapeső (1965, 1981)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A88C329-FCE7-4D70-85F3-5B733301A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vita – szilencium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 oknyomozó kisregény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cím – reménytelen létküzdelem metaforája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kényszerűség a szabadságra vágyó embert pusztítóvá és önpusztítóvá torzítja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4383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BDD411-83D4-49C6-9B12-888630FA7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103" y="381196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kubai napló (1965)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50C9C41-2087-4AD3-B563-3679C70C0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útinapló – 1961, Kuba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szabadságnak nincsen ellenértéke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a szabadság emberi létszükséglet</a:t>
            </a:r>
          </a:p>
        </p:txBody>
      </p:sp>
    </p:spTree>
    <p:extLst>
      <p:ext uri="{BB962C8B-B14F-4D97-AF65-F5344CB8AC3E}">
        <p14:creationId xmlns:p14="http://schemas.microsoft.com/office/powerpoint/2010/main" val="135893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D7AF68-D8EB-48C1-B452-72DE00328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446" y="285401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új irány – filmművészet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AA91AC8-F63F-4612-95D4-8CAE3EB67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171" y="1776548"/>
            <a:ext cx="10820400" cy="4563291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Sára Sándor, Kósa Ferenc, Csoóri Sándor triász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2800" dirty="0">
                <a:latin typeface="Calisto MT" panose="02040603050505030304" pitchFamily="18" charset="0"/>
              </a:rPr>
              <a:t> történelem- és sorsmetaforák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3000" dirty="0">
                <a:latin typeface="Calisto MT" panose="02040603050505030304" pitchFamily="18" charset="0"/>
              </a:rPr>
              <a:t>Ötvözik a költői látásmódot és a tárgyilagos bemutatást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3000" dirty="0">
                <a:latin typeface="Calisto MT" panose="02040603050505030304" pitchFamily="18" charset="0"/>
              </a:rPr>
              <a:t>Oka: történelmi amnézia és </a:t>
            </a:r>
            <a:r>
              <a:rPr lang="hu-HU" sz="3000" dirty="0" err="1">
                <a:latin typeface="Calisto MT" panose="02040603050505030304" pitchFamily="18" charset="0"/>
              </a:rPr>
              <a:t>analfabétizmus</a:t>
            </a:r>
            <a:r>
              <a:rPr lang="hu-HU" sz="3000" dirty="0">
                <a:latin typeface="Calisto MT" panose="02040603050505030304" pitchFamily="18" charset="0"/>
              </a:rPr>
              <a:t> – nemzetellenes politikával fordult szembe</a:t>
            </a: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hu-HU" sz="3000" dirty="0">
                <a:latin typeface="Calisto MT" panose="02040603050505030304" pitchFamily="18" charset="0"/>
              </a:rPr>
              <a:t>politika múlt idejű dramaturgiát engedte – „</a:t>
            </a:r>
            <a:r>
              <a:rPr lang="hu-HU" sz="3000" i="1" dirty="0">
                <a:latin typeface="Calisto MT" panose="02040603050505030304" pitchFamily="18" charset="0"/>
              </a:rPr>
              <a:t>A múlt idejű dramaturgia a cenzúra legravaszabb formája</a:t>
            </a:r>
            <a:r>
              <a:rPr lang="hu-HU" sz="3000" dirty="0">
                <a:latin typeface="Calisto MT" panose="02040603050505030304" pitchFamily="18" charset="0"/>
              </a:rPr>
              <a:t>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3000" b="1" dirty="0">
                <a:latin typeface="Calisto MT" panose="02040603050505030304" pitchFamily="18" charset="0"/>
              </a:rPr>
              <a:t>Tízezer nap </a:t>
            </a:r>
            <a:r>
              <a:rPr lang="hu-HU" sz="3000" dirty="0">
                <a:latin typeface="Calisto MT" panose="02040603050505030304" pitchFamily="18" charset="0"/>
              </a:rPr>
              <a:t>(1967) </a:t>
            </a:r>
            <a:r>
              <a:rPr lang="hu-HU" sz="3000" b="1" dirty="0">
                <a:latin typeface="Calisto MT" panose="02040603050505030304" pitchFamily="18" charset="0"/>
              </a:rPr>
              <a:t>– </a:t>
            </a:r>
            <a:r>
              <a:rPr lang="hu-HU" sz="3000" dirty="0">
                <a:latin typeface="Calisto MT" panose="02040603050505030304" pitchFamily="18" charset="0"/>
              </a:rPr>
              <a:t>a magyar parasztság tízezer napjáról – paraszti történelem modern passiójátéka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3000" b="1" dirty="0"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Feldobott kő </a:t>
            </a:r>
            <a:r>
              <a:rPr lang="hu-HU" sz="3000" dirty="0">
                <a:latin typeface="Calisto MT" panose="02040603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(1969)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hu-HU" dirty="0"/>
          </a:p>
          <a:p>
            <a:pPr lvl="1">
              <a:buFont typeface="Wingdings" panose="05000000000000000000" pitchFamily="2" charset="2"/>
              <a:buChar char="§"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3262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FFEC908-8294-4A4D-B9B0-9C6F72ED1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3281" y="494407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népi kultúra felfedezése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9924ADD-9CA0-43A3-9AC0-4A8512901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24594"/>
            <a:ext cx="10820400" cy="46242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hu-HU" sz="3000" dirty="0">
                <a:latin typeface="Calisto MT" panose="02040603050505030304" pitchFamily="18" charset="0"/>
              </a:rPr>
              <a:t>népi kultúra reneszánsza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3000" dirty="0">
                <a:latin typeface="Calisto MT" panose="02040603050505030304" pitchFamily="18" charset="0"/>
              </a:rPr>
              <a:t>bartóki-modell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3000" dirty="0">
                <a:latin typeface="Calisto MT" panose="02040603050505030304" pitchFamily="18" charset="0"/>
              </a:rPr>
              <a:t>utazásai  - népművészet, Erdély (1968)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3200" dirty="0">
                <a:latin typeface="Calisto MT" panose="02040603050505030304" pitchFamily="18" charset="0"/>
              </a:rPr>
              <a:t>népi kultúra újraélesztése – nemzetegységesítés lehetősége</a:t>
            </a:r>
          </a:p>
          <a:p>
            <a:pPr>
              <a:buFont typeface="Wingdings" panose="05000000000000000000" pitchFamily="2" charset="2"/>
              <a:buChar char="§"/>
            </a:pPr>
            <a:endParaRPr lang="hu-HU" sz="3000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7841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B130D4-9E69-494C-9C5D-B1D00D225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1028" y="561898"/>
            <a:ext cx="8610600" cy="1293028"/>
          </a:xfrm>
        </p:spPr>
        <p:txBody>
          <a:bodyPr/>
          <a:lstStyle/>
          <a:p>
            <a:r>
              <a:rPr lang="hu-HU" dirty="0">
                <a:latin typeface="Calisto MT" panose="02040603050505030304" pitchFamily="18" charset="0"/>
              </a:rPr>
              <a:t>népi kultúra felfedezése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F6A6C4-9987-470C-B64A-C05743698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754" y="1854926"/>
            <a:ext cx="10820400" cy="460683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hu-HU" sz="2800" dirty="0">
              <a:latin typeface="Calisto MT" panose="02040603050505030304" pitchFamily="18" charset="0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§"/>
            </a:pPr>
            <a:r>
              <a:rPr lang="hu-HU" sz="6300" dirty="0">
                <a:latin typeface="Calisto MT" panose="02040603050505030304" pitchFamily="18" charset="0"/>
              </a:rPr>
              <a:t>„</a:t>
            </a:r>
            <a:r>
              <a:rPr lang="hu-HU" sz="6300" i="1" dirty="0">
                <a:latin typeface="Calisto MT" panose="02040603050505030304" pitchFamily="18" charset="0"/>
              </a:rPr>
              <a:t>Ha odaáti tapasztalataimról úgy írhatok tárgyilagos beszámolót, ahogy a lelkiismeretem sugallja – összehasonlításokkal, történelmi töprengésekkel –, egészen bizonyos, hogy a népdalok és az egész népi kultúra is, amelyet ott ismertem meg, járulékos elemként csapódnak hozzám. De mivel a közmegbeszélésre való igazságokat napi gyakorlati meggondolások miatt el kellett hallgatnom, vadul és kétségbeesve kapaszkodtam bele az egyetlen lehetőségbe, a népdalba és népzenébe, amely nem sért semmiféle status quot, mégis az egység tudatát építheti</a:t>
            </a:r>
            <a:r>
              <a:rPr lang="hu-HU" sz="6300" dirty="0">
                <a:latin typeface="Calisto MT" panose="02040603050505030304" pitchFamily="18" charset="0"/>
              </a:rPr>
              <a:t>.”(Csoóri)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3529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ondenzcsík">
  <a:themeElements>
    <a:clrScheme name="Kondenzcsík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Kondenzcsík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zcsík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TM04033937[[fn=Kondenzcsík]]</Template>
  <TotalTime>1438</TotalTime>
  <Words>1173</Words>
  <Application>Microsoft Office PowerPoint</Application>
  <PresentationFormat>Szélesvásznú</PresentationFormat>
  <Paragraphs>132</Paragraphs>
  <Slides>22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Calisto MT</vt:lpstr>
      <vt:lpstr>Century Gothic</vt:lpstr>
      <vt:lpstr>Times New Roman</vt:lpstr>
      <vt:lpstr>Wingdings</vt:lpstr>
      <vt:lpstr>Kondenzcsík</vt:lpstr>
      <vt:lpstr>Gondolatok  Csoóri Sándor örökségéről </vt:lpstr>
      <vt:lpstr>bevezetés</vt:lpstr>
      <vt:lpstr>kezdetek</vt:lpstr>
      <vt:lpstr>tudósítás a toronyból (1963)</vt:lpstr>
      <vt:lpstr>iszapeső (1965, 1981)</vt:lpstr>
      <vt:lpstr>kubai napló (1965)</vt:lpstr>
      <vt:lpstr>új irány – filmművészet</vt:lpstr>
      <vt:lpstr>népi kultúra felfedezése</vt:lpstr>
      <vt:lpstr>népi kultúra felfedezése</vt:lpstr>
      <vt:lpstr>népi kultúra felfedezése</vt:lpstr>
      <vt:lpstr>felelősségvállalás eltökéltsége</vt:lpstr>
      <vt:lpstr>hetvenes évek – versek</vt:lpstr>
      <vt:lpstr>Hetvenes évek – esszék</vt:lpstr>
      <vt:lpstr>hetvenes évek – film</vt:lpstr>
      <vt:lpstr>hetvenes évek – film</vt:lpstr>
      <vt:lpstr>nyolcvanas évek – versek</vt:lpstr>
      <vt:lpstr>nyolcvanas évek – versek</vt:lpstr>
      <vt:lpstr>nyolcvanas évek –  rendszerváltás előkészítése</vt:lpstr>
      <vt:lpstr>nyolcvanas évek –  rendszerváltás előkészítése</vt:lpstr>
      <vt:lpstr>kilencvenes évek</vt:lpstr>
      <vt:lpstr>kilencvenes évek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Liktor Kata</dc:creator>
  <cp:lastModifiedBy>Liktor Kata</cp:lastModifiedBy>
  <cp:revision>40</cp:revision>
  <dcterms:created xsi:type="dcterms:W3CDTF">2017-07-25T13:03:36Z</dcterms:created>
  <dcterms:modified xsi:type="dcterms:W3CDTF">2017-07-26T13:02:24Z</dcterms:modified>
</cp:coreProperties>
</file>