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9" r:id="rId9"/>
    <p:sldId id="263" r:id="rId10"/>
    <p:sldId id="288" r:id="rId11"/>
    <p:sldId id="280" r:id="rId12"/>
    <p:sldId id="287" r:id="rId13"/>
    <p:sldId id="264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2289386"/>
          </a:xfrm>
        </p:spPr>
        <p:txBody>
          <a:bodyPr/>
          <a:lstStyle/>
          <a:p>
            <a:pPr algn="ctr"/>
            <a:r>
              <a:rPr lang="hu-HU" sz="4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sz="4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4800" b="1" dirty="0" smtClean="0">
                <a:solidFill>
                  <a:schemeClr val="accent2">
                    <a:lumMod val="75000"/>
                  </a:schemeClr>
                </a:solidFill>
              </a:rPr>
              <a:t>Kárpátaljai </a:t>
            </a: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</a:rPr>
              <a:t>sorstragédia bemutatása </a:t>
            </a:r>
            <a:r>
              <a:rPr lang="hu-HU" sz="4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4800" b="1" dirty="0" smtClean="0">
                <a:solidFill>
                  <a:schemeClr val="accent2">
                    <a:lumMod val="75000"/>
                  </a:schemeClr>
                </a:solidFill>
              </a:rPr>
              <a:t>Nagy </a:t>
            </a:r>
            <a:r>
              <a:rPr lang="hu-HU" sz="4800" b="1" dirty="0">
                <a:solidFill>
                  <a:schemeClr val="accent2">
                    <a:lumMod val="75000"/>
                  </a:schemeClr>
                </a:solidFill>
              </a:rPr>
              <a:t>Zoltán Mihály regényében</a:t>
            </a:r>
          </a:p>
        </p:txBody>
      </p:sp>
    </p:spTree>
    <p:extLst>
      <p:ext uri="{BB962C8B-B14F-4D97-AF65-F5344CB8AC3E}">
        <p14:creationId xmlns:p14="http://schemas.microsoft.com/office/powerpoint/2010/main" val="182188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539930"/>
            <a:ext cx="8596668" cy="1045029"/>
          </a:xfrm>
        </p:spPr>
        <p:txBody>
          <a:bodyPr>
            <a:normAutofit/>
          </a:bodyPr>
          <a:lstStyle/>
          <a:p>
            <a:r>
              <a:rPr lang="hu-HU" dirty="0" smtClean="0"/>
              <a:t>	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A főszereplő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84960"/>
            <a:ext cx="6322423" cy="5268686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A meggyalázott, a </a:t>
            </a:r>
            <a:r>
              <a:rPr lang="hu-HU" sz="2400" dirty="0">
                <a:solidFill>
                  <a:schemeClr val="tx1"/>
                </a:solidFill>
              </a:rPr>
              <a:t>tönkretett </a:t>
            </a:r>
            <a:endParaRPr lang="hu-H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	</a:t>
            </a:r>
            <a:r>
              <a:rPr lang="hu-HU" sz="2400" dirty="0" smtClean="0">
                <a:solidFill>
                  <a:schemeClr val="tx1"/>
                </a:solidFill>
              </a:rPr>
              <a:t>életű hősnő.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A </a:t>
            </a:r>
            <a:r>
              <a:rPr lang="hu-HU" sz="2400" dirty="0">
                <a:solidFill>
                  <a:schemeClr val="tx1"/>
                </a:solidFill>
              </a:rPr>
              <a:t>lány számára leggyűlöltebb </a:t>
            </a:r>
            <a:endParaRPr lang="hu-H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	</a:t>
            </a:r>
            <a:r>
              <a:rPr lang="hu-HU" sz="2400" dirty="0" smtClean="0">
                <a:solidFill>
                  <a:schemeClr val="tx1"/>
                </a:solidFill>
              </a:rPr>
              <a:t>ember</a:t>
            </a:r>
            <a:r>
              <a:rPr lang="hu-HU" sz="2400" dirty="0">
                <a:solidFill>
                  <a:schemeClr val="tx1"/>
                </a:solidFill>
              </a:rPr>
              <a:t>, egy névtelen </a:t>
            </a:r>
            <a:r>
              <a:rPr lang="hu-HU" sz="2400" dirty="0" smtClean="0">
                <a:solidFill>
                  <a:schemeClr val="tx1"/>
                </a:solidFill>
              </a:rPr>
              <a:t>orosz katona.</a:t>
            </a:r>
          </a:p>
          <a:p>
            <a:r>
              <a:rPr lang="hu-HU" sz="2400" dirty="0">
                <a:solidFill>
                  <a:schemeClr val="tx1"/>
                </a:solidFill>
              </a:rPr>
              <a:t>Számára akkor megállt az idő, </a:t>
            </a:r>
            <a:endParaRPr lang="hu-H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	</a:t>
            </a:r>
            <a:r>
              <a:rPr lang="hu-HU" sz="2400" dirty="0" smtClean="0">
                <a:solidFill>
                  <a:schemeClr val="tx1"/>
                </a:solidFill>
              </a:rPr>
              <a:t>feje </a:t>
            </a:r>
            <a:r>
              <a:rPr lang="hu-HU" sz="2400" dirty="0">
                <a:solidFill>
                  <a:schemeClr val="tx1"/>
                </a:solidFill>
              </a:rPr>
              <a:t>tetejére állt a </a:t>
            </a:r>
            <a:r>
              <a:rPr lang="hu-HU" sz="2400" dirty="0" smtClean="0">
                <a:solidFill>
                  <a:schemeClr val="tx1"/>
                </a:solidFill>
              </a:rPr>
              <a:t>világ.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Azt </a:t>
            </a:r>
            <a:r>
              <a:rPr lang="hu-HU" sz="2400" dirty="0">
                <a:solidFill>
                  <a:schemeClr val="tx1"/>
                </a:solidFill>
              </a:rPr>
              <a:t>látjuk, tudjuk, amit Tóth Eszter megél, </a:t>
            </a:r>
            <a:r>
              <a:rPr lang="hu-HU" sz="2400" dirty="0" smtClean="0">
                <a:solidFill>
                  <a:schemeClr val="tx1"/>
                </a:solidFill>
              </a:rPr>
              <a:t>felfog.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Rádöbben: </a:t>
            </a:r>
            <a:r>
              <a:rPr lang="pt-BR" sz="2400" dirty="0" smtClean="0">
                <a:solidFill>
                  <a:schemeClr val="tx1"/>
                </a:solidFill>
              </a:rPr>
              <a:t>a </a:t>
            </a:r>
            <a:r>
              <a:rPr lang="pt-BR" sz="2400" dirty="0">
                <a:solidFill>
                  <a:schemeClr val="tx1"/>
                </a:solidFill>
              </a:rPr>
              <a:t>pokoljárásból nem vezet </a:t>
            </a:r>
            <a:r>
              <a:rPr lang="pt-BR" sz="2400" dirty="0" smtClean="0">
                <a:solidFill>
                  <a:schemeClr val="tx1"/>
                </a:solidFill>
              </a:rPr>
              <a:t>kiút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223" y="809897"/>
            <a:ext cx="6517189" cy="42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1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3757" y="818607"/>
            <a:ext cx="8596668" cy="5408022"/>
          </a:xfrm>
        </p:spPr>
        <p:txBody>
          <a:bodyPr>
            <a:normAutofit/>
          </a:bodyPr>
          <a:lstStyle/>
          <a:p>
            <a:endParaRPr lang="hu-HU" sz="3000" dirty="0" smtClean="0"/>
          </a:p>
          <a:p>
            <a:r>
              <a:rPr lang="hu-HU" sz="3000" dirty="0" smtClean="0">
                <a:solidFill>
                  <a:schemeClr val="tx1"/>
                </a:solidFill>
              </a:rPr>
              <a:t>a</a:t>
            </a:r>
            <a:r>
              <a:rPr lang="hu-HU" sz="3000" dirty="0" smtClean="0">
                <a:solidFill>
                  <a:schemeClr val="tx1"/>
                </a:solidFill>
              </a:rPr>
              <a:t>z érzelmek </a:t>
            </a:r>
          </a:p>
          <a:p>
            <a:r>
              <a:rPr lang="hu-HU" sz="3000" dirty="0" smtClean="0">
                <a:solidFill>
                  <a:schemeClr val="tx1"/>
                </a:solidFill>
              </a:rPr>
              <a:t>a szenvedély  </a:t>
            </a:r>
          </a:p>
          <a:p>
            <a:r>
              <a:rPr lang="hu-HU" sz="3000" dirty="0" smtClean="0">
                <a:solidFill>
                  <a:schemeClr val="tx1"/>
                </a:solidFill>
              </a:rPr>
              <a:t>a </a:t>
            </a:r>
            <a:r>
              <a:rPr lang="hu-HU" sz="3000" dirty="0">
                <a:solidFill>
                  <a:schemeClr val="tx1"/>
                </a:solidFill>
              </a:rPr>
              <a:t>mérhetetlen </a:t>
            </a:r>
            <a:r>
              <a:rPr lang="hu-HU" sz="3000" dirty="0" smtClean="0">
                <a:solidFill>
                  <a:schemeClr val="tx1"/>
                </a:solidFill>
              </a:rPr>
              <a:t>szenvedés </a:t>
            </a:r>
          </a:p>
          <a:p>
            <a:r>
              <a:rPr lang="hu-HU" sz="3000" dirty="0" smtClean="0">
                <a:solidFill>
                  <a:schemeClr val="tx1"/>
                </a:solidFill>
              </a:rPr>
              <a:t>e</a:t>
            </a:r>
            <a:r>
              <a:rPr lang="hu-HU" sz="3000" dirty="0" smtClean="0">
                <a:solidFill>
                  <a:schemeClr val="tx1"/>
                </a:solidFill>
              </a:rPr>
              <a:t>zen keresztül tárul elénk a világ</a:t>
            </a:r>
          </a:p>
          <a:p>
            <a:r>
              <a:rPr lang="hu-HU" sz="3000" dirty="0" smtClean="0">
                <a:solidFill>
                  <a:schemeClr val="tx1"/>
                </a:solidFill>
              </a:rPr>
              <a:t>ebben ismerni föl a történelmi valóságot </a:t>
            </a:r>
          </a:p>
          <a:p>
            <a:r>
              <a:rPr lang="hu-HU" sz="3000" dirty="0" smtClean="0">
                <a:solidFill>
                  <a:schemeClr val="tx1"/>
                </a:solidFill>
              </a:rPr>
              <a:t>ezért </a:t>
            </a:r>
            <a:r>
              <a:rPr lang="hu-HU" sz="3000" dirty="0">
                <a:solidFill>
                  <a:schemeClr val="tx1"/>
                </a:solidFill>
              </a:rPr>
              <a:t>válik </a:t>
            </a:r>
            <a:r>
              <a:rPr lang="hu-HU" sz="3000" dirty="0" smtClean="0">
                <a:solidFill>
                  <a:schemeClr val="tx1"/>
                </a:solidFill>
              </a:rPr>
              <a:t>minden hihetővé</a:t>
            </a:r>
            <a:endParaRPr lang="hu-H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37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9566" y="1132115"/>
            <a:ext cx="8394436" cy="5590902"/>
          </a:xfrm>
        </p:spPr>
        <p:txBody>
          <a:bodyPr/>
          <a:lstStyle/>
          <a:p>
            <a:r>
              <a:rPr lang="hu-HU" sz="2400" dirty="0">
                <a:solidFill>
                  <a:schemeClr val="tx1"/>
                </a:solidFill>
              </a:rPr>
              <a:t>Tóth Eszter elsiratja rokonait, falubelijeit és magát is. 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Megnyilatkozásaiból </a:t>
            </a:r>
            <a:r>
              <a:rPr lang="hu-HU" sz="2400" dirty="0">
                <a:solidFill>
                  <a:schemeClr val="tx1"/>
                </a:solidFill>
              </a:rPr>
              <a:t>nem a teljes valóságot ismerhetjük meg, csak egy szeletét, csak azt, amit ő érzékel. </a:t>
            </a:r>
          </a:p>
          <a:p>
            <a:r>
              <a:rPr lang="hu-HU" sz="2400" dirty="0">
                <a:solidFill>
                  <a:schemeClr val="tx1"/>
                </a:solidFill>
              </a:rPr>
              <a:t>Eszter meséléséből </a:t>
            </a:r>
            <a:r>
              <a:rPr lang="hu-HU" sz="2400" dirty="0" smtClean="0">
                <a:solidFill>
                  <a:schemeClr val="tx1"/>
                </a:solidFill>
              </a:rPr>
              <a:t>érezhetjük</a:t>
            </a:r>
            <a:r>
              <a:rPr lang="hu-HU" sz="2400" dirty="0">
                <a:solidFill>
                  <a:schemeClr val="tx1"/>
                </a:solidFill>
              </a:rPr>
              <a:t>, mi is részesei vagyunk a történéseknek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hu-HU" sz="2400" dirty="0">
                <a:solidFill>
                  <a:schemeClr val="tx1"/>
                </a:solidFill>
              </a:rPr>
              <a:t>B</a:t>
            </a:r>
            <a:r>
              <a:rPr lang="hu-HU" sz="2400" dirty="0" smtClean="0">
                <a:solidFill>
                  <a:schemeClr val="tx1"/>
                </a:solidFill>
              </a:rPr>
              <a:t>etekintést nyerünk Tóth Eszter kálváriájába,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megismerhetjük sorsát, </a:t>
            </a:r>
            <a:r>
              <a:rPr lang="hu-HU" sz="2400" dirty="0">
                <a:solidFill>
                  <a:schemeClr val="tx1"/>
                </a:solidFill>
              </a:rPr>
              <a:t>akinek ösztönös élni akarása felülemelkedik a megaláztatásokon, és a kor és társadalom </a:t>
            </a:r>
            <a:r>
              <a:rPr lang="hu-HU" sz="2400" dirty="0" smtClean="0">
                <a:solidFill>
                  <a:schemeClr val="tx1"/>
                </a:solidFill>
              </a:rPr>
              <a:t>ítéletén.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>
                <a:solidFill>
                  <a:schemeClr val="tx1"/>
                </a:solidFill>
              </a:rPr>
              <a:t>A sátán </a:t>
            </a:r>
            <a:r>
              <a:rPr lang="hu-HU" sz="2400" dirty="0" err="1">
                <a:solidFill>
                  <a:schemeClr val="tx1"/>
                </a:solidFill>
              </a:rPr>
              <a:t>fattyában</a:t>
            </a:r>
            <a:r>
              <a:rPr lang="hu-HU" sz="2400" dirty="0">
                <a:solidFill>
                  <a:schemeClr val="tx1"/>
                </a:solidFill>
              </a:rPr>
              <a:t> az író az egyén sorsán keresztül mutatja be a közösség sorsát.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090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35132"/>
            <a:ext cx="8596668" cy="809898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A mű s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zerkezete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045030"/>
            <a:ext cx="8596668" cy="6008913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A </a:t>
            </a:r>
            <a:r>
              <a:rPr lang="hu-HU" sz="2400" dirty="0">
                <a:solidFill>
                  <a:schemeClr val="tx1"/>
                </a:solidFill>
              </a:rPr>
              <a:t>sátán </a:t>
            </a:r>
            <a:r>
              <a:rPr lang="hu-HU" sz="2400" dirty="0" err="1">
                <a:solidFill>
                  <a:schemeClr val="tx1"/>
                </a:solidFill>
              </a:rPr>
              <a:t>fattya</a:t>
            </a:r>
            <a:r>
              <a:rPr lang="hu-HU" sz="2400" dirty="0">
                <a:solidFill>
                  <a:schemeClr val="tx1"/>
                </a:solidFill>
              </a:rPr>
              <a:t> én-regény. 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Tóth </a:t>
            </a:r>
            <a:r>
              <a:rPr lang="hu-HU" sz="2400" dirty="0">
                <a:solidFill>
                  <a:schemeClr val="tx1"/>
                </a:solidFill>
              </a:rPr>
              <a:t>Eszter, a főhős egyes szám első személyben elmondott </a:t>
            </a:r>
            <a:r>
              <a:rPr lang="hu-HU" sz="2400" dirty="0" smtClean="0">
                <a:solidFill>
                  <a:schemeClr val="tx1"/>
                </a:solidFill>
              </a:rPr>
              <a:t>monológja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endParaRPr lang="hu-H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„én , Tóth Eszter</a:t>
            </a:r>
            <a:r>
              <a:rPr lang="hu-HU" sz="2400" dirty="0" smtClean="0">
                <a:solidFill>
                  <a:schemeClr val="tx1"/>
                </a:solidFill>
              </a:rPr>
              <a:t>,</a:t>
            </a:r>
            <a:endParaRPr lang="hu-H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asztalos Tóth Mihály megesett lánya,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akinek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ártatlanságát erőszakkal veszejtették el a bitangok,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akinek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megadatott a kín, önnön testével táplálni és világra hozni a sátáni szörnyetegek 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valamelyikének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ivadékát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akinek jó testvérét megölte, meg-öl-</a:t>
            </a:r>
            <a:r>
              <a:rPr lang="hu-HU" sz="2400" dirty="0" err="1">
                <a:solidFill>
                  <a:schemeClr val="tx1"/>
                </a:solidFill>
              </a:rPr>
              <a:t>het</a:t>
            </a:r>
            <a:r>
              <a:rPr lang="hu-HU" sz="2400" dirty="0">
                <a:solidFill>
                  <a:schemeClr val="tx1"/>
                </a:solidFill>
              </a:rPr>
              <a:t>-te ártatlanul egy hatodik 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emberszörnyeteg(...)”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48344"/>
            <a:ext cx="8596668" cy="116694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mű helye a szerző munkásságában,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az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irodalomban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15292"/>
            <a:ext cx="8596668" cy="5077097"/>
          </a:xfrm>
        </p:spPr>
        <p:txBody>
          <a:bodyPr>
            <a:noAutofit/>
          </a:bodyPr>
          <a:lstStyle/>
          <a:p>
            <a:r>
              <a:rPr lang="hu-HU" sz="2200" dirty="0" smtClean="0"/>
              <a:t>Nagy </a:t>
            </a:r>
            <a:r>
              <a:rPr lang="hu-HU" sz="2200" dirty="0"/>
              <a:t>Zoltán Mihály első regénymondata alkotói pályájának </a:t>
            </a:r>
            <a:r>
              <a:rPr lang="hu-HU" sz="2200" dirty="0" err="1"/>
              <a:t>mérföldköve</a:t>
            </a:r>
            <a:r>
              <a:rPr lang="hu-HU" sz="2200" dirty="0"/>
              <a:t>, amely meghozta az író számára az </a:t>
            </a:r>
            <a:r>
              <a:rPr lang="hu-HU" sz="2200" dirty="0" smtClean="0"/>
              <a:t>elismerést.</a:t>
            </a:r>
          </a:p>
          <a:p>
            <a:r>
              <a:rPr lang="hu-HU" sz="2200" dirty="0" smtClean="0"/>
              <a:t>A </a:t>
            </a:r>
            <a:r>
              <a:rPr lang="hu-HU" sz="2200" dirty="0"/>
              <a:t>mű Kovács Vilmos művének minőségi </a:t>
            </a:r>
            <a:r>
              <a:rPr lang="hu-HU" sz="2200" dirty="0" smtClean="0"/>
              <a:t>folytatása.</a:t>
            </a:r>
          </a:p>
          <a:p>
            <a:r>
              <a:rPr lang="hu-HU" sz="2200" dirty="0" smtClean="0"/>
              <a:t>A </a:t>
            </a:r>
            <a:r>
              <a:rPr lang="hu-HU" sz="2200" dirty="0"/>
              <a:t>szakma elismerően szól arról a vállalkozásról is, hogy Nagy Zoltán Mihály kész volt feltárni, megírni Kárpátalja XX. századi történelmének legtragikusabb időszakát. A mű hiteles korrajz a szovjet megszállás éveiről, az elhurcoltak és itthon maradtak minden napjairól, megpróbáltatásairól, de úgy, hogy az mégsem csak történelmi dokumentum, hanem élvezhető írás szerelemmel, szülő-gyermek viszonyával </a:t>
            </a:r>
            <a:r>
              <a:rPr lang="hu-HU" sz="2200" dirty="0" err="1" smtClean="0"/>
              <a:t>körbefonva</a:t>
            </a:r>
            <a:r>
              <a:rPr lang="hu-HU" sz="2200" dirty="0" smtClean="0"/>
              <a:t>.</a:t>
            </a:r>
          </a:p>
          <a:p>
            <a:r>
              <a:rPr lang="hu-HU" sz="2200" dirty="0" smtClean="0"/>
              <a:t>A </a:t>
            </a:r>
            <a:r>
              <a:rPr lang="hu-HU" sz="2200" dirty="0"/>
              <a:t>sátán </a:t>
            </a:r>
            <a:r>
              <a:rPr lang="hu-HU" sz="2200" dirty="0" err="1"/>
              <a:t>fattya</a:t>
            </a:r>
            <a:r>
              <a:rPr lang="hu-HU" sz="2200" dirty="0"/>
              <a:t> a kortárs magyar irodalom egyik legmeghatározóbb alkotása. Időtálló, műfajteremtő regény, amely látni és emlékezni tanít</a:t>
            </a:r>
            <a:r>
              <a:rPr lang="hu-HU" sz="2200" dirty="0" smtClean="0"/>
              <a:t>.</a:t>
            </a:r>
            <a:endParaRPr lang="hu-HU" sz="2200" dirty="0" smtClean="0"/>
          </a:p>
        </p:txBody>
      </p:sp>
    </p:spTree>
    <p:extLst>
      <p:ext uri="{BB962C8B-B14F-4D97-AF65-F5344CB8AC3E}">
        <p14:creationId xmlns:p14="http://schemas.microsoft.com/office/powerpoint/2010/main" val="94931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8274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Történelmi események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450" y="1410790"/>
            <a:ext cx="8270064" cy="46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83178"/>
            <a:ext cx="8596668" cy="1314994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Kárpátalja térképe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012" y="1270000"/>
            <a:ext cx="7896990" cy="52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452846"/>
            <a:ext cx="8596668" cy="1477554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Nagy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Zoltán Mihály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11930" y="1201783"/>
            <a:ext cx="4737464" cy="5399314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tx1"/>
                </a:solidFill>
              </a:rPr>
              <a:t>1949-ben született Bereg­szász közelében, </a:t>
            </a:r>
            <a:r>
              <a:rPr lang="hu-HU" dirty="0" smtClean="0">
                <a:solidFill>
                  <a:schemeClr val="tx1"/>
                </a:solidFill>
              </a:rPr>
              <a:t>Nagybaktán 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1965 -1989 – </a:t>
            </a:r>
            <a:r>
              <a:rPr lang="hu-HU" dirty="0" smtClean="0">
                <a:solidFill>
                  <a:schemeClr val="tx1"/>
                </a:solidFill>
              </a:rPr>
              <a:t>munkásként </a:t>
            </a:r>
            <a:r>
              <a:rPr lang="hu-HU" dirty="0">
                <a:solidFill>
                  <a:schemeClr val="tx1"/>
                </a:solidFill>
              </a:rPr>
              <a:t>dol­gozott a mezőgazdaságban és az </a:t>
            </a:r>
            <a:r>
              <a:rPr lang="hu-HU" dirty="0" smtClean="0">
                <a:solidFill>
                  <a:schemeClr val="tx1"/>
                </a:solidFill>
              </a:rPr>
              <a:t>építőiparban</a:t>
            </a:r>
          </a:p>
          <a:p>
            <a:r>
              <a:rPr lang="hu-HU" dirty="0">
                <a:solidFill>
                  <a:schemeClr val="tx1"/>
                </a:solidFill>
              </a:rPr>
              <a:t>1972-től  - tagja volt a József Attila </a:t>
            </a:r>
            <a:r>
              <a:rPr lang="hu-HU" dirty="0" smtClean="0">
                <a:solidFill>
                  <a:schemeClr val="tx1"/>
                </a:solidFill>
              </a:rPr>
              <a:t>Alkotóközös­ségnek 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1989 </a:t>
            </a:r>
            <a:r>
              <a:rPr lang="hu-HU" dirty="0">
                <a:solidFill>
                  <a:schemeClr val="tx1"/>
                </a:solidFill>
              </a:rPr>
              <a:t>- 1992-ig a Hatodik Síp c. folyóirat </a:t>
            </a:r>
            <a:r>
              <a:rPr lang="hu-HU" dirty="0" smtClean="0">
                <a:solidFill>
                  <a:schemeClr val="tx1"/>
                </a:solidFill>
              </a:rPr>
              <a:t>olvasószerkesztője 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1992 – a Kárpáralja c. közéleti és kulturális lap </a:t>
            </a:r>
            <a:r>
              <a:rPr lang="hu-HU" dirty="0" smtClean="0">
                <a:solidFill>
                  <a:schemeClr val="tx1"/>
                </a:solidFill>
              </a:rPr>
              <a:t>munkatársa 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1993 – a Galéria Kiadó és az </a:t>
            </a:r>
            <a:r>
              <a:rPr lang="hu-HU" dirty="0" err="1">
                <a:solidFill>
                  <a:schemeClr val="tx1"/>
                </a:solidFill>
              </a:rPr>
              <a:t>Intermix</a:t>
            </a:r>
            <a:r>
              <a:rPr lang="hu-HU" dirty="0">
                <a:solidFill>
                  <a:schemeClr val="tx1"/>
                </a:solidFill>
              </a:rPr>
              <a:t> Kiadó </a:t>
            </a:r>
            <a:r>
              <a:rPr lang="hu-HU" dirty="0" smtClean="0">
                <a:solidFill>
                  <a:schemeClr val="tx1"/>
                </a:solidFill>
              </a:rPr>
              <a:t>szerkesztője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később a Pánsíp c. kulturális magazin és a Kárpátalja c. közéleti lap munkatársa </a:t>
            </a:r>
          </a:p>
          <a:p>
            <a:r>
              <a:rPr lang="hu-HU" dirty="0">
                <a:solidFill>
                  <a:schemeClr val="tx1"/>
                </a:solidFill>
              </a:rPr>
              <a:t>2002 és 2009 között </a:t>
            </a:r>
            <a:r>
              <a:rPr lang="hu-HU" dirty="0" smtClean="0">
                <a:solidFill>
                  <a:schemeClr val="tx1"/>
                </a:solidFill>
              </a:rPr>
              <a:t>– az </a:t>
            </a:r>
            <a:r>
              <a:rPr lang="hu-HU" dirty="0">
                <a:solidFill>
                  <a:schemeClr val="tx1"/>
                </a:solidFill>
              </a:rPr>
              <a:t>Együtt című irodalmi, művészeti, kulturális folyóirat főszerkesztője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23" y="1425303"/>
            <a:ext cx="4313759" cy="48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452846"/>
            <a:ext cx="8596668" cy="992777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Művei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5028" y="1114697"/>
            <a:ext cx="8228973" cy="5495109"/>
          </a:xfrm>
        </p:spPr>
        <p:txBody>
          <a:bodyPr>
            <a:normAutofit/>
          </a:bodyPr>
          <a:lstStyle/>
          <a:p>
            <a:endParaRPr lang="hu-HU" sz="2000" dirty="0" smtClean="0"/>
          </a:p>
          <a:p>
            <a:r>
              <a:rPr lang="hu-HU" sz="2000" dirty="0" smtClean="0">
                <a:solidFill>
                  <a:schemeClr val="tx1"/>
                </a:solidFill>
              </a:rPr>
              <a:t>1963 </a:t>
            </a:r>
            <a:r>
              <a:rPr lang="hu-HU" sz="2000" dirty="0">
                <a:solidFill>
                  <a:schemeClr val="tx1"/>
                </a:solidFill>
              </a:rPr>
              <a:t>– </a:t>
            </a:r>
            <a:r>
              <a:rPr lang="hu-HU" sz="2000" dirty="0" smtClean="0">
                <a:solidFill>
                  <a:schemeClr val="tx1"/>
                </a:solidFill>
              </a:rPr>
              <a:t>novellák </a:t>
            </a:r>
            <a:r>
              <a:rPr lang="hu-HU" sz="2000" dirty="0">
                <a:solidFill>
                  <a:schemeClr val="tx1"/>
                </a:solidFill>
              </a:rPr>
              <a:t>és </a:t>
            </a:r>
            <a:r>
              <a:rPr lang="hu-HU" sz="2000" dirty="0" smtClean="0">
                <a:solidFill>
                  <a:schemeClr val="tx1"/>
                </a:solidFill>
              </a:rPr>
              <a:t>versek a Beregszászi </a:t>
            </a:r>
            <a:r>
              <a:rPr lang="hu-HU" sz="2000" dirty="0">
                <a:solidFill>
                  <a:schemeClr val="tx1"/>
                </a:solidFill>
              </a:rPr>
              <a:t>járási lapban jelentek meg 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dirty="0">
                <a:solidFill>
                  <a:schemeClr val="tx1"/>
                </a:solidFill>
              </a:rPr>
              <a:t>Kárpáti Igaz </a:t>
            </a:r>
            <a:r>
              <a:rPr lang="hu-HU" sz="2000" dirty="0" smtClean="0">
                <a:solidFill>
                  <a:schemeClr val="tx1"/>
                </a:solidFill>
              </a:rPr>
              <a:t>Szó c. folyóirat </a:t>
            </a:r>
            <a:r>
              <a:rPr lang="hu-HU" sz="2000" dirty="0">
                <a:solidFill>
                  <a:schemeClr val="tx1"/>
                </a:solidFill>
              </a:rPr>
              <a:t>rendszeresen publikálta verseit és </a:t>
            </a:r>
            <a:r>
              <a:rPr lang="hu-HU" sz="2000" dirty="0" smtClean="0">
                <a:solidFill>
                  <a:schemeClr val="tx1"/>
                </a:solidFill>
              </a:rPr>
              <a:t>novel­láit 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1983 - Dolgok </a:t>
            </a:r>
            <a:r>
              <a:rPr lang="hu-HU" sz="2000" dirty="0">
                <a:solidFill>
                  <a:schemeClr val="tx1"/>
                </a:solidFill>
              </a:rPr>
              <a:t>igézetében című </a:t>
            </a:r>
            <a:r>
              <a:rPr lang="hu-HU" sz="2000" dirty="0" smtClean="0">
                <a:solidFill>
                  <a:schemeClr val="tx1"/>
                </a:solidFill>
              </a:rPr>
              <a:t>verseskötet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1988 - Fehér </a:t>
            </a:r>
            <a:r>
              <a:rPr lang="hu-HU" sz="2000" dirty="0">
                <a:solidFill>
                  <a:schemeClr val="tx1"/>
                </a:solidFill>
              </a:rPr>
              <a:t>eper című </a:t>
            </a:r>
            <a:r>
              <a:rPr lang="hu-HU" sz="2000" dirty="0" smtClean="0">
                <a:solidFill>
                  <a:schemeClr val="tx1"/>
                </a:solidFill>
              </a:rPr>
              <a:t>elbeszélés-gyűjtemény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1990 - Pírban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smtClean="0">
                <a:solidFill>
                  <a:schemeClr val="tx1"/>
                </a:solidFill>
              </a:rPr>
              <a:t>perben című verseskötet</a:t>
            </a:r>
            <a:endParaRPr lang="hu-HU" sz="2000" dirty="0">
              <a:solidFill>
                <a:schemeClr val="tx1"/>
              </a:solidFill>
            </a:endParaRPr>
          </a:p>
          <a:p>
            <a:r>
              <a:rPr lang="hu-HU" sz="2000" dirty="0">
                <a:solidFill>
                  <a:schemeClr val="tx1"/>
                </a:solidFill>
              </a:rPr>
              <a:t>1991 – jelent meg </a:t>
            </a:r>
            <a:r>
              <a:rPr lang="hu-HU" sz="2000" dirty="0" smtClean="0">
                <a:solidFill>
                  <a:schemeClr val="tx1"/>
                </a:solidFill>
              </a:rPr>
              <a:t>A sátán </a:t>
            </a:r>
            <a:r>
              <a:rPr lang="hu-HU" sz="2000" dirty="0" err="1">
                <a:solidFill>
                  <a:schemeClr val="tx1"/>
                </a:solidFill>
              </a:rPr>
              <a:t>fattya</a:t>
            </a:r>
            <a:r>
              <a:rPr lang="hu-HU" sz="2000" dirty="0">
                <a:solidFill>
                  <a:schemeClr val="tx1"/>
                </a:solidFill>
              </a:rPr>
              <a:t> c. </a:t>
            </a:r>
            <a:r>
              <a:rPr lang="hu-HU" sz="2000" dirty="0" smtClean="0">
                <a:solidFill>
                  <a:schemeClr val="tx1"/>
                </a:solidFill>
              </a:rPr>
              <a:t>regénye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1996 - </a:t>
            </a:r>
            <a:r>
              <a:rPr lang="hu-HU" sz="2000" dirty="0">
                <a:solidFill>
                  <a:schemeClr val="tx1"/>
                </a:solidFill>
              </a:rPr>
              <a:t>Tölgyek alkonya c. regénye</a:t>
            </a:r>
            <a:endParaRPr lang="hu-HU" sz="2000" dirty="0" smtClean="0">
              <a:solidFill>
                <a:schemeClr val="tx1"/>
              </a:solidFill>
            </a:endParaRPr>
          </a:p>
          <a:p>
            <a:r>
              <a:rPr lang="hu-HU" sz="2000" dirty="0" smtClean="0">
                <a:solidFill>
                  <a:schemeClr val="tx1"/>
                </a:solidFill>
              </a:rPr>
              <a:t>2001 - Az </a:t>
            </a:r>
            <a:r>
              <a:rPr lang="hu-HU" sz="2000" dirty="0">
                <a:solidFill>
                  <a:schemeClr val="tx1"/>
                </a:solidFill>
              </a:rPr>
              <a:t>idő súlya </a:t>
            </a:r>
            <a:r>
              <a:rPr lang="hu-HU" sz="2000" dirty="0" smtClean="0">
                <a:solidFill>
                  <a:schemeClr val="tx1"/>
                </a:solidFill>
              </a:rPr>
              <a:t>alatt c. novellás kötet 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2003 - </a:t>
            </a:r>
            <a:r>
              <a:rPr lang="hu-HU" sz="2000" dirty="0">
                <a:solidFill>
                  <a:schemeClr val="tx1"/>
                </a:solidFill>
              </a:rPr>
              <a:t>Új csillagon</a:t>
            </a:r>
            <a:r>
              <a:rPr lang="hu-HU" sz="2000" dirty="0" smtClean="0">
                <a:solidFill>
                  <a:schemeClr val="tx1"/>
                </a:solidFill>
              </a:rPr>
              <a:t> c. verseskötet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2004 - </a:t>
            </a:r>
            <a:r>
              <a:rPr lang="hu-HU" sz="2000" dirty="0">
                <a:solidFill>
                  <a:schemeClr val="tx1"/>
                </a:solidFill>
              </a:rPr>
              <a:t>A teremtés legnehezebb napja c. </a:t>
            </a:r>
            <a:r>
              <a:rPr lang="hu-HU" sz="2000" dirty="0" smtClean="0">
                <a:solidFill>
                  <a:schemeClr val="tx1"/>
                </a:solidFill>
              </a:rPr>
              <a:t>regénye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2008 - </a:t>
            </a:r>
            <a:r>
              <a:rPr lang="hu-HU" sz="2000" dirty="0">
                <a:solidFill>
                  <a:schemeClr val="tx1"/>
                </a:solidFill>
              </a:rPr>
              <a:t>Messze még az </a:t>
            </a:r>
            <a:r>
              <a:rPr lang="hu-HU" sz="2000" dirty="0" smtClean="0">
                <a:solidFill>
                  <a:schemeClr val="tx1"/>
                </a:solidFill>
              </a:rPr>
              <a:t>alkonyat c. </a:t>
            </a:r>
            <a:r>
              <a:rPr lang="hu-HU" sz="2000" dirty="0" smtClean="0">
                <a:solidFill>
                  <a:schemeClr val="tx1"/>
                </a:solidFill>
              </a:rPr>
              <a:t>versesregény trilógia</a:t>
            </a:r>
            <a:endParaRPr lang="hu-HU" sz="2000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3" y="59735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u-H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3100" b="1" dirty="0" smtClean="0">
                <a:solidFill>
                  <a:schemeClr val="tx1"/>
                </a:solidFill>
              </a:rPr>
              <a:t>- A </a:t>
            </a:r>
            <a:r>
              <a:rPr lang="hu-HU" sz="3100" b="1" dirty="0">
                <a:solidFill>
                  <a:schemeClr val="tx1"/>
                </a:solidFill>
              </a:rPr>
              <a:t>mű 2001-ben elnyerte az Év könyve-díjat.</a:t>
            </a:r>
            <a:br>
              <a:rPr lang="hu-HU" sz="3100" b="1" dirty="0">
                <a:solidFill>
                  <a:schemeClr val="tx1"/>
                </a:solidFill>
              </a:rPr>
            </a:br>
            <a:r>
              <a:rPr lang="hu-HU" sz="3100" b="1" dirty="0" smtClean="0">
                <a:solidFill>
                  <a:schemeClr val="tx1"/>
                </a:solidFill>
              </a:rPr>
              <a:t> </a:t>
            </a:r>
            <a:br>
              <a:rPr lang="hu-HU" sz="3100" b="1" dirty="0" smtClean="0">
                <a:solidFill>
                  <a:schemeClr val="tx1"/>
                </a:solidFill>
              </a:rPr>
            </a:br>
            <a:r>
              <a:rPr lang="hu-HU" sz="3100" b="1" dirty="0" smtClean="0">
                <a:solidFill>
                  <a:schemeClr val="tx1"/>
                </a:solidFill>
              </a:rPr>
              <a:t>- 2014-ben színpadi előadás készült </a:t>
            </a:r>
            <a:br>
              <a:rPr lang="hu-HU" sz="3100" b="1" dirty="0" smtClean="0">
                <a:solidFill>
                  <a:schemeClr val="tx1"/>
                </a:solidFill>
              </a:rPr>
            </a:br>
            <a:r>
              <a:rPr lang="hu-HU" sz="3100" b="1" dirty="0">
                <a:solidFill>
                  <a:schemeClr val="tx1"/>
                </a:solidFill>
              </a:rPr>
              <a:t> </a:t>
            </a:r>
            <a:r>
              <a:rPr lang="hu-HU" sz="3100" b="1" dirty="0" smtClean="0">
                <a:solidFill>
                  <a:schemeClr val="tx1"/>
                </a:solidFill>
              </a:rPr>
              <a:t> a regényből.</a:t>
            </a:r>
            <a:br>
              <a:rPr lang="hu-HU" sz="3100" b="1" dirty="0" smtClean="0">
                <a:solidFill>
                  <a:schemeClr val="tx1"/>
                </a:solidFill>
              </a:rPr>
            </a:br>
            <a:r>
              <a:rPr lang="hu-HU" sz="3100" b="1" dirty="0" smtClean="0">
                <a:solidFill>
                  <a:schemeClr val="tx1"/>
                </a:solidFill>
              </a:rPr>
              <a:t/>
            </a:r>
            <a:br>
              <a:rPr lang="hu-HU" sz="3100" b="1" dirty="0" smtClean="0">
                <a:solidFill>
                  <a:schemeClr val="tx1"/>
                </a:solidFill>
              </a:rPr>
            </a:br>
            <a:r>
              <a:rPr lang="hu-HU" sz="3100" b="1" dirty="0" smtClean="0">
                <a:solidFill>
                  <a:schemeClr val="tx1"/>
                </a:solidFill>
              </a:rPr>
              <a:t>- 2017-ben játékfilm </a:t>
            </a:r>
            <a:br>
              <a:rPr lang="hu-HU" sz="3100" b="1" dirty="0" smtClean="0">
                <a:solidFill>
                  <a:schemeClr val="tx1"/>
                </a:solidFill>
              </a:rPr>
            </a:br>
            <a:r>
              <a:rPr lang="hu-HU" sz="3100" b="1" dirty="0" smtClean="0">
                <a:solidFill>
                  <a:schemeClr val="tx1"/>
                </a:solidFill>
              </a:rPr>
              <a:t>  </a:t>
            </a:r>
            <a:r>
              <a:rPr lang="hu-HU" sz="3100" b="1" dirty="0" smtClean="0">
                <a:solidFill>
                  <a:schemeClr val="tx1"/>
                </a:solidFill>
              </a:rPr>
              <a:t>készült</a:t>
            </a:r>
            <a:r>
              <a:rPr lang="hu-HU" sz="3100" b="1" dirty="0" smtClean="0">
                <a:solidFill>
                  <a:schemeClr val="tx1"/>
                </a:solidFill>
              </a:rPr>
              <a:t>.</a:t>
            </a:r>
            <a:endParaRPr lang="hu-HU" sz="3100" b="1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3650">
            <a:off x="3147923" y="3654716"/>
            <a:ext cx="2593413" cy="3601963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333926">
            <a:off x="5497999" y="2822639"/>
            <a:ext cx="2385230" cy="394905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1843">
            <a:off x="7789609" y="2680498"/>
            <a:ext cx="2794612" cy="403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A mű keletkezésének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történelmi háttere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Autofit/>
          </a:bodyPr>
          <a:lstStyle/>
          <a:p>
            <a:r>
              <a:rPr lang="hu-HU" sz="2200" dirty="0">
                <a:solidFill>
                  <a:schemeClr val="tx1"/>
                </a:solidFill>
              </a:rPr>
              <a:t>Kárpátalja XX. századi történelmének legtragikusabb</a:t>
            </a:r>
            <a:r>
              <a:rPr lang="hu-HU" sz="2200" dirty="0" smtClean="0">
                <a:solidFill>
                  <a:schemeClr val="tx1"/>
                </a:solidFill>
              </a:rPr>
              <a:t>, </a:t>
            </a:r>
            <a:r>
              <a:rPr lang="hu-HU" sz="2200" dirty="0" smtClean="0">
                <a:solidFill>
                  <a:schemeClr val="tx1"/>
                </a:solidFill>
              </a:rPr>
              <a:t>korszaka. </a:t>
            </a:r>
            <a:endParaRPr lang="hu-HU" sz="2200" dirty="0" smtClean="0">
              <a:solidFill>
                <a:schemeClr val="tx1"/>
              </a:solidFill>
            </a:endParaRPr>
          </a:p>
          <a:p>
            <a:r>
              <a:rPr lang="hu-HU" sz="2200" dirty="0">
                <a:solidFill>
                  <a:schemeClr val="tx1"/>
                </a:solidFill>
              </a:rPr>
              <a:t>L</a:t>
            </a:r>
            <a:r>
              <a:rPr lang="hu-HU" sz="2200" dirty="0" smtClean="0">
                <a:solidFill>
                  <a:schemeClr val="tx1"/>
                </a:solidFill>
              </a:rPr>
              <a:t>egtöbb </a:t>
            </a:r>
            <a:r>
              <a:rPr lang="hu-HU" sz="2200" dirty="0">
                <a:solidFill>
                  <a:schemeClr val="tx1"/>
                </a:solidFill>
              </a:rPr>
              <a:t>áldozatot követelő </a:t>
            </a:r>
            <a:r>
              <a:rPr lang="hu-HU" sz="2200" dirty="0" smtClean="0">
                <a:solidFill>
                  <a:schemeClr val="tx1"/>
                </a:solidFill>
              </a:rPr>
              <a:t>időszak.</a:t>
            </a:r>
            <a:endParaRPr lang="hu-HU" sz="2200" dirty="0" smtClean="0">
              <a:solidFill>
                <a:schemeClr val="tx1"/>
              </a:solidFill>
            </a:endParaRPr>
          </a:p>
          <a:p>
            <a:r>
              <a:rPr lang="hu-HU" sz="2200" dirty="0">
                <a:solidFill>
                  <a:schemeClr val="tx1"/>
                </a:solidFill>
              </a:rPr>
              <a:t>A munkaképes magyar férfiak tízezreit hurcolták a sztálini </a:t>
            </a:r>
            <a:r>
              <a:rPr lang="hu-HU" sz="2200" dirty="0" smtClean="0">
                <a:solidFill>
                  <a:schemeClr val="tx1"/>
                </a:solidFill>
              </a:rPr>
              <a:t>lágerekbe.</a:t>
            </a:r>
            <a:endParaRPr lang="hu-HU" sz="2200" dirty="0" smtClean="0">
              <a:solidFill>
                <a:schemeClr val="tx1"/>
              </a:solidFill>
            </a:endParaRPr>
          </a:p>
          <a:p>
            <a:r>
              <a:rPr lang="hu-HU" sz="2200" dirty="0" smtClean="0">
                <a:solidFill>
                  <a:schemeClr val="tx1"/>
                </a:solidFill>
              </a:rPr>
              <a:t>A </a:t>
            </a:r>
            <a:r>
              <a:rPr lang="hu-HU" sz="2200" dirty="0" err="1">
                <a:solidFill>
                  <a:schemeClr val="tx1"/>
                </a:solidFill>
              </a:rPr>
              <a:t>m</a:t>
            </a:r>
            <a:r>
              <a:rPr lang="hu-HU" sz="2200" dirty="0" err="1" smtClean="0">
                <a:solidFill>
                  <a:schemeClr val="tx1"/>
                </a:solidFill>
              </a:rPr>
              <a:t>alenykij</a:t>
            </a:r>
            <a:r>
              <a:rPr lang="hu-HU" sz="2200" dirty="0" smtClean="0">
                <a:solidFill>
                  <a:schemeClr val="tx1"/>
                </a:solidFill>
              </a:rPr>
              <a:t> robot szinte minden családot érintett.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A </a:t>
            </a:r>
            <a:r>
              <a:rPr lang="hu-HU" sz="2200" dirty="0">
                <a:solidFill>
                  <a:schemeClr val="tx1"/>
                </a:solidFill>
              </a:rPr>
              <a:t>két világháború együttvéve nem követelt annyi emberáldozatot e vidék magyarságától, mint az új rend új intézkedései</a:t>
            </a:r>
            <a:r>
              <a:rPr lang="hu-HU" sz="2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hu-HU" sz="2200" dirty="0">
                <a:solidFill>
                  <a:schemeClr val="tx1"/>
                </a:solidFill>
              </a:rPr>
              <a:t>A</a:t>
            </a:r>
            <a:r>
              <a:rPr lang="hu-HU" sz="2200" dirty="0" smtClean="0">
                <a:solidFill>
                  <a:schemeClr val="tx1"/>
                </a:solidFill>
              </a:rPr>
              <a:t>z </a:t>
            </a:r>
            <a:r>
              <a:rPr lang="hu-HU" sz="2200" dirty="0">
                <a:solidFill>
                  <a:schemeClr val="tx1"/>
                </a:solidFill>
              </a:rPr>
              <a:t>itthon maradottaknak el kellett viselniük mindazt a megaláztatást, nyomort, amelyet a szovjetrendszer kényszerített </a:t>
            </a:r>
            <a:r>
              <a:rPr lang="hu-HU" sz="2200" dirty="0" smtClean="0">
                <a:solidFill>
                  <a:schemeClr val="tx1"/>
                </a:solidFill>
              </a:rPr>
              <a:t>rájuk.</a:t>
            </a:r>
            <a:endParaRPr lang="hu-H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A cím értelmezése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750423"/>
            <a:ext cx="8596668" cy="4781006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>
                <a:solidFill>
                  <a:schemeClr val="tx1"/>
                </a:solidFill>
              </a:rPr>
              <a:t>A főszereplő, Tóth Eszter tragédiájára utal, </a:t>
            </a:r>
            <a:r>
              <a:rPr lang="hu-HU" sz="2800" dirty="0" smtClean="0">
                <a:solidFill>
                  <a:schemeClr val="tx1"/>
                </a:solidFill>
              </a:rPr>
              <a:t>akit </a:t>
            </a:r>
            <a:r>
              <a:rPr lang="hu-HU" sz="2800" dirty="0" err="1">
                <a:solidFill>
                  <a:schemeClr val="tx1"/>
                </a:solidFill>
              </a:rPr>
              <a:t>megerőszkolnak</a:t>
            </a:r>
            <a:r>
              <a:rPr lang="hu-HU" sz="2800" dirty="0">
                <a:solidFill>
                  <a:schemeClr val="tx1"/>
                </a:solidFill>
              </a:rPr>
              <a:t> a szovjet katonák. </a:t>
            </a:r>
            <a:endParaRPr lang="hu-HU" sz="2800" dirty="0" smtClean="0">
              <a:solidFill>
                <a:schemeClr val="tx1"/>
              </a:solidFill>
            </a:endParaRPr>
          </a:p>
          <a:p>
            <a:endParaRPr lang="hu-HU" sz="2800" dirty="0" smtClean="0">
              <a:solidFill>
                <a:schemeClr val="tx1"/>
              </a:solidFill>
            </a:endParaRPr>
          </a:p>
          <a:p>
            <a:r>
              <a:rPr lang="hu-HU" sz="2800" dirty="0" smtClean="0">
                <a:solidFill>
                  <a:schemeClr val="tx1"/>
                </a:solidFill>
              </a:rPr>
              <a:t>Az </a:t>
            </a:r>
            <a:r>
              <a:rPr lang="hu-HU" sz="2800" dirty="0">
                <a:solidFill>
                  <a:schemeClr val="tx1"/>
                </a:solidFill>
              </a:rPr>
              <a:t>erőszaktevő – a </a:t>
            </a:r>
            <a:r>
              <a:rPr lang="hu-HU" sz="2800" dirty="0" smtClean="0">
                <a:solidFill>
                  <a:schemeClr val="tx1"/>
                </a:solidFill>
              </a:rPr>
              <a:t>sátán.</a:t>
            </a:r>
          </a:p>
          <a:p>
            <a:endParaRPr lang="hu-HU" sz="2800" dirty="0">
              <a:solidFill>
                <a:schemeClr val="tx1"/>
              </a:solidFill>
            </a:endParaRPr>
          </a:p>
          <a:p>
            <a:r>
              <a:rPr lang="hu-HU" sz="2800" dirty="0" smtClean="0">
                <a:solidFill>
                  <a:schemeClr val="tx1"/>
                </a:solidFill>
              </a:rPr>
              <a:t>A </a:t>
            </a:r>
            <a:r>
              <a:rPr lang="hu-HU" sz="2800" dirty="0">
                <a:solidFill>
                  <a:schemeClr val="tx1"/>
                </a:solidFill>
              </a:rPr>
              <a:t>nemkívánt gyermek – </a:t>
            </a:r>
            <a:r>
              <a:rPr lang="hu-HU" sz="2800" dirty="0" smtClean="0">
                <a:solidFill>
                  <a:schemeClr val="tx1"/>
                </a:solidFill>
              </a:rPr>
              <a:t>a </a:t>
            </a:r>
            <a:r>
              <a:rPr lang="hu-HU" sz="2800" dirty="0">
                <a:solidFill>
                  <a:schemeClr val="tx1"/>
                </a:solidFill>
              </a:rPr>
              <a:t>sátán </a:t>
            </a:r>
            <a:r>
              <a:rPr lang="hu-HU" sz="2800" dirty="0" err="1" smtClean="0">
                <a:solidFill>
                  <a:schemeClr val="tx1"/>
                </a:solidFill>
              </a:rPr>
              <a:t>fattya</a:t>
            </a:r>
            <a:r>
              <a:rPr lang="hu-HU" sz="2800" dirty="0" smtClean="0">
                <a:solidFill>
                  <a:schemeClr val="tx1"/>
                </a:solidFill>
              </a:rPr>
              <a:t>.</a:t>
            </a:r>
            <a:endParaRPr lang="hu-HU" sz="2800" dirty="0">
              <a:solidFill>
                <a:schemeClr val="tx1"/>
              </a:solidFill>
            </a:endParaRPr>
          </a:p>
          <a:p>
            <a:endParaRPr lang="hu-HU" sz="2800" dirty="0">
              <a:solidFill>
                <a:schemeClr val="tx1"/>
              </a:solidFill>
            </a:endParaRPr>
          </a:p>
          <a:p>
            <a:r>
              <a:rPr lang="hu-HU" sz="2800" dirty="0">
                <a:solidFill>
                  <a:schemeClr val="tx1"/>
                </a:solidFill>
              </a:rPr>
              <a:t>A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>
                <a:solidFill>
                  <a:schemeClr val="tx1"/>
                </a:solidFill>
              </a:rPr>
              <a:t>II. világháború </a:t>
            </a:r>
            <a:r>
              <a:rPr lang="hu-HU" sz="2800" dirty="0" smtClean="0">
                <a:solidFill>
                  <a:schemeClr val="tx1"/>
                </a:solidFill>
              </a:rPr>
              <a:t>poklában, </a:t>
            </a:r>
            <a:r>
              <a:rPr lang="hu-HU" sz="2800" dirty="0">
                <a:solidFill>
                  <a:schemeClr val="tx1"/>
                </a:solidFill>
              </a:rPr>
              <a:t>szégyenben </a:t>
            </a:r>
            <a:r>
              <a:rPr lang="hu-HU" sz="2800" dirty="0" smtClean="0">
                <a:solidFill>
                  <a:schemeClr val="tx1"/>
                </a:solidFill>
              </a:rPr>
              <a:t>fogant gyermek, </a:t>
            </a:r>
            <a:r>
              <a:rPr lang="hu-HU" sz="2800" dirty="0">
                <a:solidFill>
                  <a:schemeClr val="tx1"/>
                </a:solidFill>
              </a:rPr>
              <a:t>már magzatkorában kiközösített </a:t>
            </a:r>
            <a:r>
              <a:rPr lang="hu-HU" sz="2800" dirty="0" err="1" smtClean="0">
                <a:solidFill>
                  <a:schemeClr val="tx1"/>
                </a:solidFill>
              </a:rPr>
              <a:t>sátánfattyú</a:t>
            </a:r>
            <a:r>
              <a:rPr lang="hu-HU" sz="2800" dirty="0">
                <a:solidFill>
                  <a:schemeClr val="tx1"/>
                </a:solidFill>
              </a:rPr>
              <a:t>.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5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57051"/>
            <a:ext cx="8596668" cy="923109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cselekmény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358538"/>
            <a:ext cx="7230049" cy="57128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/>
          </a:p>
          <a:p>
            <a:r>
              <a:rPr lang="hu-HU" sz="2400" dirty="0" smtClean="0">
                <a:solidFill>
                  <a:schemeClr val="tx1"/>
                </a:solidFill>
              </a:rPr>
              <a:t>Tóth </a:t>
            </a:r>
            <a:r>
              <a:rPr lang="hu-HU" sz="2400" dirty="0">
                <a:solidFill>
                  <a:schemeClr val="tx1"/>
                </a:solidFill>
              </a:rPr>
              <a:t>Eszter </a:t>
            </a:r>
            <a:r>
              <a:rPr lang="hu-HU" sz="2400" dirty="0" smtClean="0">
                <a:solidFill>
                  <a:schemeClr val="tx1"/>
                </a:solidFill>
              </a:rPr>
              <a:t>története. 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sz="2400" dirty="0">
                <a:solidFill>
                  <a:schemeClr val="tx1"/>
                </a:solidFill>
              </a:rPr>
              <a:t>E</a:t>
            </a:r>
            <a:r>
              <a:rPr lang="hu-HU" sz="2400" dirty="0" smtClean="0">
                <a:solidFill>
                  <a:schemeClr val="tx1"/>
                </a:solidFill>
              </a:rPr>
              <a:t>gy </a:t>
            </a:r>
            <a:r>
              <a:rPr lang="hu-HU" sz="2400" dirty="0">
                <a:solidFill>
                  <a:schemeClr val="tx1"/>
                </a:solidFill>
              </a:rPr>
              <a:t>brutálisan megszégyenítő tett és következményei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sz="2400" dirty="0">
                <a:solidFill>
                  <a:schemeClr val="tx1"/>
                </a:solidFill>
              </a:rPr>
              <a:t>B</a:t>
            </a:r>
            <a:r>
              <a:rPr lang="hu-HU" sz="2400" dirty="0" smtClean="0">
                <a:solidFill>
                  <a:schemeClr val="tx1"/>
                </a:solidFill>
              </a:rPr>
              <a:t>emutatja </a:t>
            </a:r>
            <a:r>
              <a:rPr lang="hu-HU" sz="2400" dirty="0">
                <a:solidFill>
                  <a:schemeClr val="tx1"/>
                </a:solidFill>
              </a:rPr>
              <a:t>a kárpátaljai magyarság </a:t>
            </a:r>
            <a:endParaRPr lang="hu-H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	</a:t>
            </a:r>
            <a:r>
              <a:rPr lang="hu-HU" sz="2400" dirty="0" smtClean="0">
                <a:solidFill>
                  <a:schemeClr val="tx1"/>
                </a:solidFill>
              </a:rPr>
              <a:t>tragédiáját.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sz="2400" dirty="0">
                <a:solidFill>
                  <a:schemeClr val="tx1"/>
                </a:solidFill>
              </a:rPr>
              <a:t>A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málenykij</a:t>
            </a:r>
            <a:r>
              <a:rPr lang="hu-HU" sz="2400" dirty="0">
                <a:solidFill>
                  <a:schemeClr val="tx1"/>
                </a:solidFill>
              </a:rPr>
              <a:t> robot egyéni és közösségi </a:t>
            </a:r>
            <a:r>
              <a:rPr lang="hu-HU" sz="2400" dirty="0" smtClean="0">
                <a:solidFill>
                  <a:schemeClr val="tx1"/>
                </a:solidFill>
              </a:rPr>
              <a:t>traumáját.</a:t>
            </a:r>
            <a:endParaRPr lang="hu-HU" sz="2400" dirty="0">
              <a:solidFill>
                <a:schemeClr val="tx1"/>
              </a:solidFill>
            </a:endParaRPr>
          </a:p>
          <a:p>
            <a:endParaRPr lang="hu-HU" sz="2400" dirty="0"/>
          </a:p>
          <a:p>
            <a:endParaRPr lang="hu-HU" sz="2400" dirty="0" smtClean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189" y="1053737"/>
            <a:ext cx="3690249" cy="35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659</TotalTime>
  <Words>568</Words>
  <Application>Microsoft Office PowerPoint</Application>
  <PresentationFormat>Szélesvásznú</PresentationFormat>
  <Paragraphs>92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Fazetta</vt:lpstr>
      <vt:lpstr>  Kárpátaljai sorstragédia bemutatása  Nagy Zoltán Mihály regényében</vt:lpstr>
      <vt:lpstr>Történelmi események</vt:lpstr>
      <vt:lpstr>Kárpátalja térképe</vt:lpstr>
      <vt:lpstr>Nagy Zoltán Mihály</vt:lpstr>
      <vt:lpstr>Művei</vt:lpstr>
      <vt:lpstr> - A mű 2001-ben elnyerte az Év könyve-díjat.   - 2014-ben színpadi előadás készült    a regényből.  - 2017-ben játékfilm    készült.</vt:lpstr>
      <vt:lpstr>A mű keletkezésének  történelmi háttere</vt:lpstr>
      <vt:lpstr>A cím értelmezése</vt:lpstr>
      <vt:lpstr>A cselekmény</vt:lpstr>
      <vt:lpstr> A főszereplő</vt:lpstr>
      <vt:lpstr>PowerPoint-bemutató</vt:lpstr>
      <vt:lpstr>PowerPoint-bemutató</vt:lpstr>
      <vt:lpstr>A mű szerkezete</vt:lpstr>
      <vt:lpstr>A mű helye a szerző munkásságában,  az irodalomban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Kárpátaljai sorstragédia bemutatása  Nagy Zoltán Mihály regényében</dc:title>
  <dc:creator>ÉN</dc:creator>
  <cp:lastModifiedBy>ÉN</cp:lastModifiedBy>
  <cp:revision>77</cp:revision>
  <dcterms:created xsi:type="dcterms:W3CDTF">2021-07-19T15:10:01Z</dcterms:created>
  <dcterms:modified xsi:type="dcterms:W3CDTF">2021-07-20T13:19:58Z</dcterms:modified>
</cp:coreProperties>
</file>