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79" r:id="rId3"/>
    <p:sldId id="280" r:id="rId4"/>
    <p:sldId id="257" r:id="rId5"/>
    <p:sldId id="259"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5" r:id="rId24"/>
    <p:sldId id="278" r:id="rId25"/>
    <p:sldId id="282" r:id="rId26"/>
    <p:sldId id="281" r:id="rId27"/>
    <p:sldId id="283" r:id="rId28"/>
    <p:sldId id="285" r:id="rId29"/>
    <p:sldId id="31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8" r:id="rId49"/>
    <p:sldId id="305" r:id="rId50"/>
    <p:sldId id="310" r:id="rId51"/>
    <p:sldId id="306" r:id="rId52"/>
    <p:sldId id="309" r:id="rId53"/>
    <p:sldId id="311" r:id="rId54"/>
    <p:sldId id="312" r:id="rId55"/>
    <p:sldId id="313" r:id="rId56"/>
    <p:sldId id="314" r:id="rId57"/>
    <p:sldId id="316" r:id="rId58"/>
    <p:sldId id="317" r:id="rId59"/>
    <p:sldId id="320" r:id="rId60"/>
    <p:sldId id="318" r:id="rId61"/>
    <p:sldId id="319" r:id="rId62"/>
    <p:sldId id="321" r:id="rId63"/>
    <p:sldId id="322" r:id="rId64"/>
    <p:sldId id="323" r:id="rId65"/>
    <p:sldId id="324" r:id="rId66"/>
    <p:sldId id="326"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7/17/2021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7/17/2021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7/17/2021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7/17/2021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7/17/2021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7/17/2021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ocplayer.hu/1316769-80-tiszataj-a-napkelet-a-periszkop-es-a-pasztortuz-muhelypoetikaja.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pa.oszk.hu/02600/02697/00002/pdf/EPA02697_konyvbaratok_lapja_1928_01_02_105-107.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lato.ro/article.php/A-Nem-lehet-vita-h&#225;ttere-&#233;s-ideol&#243;giai-&#246;sszef&#252;gg&#233;sei/63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pa.oszk.hu/00000/00011/00168/pdf/EPA00011_Iskolakultura_2012-9_060-066.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spmn.gov.ro/uploads/016Makkai_Sandor_Nem_lehe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RzL70GfpHmo" TargetMode="External"/><Relationship Id="rId2" Type="http://schemas.openxmlformats.org/officeDocument/2006/relationships/hyperlink" Target="https://www.youtube.com/watch?v=LFpFXI_XKT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facebook.com/watch/?v=1229062617226756"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ti.mta.hu/Szorenyi60/Pomogats.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facebook.com/watch/?v=1120026238130395" TargetMode="External"/><Relationship Id="rId2" Type="http://schemas.openxmlformats.org/officeDocument/2006/relationships/hyperlink" Target="https://www.facebook.com/watch/?v=1238986226234395" TargetMode="External"/><Relationship Id="rId1" Type="http://schemas.openxmlformats.org/officeDocument/2006/relationships/slideLayout" Target="../slideLayouts/slideLayout4.xml"/><Relationship Id="rId5" Type="http://schemas.openxmlformats.org/officeDocument/2006/relationships/image" Target="../media/image56.jpg"/><Relationship Id="rId4" Type="http://schemas.openxmlformats.org/officeDocument/2006/relationships/hyperlink" Target="https://www.facebook.com/watch/?v=122906261722675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smtClean="0"/>
              <a:t>Kós károly transzilvanizmusa</a:t>
            </a:r>
            <a:br>
              <a:rPr lang="hu-HU" dirty="0" smtClean="0"/>
            </a:br>
            <a:r>
              <a:rPr lang="hu-HU" sz="2000" dirty="0" smtClean="0"/>
              <a:t>KMTKE Magyartanári tábor </a:t>
            </a:r>
            <a:br>
              <a:rPr lang="hu-HU" sz="2000" dirty="0" smtClean="0"/>
            </a:br>
            <a:r>
              <a:rPr lang="hu-HU" sz="2000" dirty="0" smtClean="0"/>
              <a:t>Sátoraljaújhely, 2021 július 17-21.</a:t>
            </a:r>
            <a:br>
              <a:rPr lang="hu-HU" sz="2000" dirty="0" smtClean="0"/>
            </a:br>
            <a:r>
              <a:rPr lang="hu-HU" sz="2000" dirty="0" smtClean="0"/>
              <a:t>Gál Gyöngyi</a:t>
            </a:r>
            <a:endParaRPr lang="en-US" sz="2000" dirty="0"/>
          </a:p>
        </p:txBody>
      </p:sp>
    </p:spTree>
    <p:extLst>
      <p:ext uri="{BB962C8B-B14F-4D97-AF65-F5344CB8AC3E}">
        <p14:creationId xmlns:p14="http://schemas.microsoft.com/office/powerpoint/2010/main" val="369104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A transzilvanizmus teoretikusai; Meghatározások:</a:t>
            </a:r>
            <a:endParaRPr lang="en-US" dirty="0"/>
          </a:p>
        </p:txBody>
      </p:sp>
      <p:sp>
        <p:nvSpPr>
          <p:cNvPr id="3" name="Content Placeholder 2"/>
          <p:cNvSpPr>
            <a:spLocks noGrp="1"/>
          </p:cNvSpPr>
          <p:nvPr>
            <p:ph idx="1"/>
          </p:nvPr>
        </p:nvSpPr>
        <p:spPr/>
        <p:txBody>
          <a:bodyPr/>
          <a:lstStyle/>
          <a:p>
            <a:r>
              <a:rPr lang="hu-HU" dirty="0" smtClean="0"/>
              <a:t>Kós Károly – „feltámadt és van”</a:t>
            </a:r>
          </a:p>
          <a:p>
            <a:r>
              <a:rPr lang="hu-HU" dirty="0" smtClean="0"/>
              <a:t>Tavaszi Sándor – „</a:t>
            </a:r>
            <a:r>
              <a:rPr lang="en-US" dirty="0" err="1" smtClean="0"/>
              <a:t>sajátos</a:t>
            </a:r>
            <a:r>
              <a:rPr lang="en-US" dirty="0" smtClean="0"/>
              <a:t> </a:t>
            </a:r>
            <a:r>
              <a:rPr lang="en-US" dirty="0" err="1"/>
              <a:t>erdélyi</a:t>
            </a:r>
            <a:r>
              <a:rPr lang="en-US" dirty="0"/>
              <a:t> </a:t>
            </a:r>
            <a:r>
              <a:rPr lang="en-US" dirty="0" err="1" smtClean="0"/>
              <a:t>lé</a:t>
            </a:r>
            <a:r>
              <a:rPr lang="hu-HU" dirty="0" smtClean="0"/>
              <a:t>l</a:t>
            </a:r>
            <a:r>
              <a:rPr lang="en-US" dirty="0" err="1" smtClean="0"/>
              <a:t>ek</a:t>
            </a:r>
            <a:r>
              <a:rPr lang="hu-HU" dirty="0" smtClean="0"/>
              <a:t>”</a:t>
            </a:r>
            <a:r>
              <a:rPr lang="en-US" dirty="0" smtClean="0"/>
              <a:t> </a:t>
            </a:r>
            <a:endParaRPr lang="hu-HU" dirty="0" smtClean="0"/>
          </a:p>
          <a:p>
            <a:r>
              <a:rPr lang="hu-HU" dirty="0" smtClean="0"/>
              <a:t>Makkai Sándor – „hit”</a:t>
            </a:r>
          </a:p>
          <a:p>
            <a:r>
              <a:rPr lang="hu-HU" dirty="0" smtClean="0"/>
              <a:t>Kuncz Aladár – „</a:t>
            </a:r>
            <a:r>
              <a:rPr lang="en-US" i="1" dirty="0" err="1" smtClean="0"/>
              <a:t>világ-figyelő</a:t>
            </a:r>
            <a:r>
              <a:rPr lang="en-US" i="1" dirty="0" smtClean="0"/>
              <a:t> </a:t>
            </a:r>
            <a:r>
              <a:rPr lang="en-US" i="1" dirty="0" err="1"/>
              <a:t>tető</a:t>
            </a:r>
            <a:r>
              <a:rPr lang="en-US" i="1" dirty="0"/>
              <a:t>, </a:t>
            </a:r>
            <a:r>
              <a:rPr lang="en-US" i="1" dirty="0" err="1"/>
              <a:t>nem</a:t>
            </a:r>
            <a:r>
              <a:rPr lang="en-US" i="1" dirty="0"/>
              <a:t> </a:t>
            </a:r>
            <a:r>
              <a:rPr lang="en-US" i="1" dirty="0" err="1"/>
              <a:t>szemhatár-szűkítő</a:t>
            </a:r>
            <a:r>
              <a:rPr lang="en-US" i="1" dirty="0"/>
              <a:t> </a:t>
            </a:r>
            <a:r>
              <a:rPr lang="en-US" i="1" dirty="0" err="1" smtClean="0"/>
              <a:t>provincializmus</a:t>
            </a:r>
            <a:r>
              <a:rPr lang="en-US" i="1" dirty="0" smtClean="0"/>
              <a:t>„</a:t>
            </a:r>
            <a:r>
              <a:rPr lang="hu-HU" i="1" dirty="0" smtClean="0"/>
              <a:t> </a:t>
            </a:r>
          </a:p>
          <a:p>
            <a:r>
              <a:rPr lang="hu-HU" i="1" dirty="0" smtClean="0"/>
              <a:t>(4-5 old. idézetek)</a:t>
            </a:r>
          </a:p>
          <a:p>
            <a:r>
              <a:rPr lang="hu-HU" dirty="0"/>
              <a:t>A művészetbe oldott transzilvanizmus az erdélyi táj, az erdélyi múlt, az erdélyi sors megidézésében talált rá arra a szimbolikus jelentésképző lehetőségre, melyben kifejezhette sajátos értéktudatát.</a:t>
            </a:r>
            <a:endParaRPr lang="en-US" dirty="0"/>
          </a:p>
          <a:p>
            <a:endParaRPr lang="en-US" dirty="0"/>
          </a:p>
        </p:txBody>
      </p:sp>
    </p:spTree>
    <p:extLst>
      <p:ext uri="{BB962C8B-B14F-4D97-AF65-F5344CB8AC3E}">
        <p14:creationId xmlns:p14="http://schemas.microsoft.com/office/powerpoint/2010/main" val="271991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sz="3600" dirty="0" smtClean="0"/>
              <a:t>A transzilvanizmus cselekvésprogramja: írói csoportosulások - sajtótermékek, intézmények</a:t>
            </a:r>
            <a:endParaRPr lang="en-US" sz="36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a:t>
            </a:r>
            <a:r>
              <a:rPr lang="en-US" dirty="0" err="1"/>
              <a:t>békediktátum</a:t>
            </a:r>
            <a:r>
              <a:rPr lang="en-US" dirty="0"/>
              <a:t> </a:t>
            </a:r>
            <a:r>
              <a:rPr lang="en-US" dirty="0" err="1"/>
              <a:t>következtében</a:t>
            </a:r>
            <a:r>
              <a:rPr lang="en-US" dirty="0"/>
              <a:t> </a:t>
            </a:r>
            <a:r>
              <a:rPr lang="en-US" dirty="0" err="1"/>
              <a:t>új</a:t>
            </a:r>
            <a:r>
              <a:rPr lang="en-US" dirty="0"/>
              <a:t> </a:t>
            </a:r>
            <a:r>
              <a:rPr lang="en-US" dirty="0" err="1"/>
              <a:t>határok</a:t>
            </a:r>
            <a:r>
              <a:rPr lang="en-US" dirty="0"/>
              <a:t> </a:t>
            </a:r>
            <a:r>
              <a:rPr lang="en-US" dirty="0" err="1"/>
              <a:t>közé</a:t>
            </a:r>
            <a:r>
              <a:rPr lang="en-US" dirty="0"/>
              <a:t> </a:t>
            </a:r>
            <a:r>
              <a:rPr lang="en-US" dirty="0" err="1"/>
              <a:t>kényszerült</a:t>
            </a:r>
            <a:r>
              <a:rPr lang="en-US" dirty="0"/>
              <a:t> </a:t>
            </a:r>
            <a:r>
              <a:rPr lang="en-US" dirty="0" err="1"/>
              <a:t>erdélyi</a:t>
            </a:r>
            <a:r>
              <a:rPr lang="en-US" dirty="0"/>
              <a:t> </a:t>
            </a:r>
            <a:r>
              <a:rPr lang="en-US" dirty="0" err="1"/>
              <a:t>magyarság</a:t>
            </a:r>
            <a:r>
              <a:rPr lang="en-US" dirty="0"/>
              <a:t> </a:t>
            </a:r>
            <a:r>
              <a:rPr lang="en-US" dirty="0" err="1"/>
              <a:t>helyzete</a:t>
            </a:r>
            <a:r>
              <a:rPr lang="en-US" dirty="0"/>
              <a:t> </a:t>
            </a:r>
            <a:r>
              <a:rPr lang="en-US" dirty="0" err="1"/>
              <a:t>gyökeresen</a:t>
            </a:r>
            <a:r>
              <a:rPr lang="en-US" dirty="0"/>
              <a:t> </a:t>
            </a:r>
            <a:r>
              <a:rPr lang="en-US" dirty="0" err="1"/>
              <a:t>megváltozott</a:t>
            </a:r>
            <a:r>
              <a:rPr lang="en-US" dirty="0"/>
              <a:t>. </a:t>
            </a:r>
            <a:r>
              <a:rPr lang="en-US" dirty="0" err="1"/>
              <a:t>Életének</a:t>
            </a:r>
            <a:r>
              <a:rPr lang="en-US" dirty="0"/>
              <a:t> </a:t>
            </a:r>
            <a:r>
              <a:rPr lang="en-US" dirty="0" err="1"/>
              <a:t>intézményes</a:t>
            </a:r>
            <a:r>
              <a:rPr lang="en-US" dirty="0"/>
              <a:t> </a:t>
            </a:r>
            <a:r>
              <a:rPr lang="en-US" dirty="0" err="1"/>
              <a:t>keretei</a:t>
            </a:r>
            <a:r>
              <a:rPr lang="en-US" dirty="0"/>
              <a:t> </a:t>
            </a:r>
            <a:r>
              <a:rPr lang="en-US" dirty="0" err="1"/>
              <a:t>széthullottak</a:t>
            </a:r>
            <a:r>
              <a:rPr lang="en-US" dirty="0"/>
              <a:t>. </a:t>
            </a:r>
            <a:r>
              <a:rPr lang="en-US" dirty="0" err="1"/>
              <a:t>Az</a:t>
            </a:r>
            <a:r>
              <a:rPr lang="en-US" dirty="0"/>
              <a:t> </a:t>
            </a:r>
            <a:r>
              <a:rPr lang="en-US" dirty="0" err="1"/>
              <a:t>otthontalanság</a:t>
            </a:r>
            <a:r>
              <a:rPr lang="en-US" dirty="0"/>
              <a:t> </a:t>
            </a:r>
            <a:r>
              <a:rPr lang="en-US" dirty="0" err="1"/>
              <a:t>és</a:t>
            </a:r>
            <a:r>
              <a:rPr lang="en-US" dirty="0"/>
              <a:t> </a:t>
            </a:r>
            <a:r>
              <a:rPr lang="en-US" dirty="0" err="1"/>
              <a:t>idegenség</a:t>
            </a:r>
            <a:r>
              <a:rPr lang="en-US" dirty="0"/>
              <a:t> </a:t>
            </a:r>
            <a:r>
              <a:rPr lang="en-US" dirty="0" err="1"/>
              <a:t>nyomasztó</a:t>
            </a:r>
            <a:r>
              <a:rPr lang="en-US" dirty="0"/>
              <a:t> </a:t>
            </a:r>
            <a:r>
              <a:rPr lang="en-US" dirty="0" err="1"/>
              <a:t>légkörében</a:t>
            </a:r>
            <a:r>
              <a:rPr lang="en-US" dirty="0"/>
              <a:t> </a:t>
            </a:r>
            <a:r>
              <a:rPr lang="en-US" dirty="0" err="1"/>
              <a:t>szinte</a:t>
            </a:r>
            <a:r>
              <a:rPr lang="en-US" dirty="0"/>
              <a:t> a </a:t>
            </a:r>
            <a:r>
              <a:rPr lang="en-US" dirty="0" err="1"/>
              <a:t>semmiből</a:t>
            </a:r>
            <a:r>
              <a:rPr lang="en-US" dirty="0"/>
              <a:t> </a:t>
            </a:r>
            <a:r>
              <a:rPr lang="en-US" dirty="0" err="1"/>
              <a:t>kellett</a:t>
            </a:r>
            <a:r>
              <a:rPr lang="en-US" dirty="0"/>
              <a:t> </a:t>
            </a:r>
            <a:r>
              <a:rPr lang="en-US" dirty="0" err="1"/>
              <a:t>megteremtenie</a:t>
            </a:r>
            <a:r>
              <a:rPr lang="en-US" dirty="0"/>
              <a:t> </a:t>
            </a:r>
            <a:r>
              <a:rPr lang="en-US" dirty="0" err="1"/>
              <a:t>saját</a:t>
            </a:r>
            <a:r>
              <a:rPr lang="en-US" dirty="0"/>
              <a:t> </a:t>
            </a:r>
            <a:r>
              <a:rPr lang="en-US" dirty="0" err="1"/>
              <a:t>kulturális</a:t>
            </a:r>
            <a:r>
              <a:rPr lang="en-US" dirty="0"/>
              <a:t>, </a:t>
            </a:r>
            <a:r>
              <a:rPr lang="en-US" dirty="0" err="1"/>
              <a:t>művelődési</a:t>
            </a:r>
            <a:r>
              <a:rPr lang="en-US" dirty="0"/>
              <a:t>, </a:t>
            </a:r>
            <a:r>
              <a:rPr lang="en-US" dirty="0" err="1"/>
              <a:t>irodalmi</a:t>
            </a:r>
            <a:r>
              <a:rPr lang="en-US" dirty="0"/>
              <a:t> </a:t>
            </a:r>
            <a:r>
              <a:rPr lang="en-US" dirty="0" err="1"/>
              <a:t>intézményrendszerét</a:t>
            </a:r>
            <a:r>
              <a:rPr lang="en-US" dirty="0" smtClean="0"/>
              <a:t>.</a:t>
            </a:r>
            <a:endParaRPr lang="hu-HU" dirty="0" smtClean="0"/>
          </a:p>
          <a:p>
            <a:pPr marL="0" indent="0">
              <a:buNone/>
            </a:pPr>
            <a:r>
              <a:rPr lang="hu-HU" dirty="0" smtClean="0"/>
              <a:t>A regionalizmus jegyében az 1880-as évektől fejlett irodalmi-kulturális élet alakult ki, melyek az alapját képezték az építkezésnek:</a:t>
            </a:r>
          </a:p>
          <a:p>
            <a:pPr marL="0" indent="0">
              <a:buNone/>
            </a:pPr>
            <a:r>
              <a:rPr lang="hu-HU" dirty="0" smtClean="0">
                <a:solidFill>
                  <a:srgbClr val="00B050"/>
                </a:solidFill>
              </a:rPr>
              <a:t>I</a:t>
            </a:r>
            <a:r>
              <a:rPr lang="en-US" dirty="0" err="1" smtClean="0">
                <a:solidFill>
                  <a:srgbClr val="00B050"/>
                </a:solidFill>
              </a:rPr>
              <a:t>rodalmi</a:t>
            </a:r>
            <a:r>
              <a:rPr lang="en-US" dirty="0" smtClean="0">
                <a:solidFill>
                  <a:srgbClr val="00B050"/>
                </a:solidFill>
              </a:rPr>
              <a:t> </a:t>
            </a:r>
            <a:r>
              <a:rPr lang="en-US" dirty="0" err="1">
                <a:solidFill>
                  <a:srgbClr val="00B050"/>
                </a:solidFill>
              </a:rPr>
              <a:t>társaságok</a:t>
            </a:r>
            <a:r>
              <a:rPr lang="en-US" dirty="0">
                <a:solidFill>
                  <a:srgbClr val="00B050"/>
                </a:solidFill>
              </a:rPr>
              <a:t> </a:t>
            </a:r>
            <a:r>
              <a:rPr lang="en-US" dirty="0" err="1" smtClean="0"/>
              <a:t>működtek</a:t>
            </a:r>
            <a:r>
              <a:rPr lang="hu-HU" dirty="0" smtClean="0"/>
              <a:t>:</a:t>
            </a:r>
          </a:p>
          <a:p>
            <a:r>
              <a:rPr lang="en-US" dirty="0" err="1" smtClean="0"/>
              <a:t>Marosvásárhelyen</a:t>
            </a:r>
            <a:r>
              <a:rPr lang="en-US" dirty="0" smtClean="0"/>
              <a:t> </a:t>
            </a:r>
            <a:r>
              <a:rPr lang="en-US" dirty="0"/>
              <a:t>a </a:t>
            </a:r>
            <a:r>
              <a:rPr lang="en-US" dirty="0" err="1"/>
              <a:t>Kemény</a:t>
            </a:r>
            <a:r>
              <a:rPr lang="en-US" dirty="0"/>
              <a:t> </a:t>
            </a:r>
            <a:r>
              <a:rPr lang="en-US" dirty="0" err="1"/>
              <a:t>Zsigmond</a:t>
            </a:r>
            <a:r>
              <a:rPr lang="en-US" dirty="0"/>
              <a:t> </a:t>
            </a:r>
            <a:r>
              <a:rPr lang="en-US" dirty="0" err="1"/>
              <a:t>Társaság</a:t>
            </a:r>
            <a:r>
              <a:rPr lang="en-US" dirty="0"/>
              <a:t> (1876-tól), </a:t>
            </a:r>
            <a:endParaRPr lang="hu-HU" dirty="0" smtClean="0"/>
          </a:p>
          <a:p>
            <a:r>
              <a:rPr lang="en-US" dirty="0" err="1" smtClean="0"/>
              <a:t>Aradon</a:t>
            </a:r>
            <a:r>
              <a:rPr lang="en-US" dirty="0" smtClean="0"/>
              <a:t> </a:t>
            </a:r>
            <a:r>
              <a:rPr lang="en-US" dirty="0"/>
              <a:t>a </a:t>
            </a:r>
            <a:r>
              <a:rPr lang="en-US" dirty="0" err="1"/>
              <a:t>Kölcsey</a:t>
            </a:r>
            <a:r>
              <a:rPr lang="en-US" dirty="0"/>
              <a:t> </a:t>
            </a:r>
            <a:r>
              <a:rPr lang="en-US" dirty="0" err="1"/>
              <a:t>Egyesület</a:t>
            </a:r>
            <a:r>
              <a:rPr lang="en-US" dirty="0"/>
              <a:t> (1881-től),  </a:t>
            </a:r>
            <a:endParaRPr lang="hu-HU" dirty="0" smtClean="0"/>
          </a:p>
          <a:p>
            <a:r>
              <a:rPr lang="en-US" dirty="0" err="1" smtClean="0"/>
              <a:t>Kolozsváron</a:t>
            </a:r>
            <a:r>
              <a:rPr lang="en-US" dirty="0" smtClean="0"/>
              <a:t> </a:t>
            </a:r>
            <a:r>
              <a:rPr lang="en-US" dirty="0" err="1"/>
              <a:t>az</a:t>
            </a:r>
            <a:r>
              <a:rPr lang="en-US" dirty="0"/>
              <a:t> </a:t>
            </a:r>
            <a:r>
              <a:rPr lang="en-US" dirty="0" err="1"/>
              <a:t>Erdélyi</a:t>
            </a:r>
            <a:r>
              <a:rPr lang="en-US" dirty="0"/>
              <a:t> </a:t>
            </a:r>
            <a:r>
              <a:rPr lang="en-US" dirty="0" err="1"/>
              <a:t>Irodalmi</a:t>
            </a:r>
            <a:r>
              <a:rPr lang="en-US" dirty="0"/>
              <a:t> </a:t>
            </a:r>
            <a:r>
              <a:rPr lang="en-US" dirty="0" err="1"/>
              <a:t>Társaság</a:t>
            </a:r>
            <a:r>
              <a:rPr lang="en-US" dirty="0"/>
              <a:t> (1888-tól). </a:t>
            </a:r>
            <a:endParaRPr lang="hu-HU" dirty="0" smtClean="0"/>
          </a:p>
          <a:p>
            <a:pPr marL="0" indent="0">
              <a:buNone/>
            </a:pPr>
            <a:r>
              <a:rPr lang="hu-HU" dirty="0" smtClean="0">
                <a:solidFill>
                  <a:srgbClr val="00B050"/>
                </a:solidFill>
              </a:rPr>
              <a:t>S</a:t>
            </a:r>
            <a:r>
              <a:rPr lang="en-US" dirty="0" err="1" smtClean="0">
                <a:solidFill>
                  <a:srgbClr val="00B050"/>
                </a:solidFill>
              </a:rPr>
              <a:t>ajtóorgánu</a:t>
            </a:r>
            <a:r>
              <a:rPr lang="hu-HU" dirty="0" smtClean="0">
                <a:solidFill>
                  <a:srgbClr val="00B050"/>
                </a:solidFill>
              </a:rPr>
              <a:t>mok:</a:t>
            </a:r>
            <a:r>
              <a:rPr lang="en-US" dirty="0" smtClean="0">
                <a:solidFill>
                  <a:srgbClr val="00B050"/>
                </a:solidFill>
              </a:rPr>
              <a:t> </a:t>
            </a:r>
            <a:r>
              <a:rPr lang="en-US" dirty="0" err="1"/>
              <a:t>Aradi</a:t>
            </a:r>
            <a:r>
              <a:rPr lang="en-US" dirty="0"/>
              <a:t> </a:t>
            </a:r>
            <a:r>
              <a:rPr lang="en-US" dirty="0" err="1"/>
              <a:t>Közlöny</a:t>
            </a:r>
            <a:r>
              <a:rPr lang="en-US" dirty="0"/>
              <a:t>, </a:t>
            </a:r>
            <a:r>
              <a:rPr lang="en-US" i="1" dirty="0" err="1" smtClean="0"/>
              <a:t>Nagyváradi</a:t>
            </a:r>
            <a:r>
              <a:rPr lang="en-US" i="1" dirty="0" smtClean="0"/>
              <a:t> </a:t>
            </a:r>
            <a:r>
              <a:rPr lang="en-US" i="1" dirty="0" err="1"/>
              <a:t>Lapok</a:t>
            </a:r>
            <a:r>
              <a:rPr lang="en-US" dirty="0"/>
              <a:t> (1867-70</a:t>
            </a:r>
            <a:r>
              <a:rPr lang="en-US" dirty="0" smtClean="0"/>
              <a:t>), </a:t>
            </a:r>
            <a:r>
              <a:rPr lang="en-US" dirty="0" err="1"/>
              <a:t>kolozsvári</a:t>
            </a:r>
            <a:r>
              <a:rPr lang="en-US" dirty="0"/>
              <a:t> </a:t>
            </a:r>
            <a:r>
              <a:rPr lang="en-US" dirty="0" err="1"/>
              <a:t>Kelet</a:t>
            </a:r>
            <a:r>
              <a:rPr lang="en-US" dirty="0"/>
              <a:t>, </a:t>
            </a:r>
            <a:r>
              <a:rPr lang="en-US" dirty="0" err="1" smtClean="0"/>
              <a:t>Vásárhelyen</a:t>
            </a:r>
            <a:r>
              <a:rPr lang="en-US" dirty="0" smtClean="0"/>
              <a:t> </a:t>
            </a:r>
            <a:r>
              <a:rPr lang="en-US" dirty="0" err="1"/>
              <a:t>Székely</a:t>
            </a:r>
            <a:r>
              <a:rPr lang="en-US" dirty="0"/>
              <a:t> </a:t>
            </a:r>
            <a:r>
              <a:rPr lang="en-US" dirty="0" err="1" smtClean="0"/>
              <a:t>Hírlap</a:t>
            </a:r>
            <a:r>
              <a:rPr lang="en-US" dirty="0" smtClean="0"/>
              <a:t>" </a:t>
            </a:r>
            <a:r>
              <a:rPr lang="en-US" dirty="0"/>
              <a:t>(1869-74), </a:t>
            </a:r>
            <a:r>
              <a:rPr lang="en-US" dirty="0" err="1"/>
              <a:t>Szatmárnémetiben</a:t>
            </a:r>
            <a:r>
              <a:rPr lang="en-US" dirty="0"/>
              <a:t> </a:t>
            </a:r>
            <a:r>
              <a:rPr lang="en-US" dirty="0" err="1" smtClean="0"/>
              <a:t>Szamos</a:t>
            </a:r>
            <a:r>
              <a:rPr lang="en-US" dirty="0" smtClean="0"/>
              <a:t> </a:t>
            </a:r>
            <a:r>
              <a:rPr lang="en-US" dirty="0"/>
              <a:t>(</a:t>
            </a:r>
            <a:r>
              <a:rPr lang="en-US" dirty="0" smtClean="0"/>
              <a:t>1869)</a:t>
            </a:r>
            <a:r>
              <a:rPr lang="hu-HU" dirty="0" smtClean="0"/>
              <a:t>stb.</a:t>
            </a:r>
            <a:r>
              <a:rPr lang="en-US" dirty="0" smtClean="0"/>
              <a:t> </a:t>
            </a:r>
            <a:endParaRPr lang="hu-HU" dirty="0" smtClean="0"/>
          </a:p>
          <a:p>
            <a:pPr marL="0" indent="0">
              <a:buNone/>
            </a:pPr>
            <a:r>
              <a:rPr lang="hu-HU" dirty="0" smtClean="0"/>
              <a:t>(Tolnai Gábor idézet – 6 oldal)</a:t>
            </a:r>
            <a:endParaRPr lang="hu-HU" dirty="0"/>
          </a:p>
        </p:txBody>
      </p:sp>
    </p:spTree>
    <p:extLst>
      <p:ext uri="{BB962C8B-B14F-4D97-AF65-F5344CB8AC3E}">
        <p14:creationId xmlns:p14="http://schemas.microsoft.com/office/powerpoint/2010/main" val="41313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800" dirty="0" smtClean="0"/>
              <a:t>Az újságírás megváltozott szerepe és súlya</a:t>
            </a:r>
            <a:endParaRPr lang="en-US" sz="3800" dirty="0"/>
          </a:p>
        </p:txBody>
      </p:sp>
      <p:sp>
        <p:nvSpPr>
          <p:cNvPr id="3" name="Content Placeholder 2"/>
          <p:cNvSpPr>
            <a:spLocks noGrp="1"/>
          </p:cNvSpPr>
          <p:nvPr>
            <p:ph idx="1"/>
          </p:nvPr>
        </p:nvSpPr>
        <p:spPr/>
        <p:txBody>
          <a:bodyPr>
            <a:normAutofit lnSpcReduction="10000"/>
          </a:bodyPr>
          <a:lstStyle/>
          <a:p>
            <a:pPr marL="0" indent="0">
              <a:buNone/>
            </a:pPr>
            <a:r>
              <a:rPr lang="hu-HU" dirty="0" smtClean="0"/>
              <a:t>Ligeti Ernő értékelése (6. o)</a:t>
            </a:r>
          </a:p>
          <a:p>
            <a:pPr marL="0" indent="0">
              <a:buNone/>
            </a:pPr>
            <a:r>
              <a:rPr lang="hu-HU" dirty="0" smtClean="0"/>
              <a:t>1919-1940 a lapalapítások kora, néhány adat:</a:t>
            </a:r>
          </a:p>
          <a:p>
            <a:r>
              <a:rPr lang="en-US" dirty="0"/>
              <a:t>1919-ben 108 </a:t>
            </a:r>
            <a:r>
              <a:rPr lang="en-US" dirty="0" err="1"/>
              <a:t>időszaki</a:t>
            </a:r>
            <a:r>
              <a:rPr lang="en-US" dirty="0"/>
              <a:t> </a:t>
            </a:r>
            <a:r>
              <a:rPr lang="en-US" dirty="0" err="1"/>
              <a:t>sajtóterméke</a:t>
            </a:r>
            <a:r>
              <a:rPr lang="en-US" dirty="0"/>
              <a:t> volt </a:t>
            </a:r>
            <a:r>
              <a:rPr lang="en-US" dirty="0" err="1"/>
              <a:t>Erdélynek</a:t>
            </a:r>
            <a:r>
              <a:rPr lang="en-US" dirty="0"/>
              <a:t>, </a:t>
            </a:r>
            <a:r>
              <a:rPr lang="en-US" dirty="0" err="1"/>
              <a:t>amiből</a:t>
            </a:r>
            <a:r>
              <a:rPr lang="en-US" dirty="0"/>
              <a:t> 21 </a:t>
            </a:r>
            <a:r>
              <a:rPr lang="en-US" dirty="0" err="1"/>
              <a:t>napilap</a:t>
            </a:r>
            <a:r>
              <a:rPr lang="en-US" dirty="0"/>
              <a:t>. </a:t>
            </a:r>
            <a:endParaRPr lang="hu-HU" dirty="0" smtClean="0"/>
          </a:p>
          <a:p>
            <a:r>
              <a:rPr lang="en-US" dirty="0" smtClean="0"/>
              <a:t>1940-re </a:t>
            </a:r>
            <a:r>
              <a:rPr lang="en-US" dirty="0"/>
              <a:t>186-ra, </a:t>
            </a:r>
            <a:r>
              <a:rPr lang="en-US" dirty="0" err="1"/>
              <a:t>illetve</a:t>
            </a:r>
            <a:r>
              <a:rPr lang="en-US" dirty="0"/>
              <a:t> 33-ra </a:t>
            </a:r>
            <a:r>
              <a:rPr lang="en-US" dirty="0" err="1"/>
              <a:t>változtak</a:t>
            </a:r>
            <a:r>
              <a:rPr lang="en-US" dirty="0"/>
              <a:t>. </a:t>
            </a:r>
            <a:endParaRPr lang="hu-HU" dirty="0" smtClean="0"/>
          </a:p>
          <a:p>
            <a:r>
              <a:rPr lang="en-US" dirty="0" smtClean="0"/>
              <a:t>A </a:t>
            </a:r>
            <a:r>
              <a:rPr lang="en-US" dirty="0" err="1"/>
              <a:t>korszak</a:t>
            </a:r>
            <a:r>
              <a:rPr lang="en-US" dirty="0"/>
              <a:t> </a:t>
            </a:r>
            <a:r>
              <a:rPr lang="en-US" dirty="0" err="1"/>
              <a:t>legtermékenyebb</a:t>
            </a:r>
            <a:r>
              <a:rPr lang="en-US" dirty="0"/>
              <a:t> </a:t>
            </a:r>
            <a:r>
              <a:rPr lang="en-US" dirty="0" err="1"/>
              <a:t>időszaka</a:t>
            </a:r>
            <a:r>
              <a:rPr lang="en-US" dirty="0"/>
              <a:t> 1930-ra </a:t>
            </a:r>
            <a:r>
              <a:rPr lang="en-US" dirty="0" err="1"/>
              <a:t>és</a:t>
            </a:r>
            <a:r>
              <a:rPr lang="en-US" dirty="0"/>
              <a:t> 1936-ra </a:t>
            </a:r>
            <a:r>
              <a:rPr lang="en-US" dirty="0" err="1"/>
              <a:t>tehető</a:t>
            </a:r>
            <a:r>
              <a:rPr lang="en-US" dirty="0"/>
              <a:t>, </a:t>
            </a:r>
            <a:r>
              <a:rPr lang="en-US" dirty="0" err="1"/>
              <a:t>akkor</a:t>
            </a:r>
            <a:r>
              <a:rPr lang="en-US" dirty="0"/>
              <a:t> </a:t>
            </a:r>
            <a:r>
              <a:rPr lang="en-US" dirty="0" err="1"/>
              <a:t>az</a:t>
            </a:r>
            <a:r>
              <a:rPr lang="en-US" dirty="0"/>
              <a:t> </a:t>
            </a:r>
            <a:r>
              <a:rPr lang="en-US" dirty="0" err="1"/>
              <a:t>időszaki</a:t>
            </a:r>
            <a:r>
              <a:rPr lang="en-US" dirty="0"/>
              <a:t> </a:t>
            </a:r>
            <a:r>
              <a:rPr lang="en-US" dirty="0" err="1"/>
              <a:t>kiadványok</a:t>
            </a:r>
            <a:r>
              <a:rPr lang="en-US" dirty="0"/>
              <a:t> </a:t>
            </a:r>
            <a:r>
              <a:rPr lang="en-US" dirty="0" err="1"/>
              <a:t>száma</a:t>
            </a:r>
            <a:r>
              <a:rPr lang="en-US" dirty="0"/>
              <a:t> </a:t>
            </a:r>
            <a:r>
              <a:rPr lang="en-US" dirty="0" err="1"/>
              <a:t>folyamatosan</a:t>
            </a:r>
            <a:r>
              <a:rPr lang="en-US" dirty="0"/>
              <a:t> 300 </a:t>
            </a:r>
            <a:r>
              <a:rPr lang="en-US" dirty="0" err="1"/>
              <a:t>fölött</a:t>
            </a:r>
            <a:r>
              <a:rPr lang="en-US" dirty="0"/>
              <a:t> </a:t>
            </a:r>
            <a:r>
              <a:rPr lang="en-US" dirty="0" err="1"/>
              <a:t>mozgott</a:t>
            </a:r>
            <a:r>
              <a:rPr lang="en-US" dirty="0"/>
              <a:t>. </a:t>
            </a:r>
            <a:endParaRPr lang="hu-HU" dirty="0" smtClean="0"/>
          </a:p>
          <a:p>
            <a:r>
              <a:rPr lang="en-US" dirty="0" smtClean="0"/>
              <a:t>1938-ra </a:t>
            </a:r>
            <a:r>
              <a:rPr lang="en-US" dirty="0" err="1"/>
              <a:t>azonban</a:t>
            </a:r>
            <a:r>
              <a:rPr lang="en-US" dirty="0"/>
              <a:t> </a:t>
            </a:r>
            <a:r>
              <a:rPr lang="en-US" dirty="0" err="1"/>
              <a:t>már</a:t>
            </a:r>
            <a:r>
              <a:rPr lang="en-US" dirty="0"/>
              <a:t> </a:t>
            </a:r>
            <a:r>
              <a:rPr lang="en-US" dirty="0" err="1"/>
              <a:t>csökkenést</a:t>
            </a:r>
            <a:r>
              <a:rPr lang="en-US" dirty="0"/>
              <a:t> </a:t>
            </a:r>
            <a:r>
              <a:rPr lang="en-US" dirty="0" err="1"/>
              <a:t>tapasztalhatunk</a:t>
            </a:r>
            <a:r>
              <a:rPr lang="en-US" dirty="0"/>
              <a:t>, </a:t>
            </a:r>
            <a:r>
              <a:rPr lang="en-US" dirty="0" err="1"/>
              <a:t>amelyet</a:t>
            </a:r>
            <a:r>
              <a:rPr lang="en-US" dirty="0"/>
              <a:t> </a:t>
            </a:r>
            <a:r>
              <a:rPr lang="en-US" dirty="0" err="1"/>
              <a:t>az</a:t>
            </a:r>
            <a:r>
              <a:rPr lang="en-US" dirty="0"/>
              <a:t> </a:t>
            </a:r>
            <a:r>
              <a:rPr lang="en-US" dirty="0" err="1"/>
              <a:t>akkor</a:t>
            </a:r>
            <a:r>
              <a:rPr lang="en-US" dirty="0"/>
              <a:t> </a:t>
            </a:r>
            <a:r>
              <a:rPr lang="en-US" dirty="0" err="1"/>
              <a:t>életbe</a:t>
            </a:r>
            <a:r>
              <a:rPr lang="en-US" dirty="0"/>
              <a:t> </a:t>
            </a:r>
            <a:r>
              <a:rPr lang="en-US" dirty="0" err="1"/>
              <a:t>lépett</a:t>
            </a:r>
            <a:r>
              <a:rPr lang="en-US" dirty="0"/>
              <a:t> </a:t>
            </a:r>
            <a:r>
              <a:rPr lang="en-US" dirty="0" err="1"/>
              <a:t>szigorú</a:t>
            </a:r>
            <a:r>
              <a:rPr lang="en-US" dirty="0"/>
              <a:t> </a:t>
            </a:r>
            <a:r>
              <a:rPr lang="en-US" dirty="0" err="1"/>
              <a:t>sajtótörvénynek</a:t>
            </a:r>
            <a:r>
              <a:rPr lang="en-US" dirty="0"/>
              <a:t> </a:t>
            </a:r>
            <a:r>
              <a:rPr lang="en-US" dirty="0" err="1"/>
              <a:t>tudható</a:t>
            </a:r>
            <a:r>
              <a:rPr lang="en-US" dirty="0"/>
              <a:t> be, </a:t>
            </a:r>
            <a:r>
              <a:rPr lang="en-US" dirty="0" err="1"/>
              <a:t>amely</a:t>
            </a:r>
            <a:r>
              <a:rPr lang="en-US" dirty="0"/>
              <a:t> </a:t>
            </a:r>
            <a:r>
              <a:rPr lang="en-US" dirty="0" err="1"/>
              <a:t>elsősorban</a:t>
            </a:r>
            <a:r>
              <a:rPr lang="en-US" dirty="0"/>
              <a:t> a </a:t>
            </a:r>
            <a:r>
              <a:rPr lang="en-US" dirty="0" err="1"/>
              <a:t>politikai</a:t>
            </a:r>
            <a:r>
              <a:rPr lang="en-US" dirty="0"/>
              <a:t> </a:t>
            </a:r>
            <a:r>
              <a:rPr lang="en-US" dirty="0" err="1"/>
              <a:t>sajtó</a:t>
            </a:r>
            <a:r>
              <a:rPr lang="en-US" dirty="0"/>
              <a:t> </a:t>
            </a:r>
            <a:r>
              <a:rPr lang="en-US" dirty="0" err="1"/>
              <a:t>megjelenésére</a:t>
            </a:r>
            <a:r>
              <a:rPr lang="en-US" dirty="0"/>
              <a:t> </a:t>
            </a:r>
            <a:r>
              <a:rPr lang="en-US" dirty="0" err="1"/>
              <a:t>írt</a:t>
            </a:r>
            <a:r>
              <a:rPr lang="en-US" dirty="0"/>
              <a:t> </a:t>
            </a:r>
            <a:r>
              <a:rPr lang="en-US" dirty="0" err="1"/>
              <a:t>elő</a:t>
            </a:r>
            <a:r>
              <a:rPr lang="en-US" dirty="0"/>
              <a:t> </a:t>
            </a:r>
            <a:r>
              <a:rPr lang="en-US" dirty="0" err="1"/>
              <a:t>szigorú</a:t>
            </a:r>
            <a:r>
              <a:rPr lang="en-US" dirty="0"/>
              <a:t> </a:t>
            </a:r>
            <a:r>
              <a:rPr lang="en-US" dirty="0" err="1"/>
              <a:t>feltételeket</a:t>
            </a:r>
            <a:r>
              <a:rPr lang="en-US" dirty="0"/>
              <a:t>.</a:t>
            </a:r>
          </a:p>
          <a:p>
            <a:pPr marL="0" indent="0">
              <a:buNone/>
            </a:pPr>
            <a:r>
              <a:rPr lang="hu-HU" dirty="0" smtClean="0"/>
              <a:t>E</a:t>
            </a:r>
            <a:r>
              <a:rPr lang="en-US" dirty="0" smtClean="0"/>
              <a:t> </a:t>
            </a:r>
            <a:r>
              <a:rPr lang="en-US" dirty="0" err="1"/>
              <a:t>nagy</a:t>
            </a:r>
            <a:r>
              <a:rPr lang="en-US" dirty="0"/>
              <a:t> </a:t>
            </a:r>
            <a:r>
              <a:rPr lang="en-US" dirty="0" err="1"/>
              <a:t>mennyiségű</a:t>
            </a:r>
            <a:r>
              <a:rPr lang="en-US" dirty="0"/>
              <a:t> </a:t>
            </a:r>
            <a:r>
              <a:rPr lang="en-US" dirty="0" err="1"/>
              <a:t>sajtótermék</a:t>
            </a:r>
            <a:r>
              <a:rPr lang="en-US" dirty="0"/>
              <a:t> </a:t>
            </a:r>
            <a:r>
              <a:rPr lang="en-US" dirty="0" err="1"/>
              <a:t>között</a:t>
            </a:r>
            <a:r>
              <a:rPr lang="en-US" dirty="0"/>
              <a:t> </a:t>
            </a:r>
            <a:r>
              <a:rPr lang="en-US" dirty="0" err="1"/>
              <a:t>sok</a:t>
            </a:r>
            <a:r>
              <a:rPr lang="en-US" dirty="0"/>
              <a:t> a </a:t>
            </a:r>
            <a:r>
              <a:rPr lang="en-US" dirty="0" err="1"/>
              <a:t>dilettáns</a:t>
            </a:r>
            <a:r>
              <a:rPr lang="en-US" dirty="0"/>
              <a:t> </a:t>
            </a:r>
            <a:r>
              <a:rPr lang="en-US" dirty="0" err="1"/>
              <a:t>kezdeményezés</a:t>
            </a:r>
            <a:r>
              <a:rPr lang="en-US" dirty="0"/>
              <a:t>, a </a:t>
            </a:r>
            <a:r>
              <a:rPr lang="en-US" dirty="0" err="1"/>
              <a:t>csak</a:t>
            </a:r>
            <a:r>
              <a:rPr lang="en-US" dirty="0"/>
              <a:t> </a:t>
            </a:r>
            <a:r>
              <a:rPr lang="en-US" dirty="0" err="1"/>
              <a:t>ideig-óráig</a:t>
            </a:r>
            <a:r>
              <a:rPr lang="en-US" dirty="0"/>
              <a:t> </a:t>
            </a:r>
            <a:r>
              <a:rPr lang="en-US" dirty="0" err="1"/>
              <a:t>működő</a:t>
            </a:r>
            <a:r>
              <a:rPr lang="en-US" dirty="0"/>
              <a:t> </a:t>
            </a:r>
            <a:r>
              <a:rPr lang="en-US" dirty="0" err="1"/>
              <a:t>kísérletezés</a:t>
            </a:r>
            <a:r>
              <a:rPr lang="en-US" dirty="0"/>
              <a:t>, de </a:t>
            </a:r>
            <a:r>
              <a:rPr lang="en-US" dirty="0" err="1"/>
              <a:t>számos</a:t>
            </a:r>
            <a:r>
              <a:rPr lang="en-US" dirty="0"/>
              <a:t> </a:t>
            </a:r>
            <a:r>
              <a:rPr lang="en-US" dirty="0" err="1"/>
              <a:t>olyan</a:t>
            </a:r>
            <a:r>
              <a:rPr lang="en-US" dirty="0"/>
              <a:t> </a:t>
            </a:r>
            <a:r>
              <a:rPr lang="en-US" dirty="0" err="1"/>
              <a:t>kiadvány</a:t>
            </a:r>
            <a:r>
              <a:rPr lang="en-US" dirty="0"/>
              <a:t> is van, </a:t>
            </a:r>
            <a:r>
              <a:rPr lang="en-US" dirty="0" err="1"/>
              <a:t>mely</a:t>
            </a:r>
            <a:r>
              <a:rPr lang="en-US" dirty="0"/>
              <a:t> </a:t>
            </a:r>
            <a:r>
              <a:rPr lang="en-US" dirty="0" err="1"/>
              <a:t>tájékozottságánál</a:t>
            </a:r>
            <a:r>
              <a:rPr lang="en-US" dirty="0"/>
              <a:t>, </a:t>
            </a:r>
            <a:r>
              <a:rPr lang="en-US" dirty="0" err="1"/>
              <a:t>igényességénél</a:t>
            </a:r>
            <a:r>
              <a:rPr lang="en-US" dirty="0"/>
              <a:t> </a:t>
            </a:r>
            <a:r>
              <a:rPr lang="en-US" dirty="0" err="1"/>
              <a:t>fogva</a:t>
            </a:r>
            <a:r>
              <a:rPr lang="en-US" dirty="0"/>
              <a:t> </a:t>
            </a:r>
            <a:r>
              <a:rPr lang="en-US" dirty="0" err="1"/>
              <a:t>kiállta</a:t>
            </a:r>
            <a:r>
              <a:rPr lang="en-US" dirty="0"/>
              <a:t> </a:t>
            </a:r>
            <a:r>
              <a:rPr lang="en-US" dirty="0" err="1"/>
              <a:t>az</a:t>
            </a:r>
            <a:r>
              <a:rPr lang="en-US" dirty="0"/>
              <a:t> </a:t>
            </a:r>
            <a:r>
              <a:rPr lang="en-US" dirty="0" err="1"/>
              <a:t>idők</a:t>
            </a:r>
            <a:r>
              <a:rPr lang="en-US" dirty="0"/>
              <a:t> </a:t>
            </a:r>
            <a:r>
              <a:rPr lang="en-US" dirty="0" err="1"/>
              <a:t>próbáját</a:t>
            </a:r>
            <a:r>
              <a:rPr lang="en-US" dirty="0"/>
              <a:t>. </a:t>
            </a:r>
            <a:endParaRPr lang="hu-HU" sz="4000" dirty="0" smtClean="0"/>
          </a:p>
          <a:p>
            <a:endParaRPr lang="en-US" sz="4000" dirty="0"/>
          </a:p>
        </p:txBody>
      </p:sp>
    </p:spTree>
    <p:extLst>
      <p:ext uri="{BB962C8B-B14F-4D97-AF65-F5344CB8AC3E}">
        <p14:creationId xmlns:p14="http://schemas.microsoft.com/office/powerpoint/2010/main" val="343929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Sajtóorgánumok és írói csoportosulások</a:t>
            </a:r>
            <a:endParaRPr lang="en-US" dirty="0"/>
          </a:p>
        </p:txBody>
      </p:sp>
      <p:sp>
        <p:nvSpPr>
          <p:cNvPr id="3" name="Content Placeholder 2"/>
          <p:cNvSpPr>
            <a:spLocks noGrp="1"/>
          </p:cNvSpPr>
          <p:nvPr>
            <p:ph idx="1"/>
          </p:nvPr>
        </p:nvSpPr>
        <p:spPr/>
        <p:txBody>
          <a:bodyPr>
            <a:normAutofit/>
          </a:bodyPr>
          <a:lstStyle/>
          <a:p>
            <a:r>
              <a:rPr lang="en-US" dirty="0" err="1" smtClean="0">
                <a:solidFill>
                  <a:srgbClr val="00B050"/>
                </a:solidFill>
              </a:rPr>
              <a:t>Nagyváradon</a:t>
            </a:r>
            <a:r>
              <a:rPr lang="hu-HU" dirty="0" smtClean="0">
                <a:solidFill>
                  <a:srgbClr val="00B050"/>
                </a:solidFill>
              </a:rPr>
              <a:t> </a:t>
            </a:r>
            <a:r>
              <a:rPr lang="en-US" dirty="0" err="1" smtClean="0"/>
              <a:t>Tabéry</a:t>
            </a:r>
            <a:r>
              <a:rPr lang="en-US" dirty="0" smtClean="0"/>
              <a:t> </a:t>
            </a:r>
            <a:r>
              <a:rPr lang="en-US" dirty="0" err="1"/>
              <a:t>Géza</a:t>
            </a:r>
            <a:r>
              <a:rPr lang="en-US" dirty="0"/>
              <a:t> </a:t>
            </a:r>
            <a:r>
              <a:rPr lang="en-US" dirty="0" err="1" smtClean="0"/>
              <a:t>jelentette</a:t>
            </a:r>
            <a:r>
              <a:rPr lang="en-US" dirty="0" smtClean="0"/>
              <a:t> </a:t>
            </a:r>
            <a:r>
              <a:rPr lang="en-US" dirty="0"/>
              <a:t>meg a </a:t>
            </a:r>
            <a:r>
              <a:rPr lang="en-US" b="1" dirty="0"/>
              <a:t>Magyar </a:t>
            </a:r>
            <a:r>
              <a:rPr lang="en-US" b="1" dirty="0" err="1"/>
              <a:t>Szó</a:t>
            </a:r>
            <a:r>
              <a:rPr lang="en-US" b="1" dirty="0"/>
              <a:t> (1919)</a:t>
            </a:r>
            <a:r>
              <a:rPr lang="en-US" dirty="0"/>
              <a:t> </a:t>
            </a:r>
            <a:r>
              <a:rPr lang="en-US" dirty="0" err="1"/>
              <a:t>című</a:t>
            </a:r>
            <a:r>
              <a:rPr lang="en-US" dirty="0"/>
              <a:t> </a:t>
            </a:r>
            <a:r>
              <a:rPr lang="en-US" dirty="0" err="1"/>
              <a:t>lapot</a:t>
            </a:r>
            <a:r>
              <a:rPr lang="en-US" dirty="0"/>
              <a:t>, </a:t>
            </a:r>
            <a:r>
              <a:rPr lang="en-US" dirty="0" err="1" smtClean="0"/>
              <a:t>ugyancsak</a:t>
            </a:r>
            <a:r>
              <a:rPr lang="en-US" dirty="0" smtClean="0"/>
              <a:t> </a:t>
            </a:r>
            <a:r>
              <a:rPr lang="en-US" dirty="0" err="1"/>
              <a:t>Váradon</a:t>
            </a:r>
            <a:r>
              <a:rPr lang="en-US" dirty="0"/>
              <a:t> </a:t>
            </a:r>
            <a:r>
              <a:rPr lang="en-US" dirty="0" err="1"/>
              <a:t>Zsolt</a:t>
            </a:r>
            <a:r>
              <a:rPr lang="en-US" dirty="0"/>
              <a:t> </a:t>
            </a:r>
            <a:r>
              <a:rPr lang="en-US" dirty="0" err="1"/>
              <a:t>Béla</a:t>
            </a:r>
            <a:r>
              <a:rPr lang="en-US" dirty="0"/>
              <a:t> </a:t>
            </a:r>
            <a:r>
              <a:rPr lang="en-US" b="1" dirty="0" err="1"/>
              <a:t>Tavasz</a:t>
            </a:r>
            <a:r>
              <a:rPr lang="en-US" b="1" dirty="0"/>
              <a:t>(1919―1920) </a:t>
            </a:r>
            <a:r>
              <a:rPr lang="en-US" dirty="0" err="1"/>
              <a:t>című</a:t>
            </a:r>
            <a:r>
              <a:rPr lang="en-US" dirty="0"/>
              <a:t> </a:t>
            </a:r>
            <a:r>
              <a:rPr lang="en-US" dirty="0" err="1" smtClean="0"/>
              <a:t>folyóirata</a:t>
            </a:r>
            <a:r>
              <a:rPr lang="hu-HU" dirty="0" smtClean="0"/>
              <a:t> jelentkezett</a:t>
            </a:r>
            <a:r>
              <a:rPr lang="en-US" dirty="0" smtClean="0"/>
              <a:t>. </a:t>
            </a:r>
            <a:endParaRPr lang="hu-HU" dirty="0" smtClean="0"/>
          </a:p>
          <a:p>
            <a:r>
              <a:rPr lang="en-US" dirty="0" smtClean="0"/>
              <a:t>E </a:t>
            </a:r>
            <a:r>
              <a:rPr lang="en-US" dirty="0" err="1"/>
              <a:t>két</a:t>
            </a:r>
            <a:r>
              <a:rPr lang="en-US" dirty="0"/>
              <a:t> </a:t>
            </a:r>
            <a:r>
              <a:rPr lang="en-US" dirty="0" err="1"/>
              <a:t>próbálkozással</a:t>
            </a:r>
            <a:r>
              <a:rPr lang="en-US" dirty="0"/>
              <a:t> </a:t>
            </a:r>
            <a:r>
              <a:rPr lang="en-US" dirty="0" err="1"/>
              <a:t>veszi</a:t>
            </a:r>
            <a:r>
              <a:rPr lang="en-US" dirty="0"/>
              <a:t> </a:t>
            </a:r>
            <a:r>
              <a:rPr lang="en-US" dirty="0" err="1"/>
              <a:t>kezdetét</a:t>
            </a:r>
            <a:r>
              <a:rPr lang="en-US" dirty="0"/>
              <a:t> a </a:t>
            </a:r>
            <a:r>
              <a:rPr lang="en-US" dirty="0" err="1"/>
              <a:t>tulajdonképpeni</a:t>
            </a:r>
            <a:r>
              <a:rPr lang="en-US" dirty="0"/>
              <a:t>  </a:t>
            </a:r>
            <a:r>
              <a:rPr lang="en-US" dirty="0" err="1"/>
              <a:t>erdélyi</a:t>
            </a:r>
            <a:r>
              <a:rPr lang="en-US" dirty="0"/>
              <a:t> </a:t>
            </a:r>
            <a:r>
              <a:rPr lang="en-US" dirty="0" err="1"/>
              <a:t>irodalmi</a:t>
            </a:r>
            <a:r>
              <a:rPr lang="en-US" dirty="0"/>
              <a:t> </a:t>
            </a:r>
            <a:r>
              <a:rPr lang="en-US" dirty="0" err="1"/>
              <a:t>élet</a:t>
            </a:r>
            <a:r>
              <a:rPr lang="en-US" dirty="0" smtClean="0"/>
              <a:t>.</a:t>
            </a:r>
            <a:endParaRPr lang="hu-HU" dirty="0" smtClean="0"/>
          </a:p>
          <a:p>
            <a:r>
              <a:rPr lang="en-US" dirty="0" smtClean="0"/>
              <a:t> </a:t>
            </a:r>
            <a:r>
              <a:rPr lang="en-US" dirty="0" err="1"/>
              <a:t>Itt</a:t>
            </a:r>
            <a:r>
              <a:rPr lang="en-US" dirty="0"/>
              <a:t> </a:t>
            </a:r>
            <a:r>
              <a:rPr lang="en-US" dirty="0" err="1"/>
              <a:t>közölt</a:t>
            </a:r>
            <a:r>
              <a:rPr lang="en-US" dirty="0"/>
              <a:t> </a:t>
            </a:r>
            <a:r>
              <a:rPr lang="en-US" dirty="0" err="1"/>
              <a:t>többek</a:t>
            </a:r>
            <a:r>
              <a:rPr lang="en-US" dirty="0"/>
              <a:t> </a:t>
            </a:r>
            <a:r>
              <a:rPr lang="en-US" dirty="0" err="1"/>
              <a:t>között</a:t>
            </a:r>
            <a:r>
              <a:rPr lang="en-US" dirty="0"/>
              <a:t> </a:t>
            </a:r>
            <a:r>
              <a:rPr lang="en-US" dirty="0" err="1"/>
              <a:t>Bartalis</a:t>
            </a:r>
            <a:r>
              <a:rPr lang="en-US" dirty="0"/>
              <a:t> </a:t>
            </a:r>
            <a:r>
              <a:rPr lang="en-US" dirty="0" err="1"/>
              <a:t>János</a:t>
            </a:r>
            <a:r>
              <a:rPr lang="en-US" dirty="0"/>
              <a:t>, </a:t>
            </a:r>
            <a:r>
              <a:rPr lang="en-US" dirty="0" err="1"/>
              <a:t>Bárd</a:t>
            </a:r>
            <a:r>
              <a:rPr lang="en-US" dirty="0"/>
              <a:t> </a:t>
            </a:r>
            <a:r>
              <a:rPr lang="en-US" dirty="0" err="1"/>
              <a:t>Oszkár</a:t>
            </a:r>
            <a:r>
              <a:rPr lang="en-US" dirty="0"/>
              <a:t>, </a:t>
            </a:r>
            <a:r>
              <a:rPr lang="en-US" dirty="0" err="1"/>
              <a:t>Berde</a:t>
            </a:r>
            <a:r>
              <a:rPr lang="en-US" dirty="0"/>
              <a:t> </a:t>
            </a:r>
            <a:r>
              <a:rPr lang="en-US" dirty="0" err="1"/>
              <a:t>Mária</a:t>
            </a:r>
            <a:r>
              <a:rPr lang="en-US" dirty="0"/>
              <a:t>, </a:t>
            </a:r>
            <a:r>
              <a:rPr lang="en-US" dirty="0" err="1"/>
              <a:t>Gulácsy</a:t>
            </a:r>
            <a:r>
              <a:rPr lang="en-US" dirty="0"/>
              <a:t> </a:t>
            </a:r>
            <a:r>
              <a:rPr lang="en-US" dirty="0" err="1"/>
              <a:t>Irén</a:t>
            </a:r>
            <a:r>
              <a:rPr lang="en-US" dirty="0"/>
              <a:t>, </a:t>
            </a:r>
            <a:r>
              <a:rPr lang="en-US" dirty="0" err="1"/>
              <a:t>Ligeti</a:t>
            </a:r>
            <a:r>
              <a:rPr lang="en-US" dirty="0"/>
              <a:t> </a:t>
            </a:r>
            <a:r>
              <a:rPr lang="en-US" dirty="0" err="1"/>
              <a:t>Ernő</a:t>
            </a:r>
            <a:r>
              <a:rPr lang="en-US" dirty="0"/>
              <a:t>, </a:t>
            </a:r>
            <a:r>
              <a:rPr lang="en-US" dirty="0" err="1"/>
              <a:t>Reményik</a:t>
            </a:r>
            <a:r>
              <a:rPr lang="en-US" dirty="0"/>
              <a:t> </a:t>
            </a:r>
            <a:r>
              <a:rPr lang="en-US" dirty="0" err="1"/>
              <a:t>Sándor</a:t>
            </a:r>
            <a:r>
              <a:rPr lang="en-US" dirty="0"/>
              <a:t>, </a:t>
            </a:r>
            <a:r>
              <a:rPr lang="en-US" dirty="0" err="1"/>
              <a:t>Szentimrei</a:t>
            </a:r>
            <a:r>
              <a:rPr lang="en-US" dirty="0"/>
              <a:t> </a:t>
            </a:r>
            <a:r>
              <a:rPr lang="en-US" dirty="0" err="1"/>
              <a:t>Jenő</a:t>
            </a:r>
            <a:r>
              <a:rPr lang="en-US" dirty="0"/>
              <a:t>, </a:t>
            </a:r>
            <a:r>
              <a:rPr lang="en-US" dirty="0" err="1" smtClean="0"/>
              <a:t>Tompa</a:t>
            </a:r>
            <a:r>
              <a:rPr lang="en-US" dirty="0" smtClean="0"/>
              <a:t> </a:t>
            </a:r>
            <a:r>
              <a:rPr lang="en-US" dirty="0" err="1"/>
              <a:t>László</a:t>
            </a:r>
            <a:r>
              <a:rPr lang="en-US" dirty="0"/>
              <a:t>.  </a:t>
            </a:r>
            <a:endParaRPr lang="hu-HU" dirty="0" smtClean="0"/>
          </a:p>
          <a:p>
            <a:r>
              <a:rPr lang="en-US" dirty="0" err="1" smtClean="0"/>
              <a:t>Az</a:t>
            </a:r>
            <a:r>
              <a:rPr lang="en-US" dirty="0" smtClean="0"/>
              <a:t> </a:t>
            </a:r>
            <a:r>
              <a:rPr lang="en-US" dirty="0" err="1"/>
              <a:t>említettek</a:t>
            </a:r>
            <a:r>
              <a:rPr lang="en-US" dirty="0"/>
              <a:t> </a:t>
            </a:r>
            <a:r>
              <a:rPr lang="en-US" dirty="0" err="1"/>
              <a:t>nagyrészt</a:t>
            </a:r>
            <a:r>
              <a:rPr lang="en-US" dirty="0"/>
              <a:t> </a:t>
            </a:r>
            <a:r>
              <a:rPr lang="en-US" dirty="0" err="1"/>
              <a:t>már</a:t>
            </a:r>
            <a:r>
              <a:rPr lang="en-US" dirty="0"/>
              <a:t> </a:t>
            </a:r>
            <a:r>
              <a:rPr lang="en-US" dirty="0" err="1"/>
              <a:t>írói</a:t>
            </a:r>
            <a:r>
              <a:rPr lang="en-US" dirty="0"/>
              <a:t> </a:t>
            </a:r>
            <a:r>
              <a:rPr lang="en-US" dirty="0" err="1"/>
              <a:t>múlttal</a:t>
            </a:r>
            <a:r>
              <a:rPr lang="en-US" dirty="0"/>
              <a:t> </a:t>
            </a:r>
            <a:r>
              <a:rPr lang="en-US" dirty="0" err="1"/>
              <a:t>bíró</a:t>
            </a:r>
            <a:r>
              <a:rPr lang="en-US" dirty="0"/>
              <a:t> </a:t>
            </a:r>
            <a:r>
              <a:rPr lang="en-US" dirty="0" err="1"/>
              <a:t>alkotók</a:t>
            </a:r>
            <a:r>
              <a:rPr lang="en-US" dirty="0"/>
              <a:t> </a:t>
            </a:r>
            <a:r>
              <a:rPr lang="en-US" dirty="0" err="1"/>
              <a:t>voltak</a:t>
            </a:r>
            <a:r>
              <a:rPr lang="en-US" dirty="0"/>
              <a:t>, </a:t>
            </a:r>
            <a:r>
              <a:rPr lang="en-US" dirty="0" err="1"/>
              <a:t>akiknek</a:t>
            </a:r>
            <a:r>
              <a:rPr lang="en-US" dirty="0"/>
              <a:t> </a:t>
            </a:r>
            <a:r>
              <a:rPr lang="en-US" dirty="0" err="1"/>
              <a:t>írásai</a:t>
            </a:r>
            <a:r>
              <a:rPr lang="en-US" dirty="0"/>
              <a:t> </a:t>
            </a:r>
            <a:r>
              <a:rPr lang="en-US" dirty="0" err="1"/>
              <a:t>különböző</a:t>
            </a:r>
            <a:r>
              <a:rPr lang="en-US" dirty="0"/>
              <a:t> </a:t>
            </a:r>
            <a:r>
              <a:rPr lang="en-US" dirty="0" err="1"/>
              <a:t>pesti</a:t>
            </a:r>
            <a:r>
              <a:rPr lang="en-US" dirty="0"/>
              <a:t> </a:t>
            </a:r>
            <a:r>
              <a:rPr lang="en-US" dirty="0" err="1"/>
              <a:t>lapokban</a:t>
            </a:r>
            <a:r>
              <a:rPr lang="en-US" dirty="0"/>
              <a:t> </a:t>
            </a:r>
            <a:r>
              <a:rPr lang="en-US" dirty="0" err="1"/>
              <a:t>és</a:t>
            </a:r>
            <a:r>
              <a:rPr lang="en-US" dirty="0"/>
              <a:t> </a:t>
            </a:r>
            <a:r>
              <a:rPr lang="en-US" dirty="0" err="1"/>
              <a:t>kiadóknál</a:t>
            </a:r>
            <a:r>
              <a:rPr lang="en-US" dirty="0"/>
              <a:t> </a:t>
            </a:r>
            <a:r>
              <a:rPr lang="en-US" dirty="0" err="1"/>
              <a:t>jelentek</a:t>
            </a:r>
            <a:r>
              <a:rPr lang="en-US" dirty="0"/>
              <a:t> meg, de </a:t>
            </a:r>
            <a:r>
              <a:rPr lang="en-US" dirty="0" err="1"/>
              <a:t>igazi</a:t>
            </a:r>
            <a:r>
              <a:rPr lang="en-US" dirty="0"/>
              <a:t> </a:t>
            </a:r>
            <a:r>
              <a:rPr lang="en-US" dirty="0" err="1"/>
              <a:t>írókká</a:t>
            </a:r>
            <a:r>
              <a:rPr lang="en-US" dirty="0"/>
              <a:t> a </a:t>
            </a:r>
            <a:r>
              <a:rPr lang="en-US" dirty="0" err="1"/>
              <a:t>kisebbségi</a:t>
            </a:r>
            <a:r>
              <a:rPr lang="en-US" dirty="0"/>
              <a:t> </a:t>
            </a:r>
            <a:r>
              <a:rPr lang="en-US" dirty="0" err="1"/>
              <a:t>sors</a:t>
            </a:r>
            <a:r>
              <a:rPr lang="en-US" dirty="0"/>
              <a:t> </a:t>
            </a:r>
            <a:r>
              <a:rPr lang="en-US" dirty="0" err="1"/>
              <a:t>avatta</a:t>
            </a:r>
            <a:r>
              <a:rPr lang="en-US" dirty="0"/>
              <a:t> </a:t>
            </a:r>
            <a:r>
              <a:rPr lang="en-US" dirty="0" err="1"/>
              <a:t>őket</a:t>
            </a:r>
            <a:r>
              <a:rPr lang="en-US" dirty="0"/>
              <a:t>.</a:t>
            </a:r>
          </a:p>
          <a:p>
            <a:r>
              <a:rPr lang="en-US" dirty="0" err="1"/>
              <a:t>Marosvásárhelyen</a:t>
            </a:r>
            <a:r>
              <a:rPr lang="en-US" dirty="0"/>
              <a:t> a </a:t>
            </a:r>
            <a:r>
              <a:rPr lang="en-US" b="1" dirty="0" err="1"/>
              <a:t>Zord</a:t>
            </a:r>
            <a:r>
              <a:rPr lang="en-US" b="1" dirty="0"/>
              <a:t> </a:t>
            </a:r>
            <a:r>
              <a:rPr lang="en-US" b="1" dirty="0" err="1" smtClean="0"/>
              <a:t>Idő</a:t>
            </a:r>
            <a:r>
              <a:rPr lang="hu-HU" b="1" dirty="0" smtClean="0"/>
              <a:t> </a:t>
            </a:r>
            <a:r>
              <a:rPr lang="en-US" b="1" dirty="0" smtClean="0"/>
              <a:t>(</a:t>
            </a:r>
            <a:r>
              <a:rPr lang="en-US" b="1" dirty="0"/>
              <a:t>1919-1921)</a:t>
            </a:r>
            <a:r>
              <a:rPr lang="en-US" dirty="0"/>
              <a:t> </a:t>
            </a:r>
            <a:r>
              <a:rPr lang="en-US" dirty="0" err="1"/>
              <a:t>című</a:t>
            </a:r>
            <a:r>
              <a:rPr lang="en-US" dirty="0"/>
              <a:t> </a:t>
            </a:r>
            <a:r>
              <a:rPr lang="en-US" dirty="0" err="1" smtClean="0"/>
              <a:t>folyóirat</a:t>
            </a:r>
            <a:r>
              <a:rPr lang="hu-HU" dirty="0" smtClean="0"/>
              <a:t>ot </a:t>
            </a:r>
            <a:r>
              <a:rPr lang="en-US" dirty="0" err="1" smtClean="0"/>
              <a:t>Osváth</a:t>
            </a:r>
            <a:r>
              <a:rPr lang="en-US" dirty="0" smtClean="0"/>
              <a:t> </a:t>
            </a:r>
            <a:r>
              <a:rPr lang="en-US" dirty="0" err="1"/>
              <a:t>Kálmán</a:t>
            </a:r>
            <a:r>
              <a:rPr lang="en-US" dirty="0"/>
              <a:t> </a:t>
            </a:r>
            <a:r>
              <a:rPr lang="en-US" dirty="0" err="1"/>
              <a:t>szerkesztett</a:t>
            </a:r>
            <a:r>
              <a:rPr lang="en-US" dirty="0"/>
              <a:t>. </a:t>
            </a:r>
            <a:endParaRPr lang="hu-HU" dirty="0" smtClean="0"/>
          </a:p>
          <a:p>
            <a:r>
              <a:rPr lang="en-US" dirty="0" err="1" smtClean="0"/>
              <a:t>Munkatársai</a:t>
            </a:r>
            <a:r>
              <a:rPr lang="en-US" dirty="0" smtClean="0"/>
              <a:t> </a:t>
            </a:r>
            <a:r>
              <a:rPr lang="en-US" dirty="0" err="1"/>
              <a:t>között</a:t>
            </a:r>
            <a:r>
              <a:rPr lang="en-US" dirty="0"/>
              <a:t> </a:t>
            </a:r>
            <a:r>
              <a:rPr lang="en-US" dirty="0" err="1"/>
              <a:t>Berde</a:t>
            </a:r>
            <a:r>
              <a:rPr lang="en-US" dirty="0"/>
              <a:t> </a:t>
            </a:r>
            <a:r>
              <a:rPr lang="en-US" dirty="0" err="1"/>
              <a:t>Mária</a:t>
            </a:r>
            <a:r>
              <a:rPr lang="en-US" dirty="0"/>
              <a:t>, </a:t>
            </a:r>
            <a:r>
              <a:rPr lang="en-US" dirty="0" err="1"/>
              <a:t>Tompa</a:t>
            </a:r>
            <a:r>
              <a:rPr lang="en-US" dirty="0"/>
              <a:t> </a:t>
            </a:r>
            <a:r>
              <a:rPr lang="en-US" dirty="0" err="1"/>
              <a:t>László</a:t>
            </a:r>
            <a:r>
              <a:rPr lang="en-US" dirty="0"/>
              <a:t> </a:t>
            </a:r>
            <a:r>
              <a:rPr lang="en-US" dirty="0" err="1"/>
              <a:t>mellett</a:t>
            </a:r>
            <a:r>
              <a:rPr lang="en-US" dirty="0"/>
              <a:t> </a:t>
            </a:r>
            <a:r>
              <a:rPr lang="en-US" dirty="0" err="1"/>
              <a:t>olyan</a:t>
            </a:r>
            <a:r>
              <a:rPr lang="en-US" dirty="0"/>
              <a:t> </a:t>
            </a:r>
            <a:r>
              <a:rPr lang="en-US" dirty="0" err="1"/>
              <a:t>nevek</a:t>
            </a:r>
            <a:r>
              <a:rPr lang="en-US" dirty="0"/>
              <a:t> </a:t>
            </a:r>
            <a:r>
              <a:rPr lang="en-US" dirty="0" err="1"/>
              <a:t>tűnnek</a:t>
            </a:r>
            <a:r>
              <a:rPr lang="en-US" dirty="0"/>
              <a:t> </a:t>
            </a:r>
            <a:r>
              <a:rPr lang="en-US" dirty="0" err="1"/>
              <a:t>fel</a:t>
            </a:r>
            <a:r>
              <a:rPr lang="en-US" dirty="0"/>
              <a:t>, mint </a:t>
            </a:r>
            <a:r>
              <a:rPr lang="en-US" dirty="0" err="1"/>
              <a:t>Áprily</a:t>
            </a:r>
            <a:r>
              <a:rPr lang="en-US" dirty="0"/>
              <a:t> Lajos, </a:t>
            </a:r>
            <a:r>
              <a:rPr lang="en-US" dirty="0" err="1"/>
              <a:t>Molter</a:t>
            </a:r>
            <a:r>
              <a:rPr lang="en-US" dirty="0"/>
              <a:t> </a:t>
            </a:r>
            <a:r>
              <a:rPr lang="en-US" dirty="0" err="1"/>
              <a:t>Károly</a:t>
            </a:r>
            <a:r>
              <a:rPr lang="en-US" dirty="0"/>
              <a:t>, </a:t>
            </a:r>
            <a:r>
              <a:rPr lang="en-US" dirty="0" err="1"/>
              <a:t>Sipos</a:t>
            </a:r>
            <a:r>
              <a:rPr lang="en-US" dirty="0"/>
              <a:t> Domokos</a:t>
            </a:r>
            <a:r>
              <a:rPr lang="en-US" dirty="0" smtClean="0"/>
              <a:t>.</a:t>
            </a:r>
            <a:endParaRPr lang="hu-HU" dirty="0" smtClean="0"/>
          </a:p>
          <a:p>
            <a:pPr marL="0" indent="0">
              <a:buNone/>
            </a:pPr>
            <a:endParaRPr lang="en-US" dirty="0"/>
          </a:p>
        </p:txBody>
      </p:sp>
    </p:spTree>
    <p:extLst>
      <p:ext uri="{BB962C8B-B14F-4D97-AF65-F5344CB8AC3E}">
        <p14:creationId xmlns:p14="http://schemas.microsoft.com/office/powerpoint/2010/main" val="69564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Folyóirat / napilap+melléklet </a:t>
            </a:r>
            <a:endParaRPr lang="en-US" dirty="0"/>
          </a:p>
        </p:txBody>
      </p:sp>
      <p:sp>
        <p:nvSpPr>
          <p:cNvPr id="3" name="Content Placeholder 2"/>
          <p:cNvSpPr>
            <a:spLocks noGrp="1"/>
          </p:cNvSpPr>
          <p:nvPr>
            <p:ph idx="1"/>
          </p:nvPr>
        </p:nvSpPr>
        <p:spPr/>
        <p:txBody>
          <a:bodyPr/>
          <a:lstStyle/>
          <a:p>
            <a:r>
              <a:rPr lang="hu-HU" dirty="0" smtClean="0"/>
              <a:t>A </a:t>
            </a:r>
            <a:r>
              <a:rPr lang="en-US" dirty="0" err="1" smtClean="0"/>
              <a:t>napilapok</a:t>
            </a:r>
            <a:r>
              <a:rPr lang="en-US" dirty="0" smtClean="0"/>
              <a:t> </a:t>
            </a:r>
            <a:r>
              <a:rPr lang="en-US" dirty="0" err="1"/>
              <a:t>terjedelmes</a:t>
            </a:r>
            <a:r>
              <a:rPr lang="en-US" dirty="0"/>
              <a:t>  </a:t>
            </a:r>
            <a:r>
              <a:rPr lang="en-US" dirty="0" err="1"/>
              <a:t>irodalmi</a:t>
            </a:r>
            <a:r>
              <a:rPr lang="en-US" dirty="0"/>
              <a:t> </a:t>
            </a:r>
            <a:r>
              <a:rPr lang="en-US" dirty="0" err="1"/>
              <a:t>melléklete</a:t>
            </a:r>
            <a:r>
              <a:rPr lang="en-US" dirty="0"/>
              <a:t> </a:t>
            </a:r>
            <a:r>
              <a:rPr lang="en-US" dirty="0" err="1"/>
              <a:t>jelentős</a:t>
            </a:r>
            <a:r>
              <a:rPr lang="en-US" dirty="0"/>
              <a:t> </a:t>
            </a:r>
            <a:r>
              <a:rPr lang="en-US" dirty="0" err="1"/>
              <a:t>szerepet</a:t>
            </a:r>
            <a:r>
              <a:rPr lang="en-US" dirty="0"/>
              <a:t> </a:t>
            </a:r>
            <a:r>
              <a:rPr lang="en-US" dirty="0" err="1"/>
              <a:t>vállalt</a:t>
            </a:r>
            <a:r>
              <a:rPr lang="en-US" dirty="0"/>
              <a:t> </a:t>
            </a:r>
            <a:r>
              <a:rPr lang="en-US" dirty="0" err="1"/>
              <a:t>az</a:t>
            </a:r>
            <a:r>
              <a:rPr lang="en-US" dirty="0"/>
              <a:t> </a:t>
            </a:r>
            <a:r>
              <a:rPr lang="en-US" dirty="0" err="1"/>
              <a:t>irodalmi</a:t>
            </a:r>
            <a:r>
              <a:rPr lang="en-US" dirty="0"/>
              <a:t> </a:t>
            </a:r>
            <a:r>
              <a:rPr lang="en-US" dirty="0" err="1"/>
              <a:t>élet</a:t>
            </a:r>
            <a:r>
              <a:rPr lang="en-US" dirty="0"/>
              <a:t> </a:t>
            </a:r>
            <a:r>
              <a:rPr lang="en-US" dirty="0" err="1"/>
              <a:t>kialakításában</a:t>
            </a:r>
            <a:r>
              <a:rPr lang="en-US" dirty="0" smtClean="0"/>
              <a:t>.</a:t>
            </a:r>
            <a:endParaRPr lang="hu-HU" dirty="0" smtClean="0"/>
          </a:p>
          <a:p>
            <a:r>
              <a:rPr lang="hu-HU" dirty="0" smtClean="0">
                <a:solidFill>
                  <a:srgbClr val="00B050"/>
                </a:solidFill>
              </a:rPr>
              <a:t>K</a:t>
            </a:r>
            <a:r>
              <a:rPr lang="en-US" dirty="0" err="1" smtClean="0">
                <a:solidFill>
                  <a:srgbClr val="00B050"/>
                </a:solidFill>
              </a:rPr>
              <a:t>olozsvár</a:t>
            </a:r>
            <a:r>
              <a:rPr lang="hu-HU" dirty="0" smtClean="0">
                <a:solidFill>
                  <a:srgbClr val="00B050"/>
                </a:solidFill>
              </a:rPr>
              <a:t>on </a:t>
            </a:r>
            <a:r>
              <a:rPr lang="hu-HU" dirty="0" smtClean="0"/>
              <a:t>jelent meg az </a:t>
            </a:r>
            <a:r>
              <a:rPr lang="en-US" b="1" dirty="0" err="1" smtClean="0"/>
              <a:t>Ellenzék</a:t>
            </a:r>
            <a:r>
              <a:rPr lang="en-US" b="1" dirty="0" smtClean="0"/>
              <a:t> </a:t>
            </a:r>
            <a:r>
              <a:rPr lang="en-US" dirty="0" err="1"/>
              <a:t>című</a:t>
            </a:r>
            <a:r>
              <a:rPr lang="en-US" dirty="0"/>
              <a:t> </a:t>
            </a:r>
            <a:r>
              <a:rPr lang="en-US" dirty="0" err="1"/>
              <a:t>politikai</a:t>
            </a:r>
            <a:r>
              <a:rPr lang="en-US" dirty="0"/>
              <a:t>, </a:t>
            </a:r>
            <a:r>
              <a:rPr lang="en-US" dirty="0" err="1"/>
              <a:t>közgazdasági</a:t>
            </a:r>
            <a:r>
              <a:rPr lang="en-US" dirty="0"/>
              <a:t> </a:t>
            </a:r>
            <a:r>
              <a:rPr lang="en-US" dirty="0" err="1"/>
              <a:t>és</a:t>
            </a:r>
            <a:r>
              <a:rPr lang="en-US" dirty="0"/>
              <a:t> </a:t>
            </a:r>
            <a:r>
              <a:rPr lang="en-US" dirty="0" err="1"/>
              <a:t>társadalmi</a:t>
            </a:r>
            <a:r>
              <a:rPr lang="en-US" dirty="0"/>
              <a:t> </a:t>
            </a:r>
            <a:r>
              <a:rPr lang="en-US" dirty="0" err="1"/>
              <a:t>napilapot</a:t>
            </a:r>
            <a:r>
              <a:rPr lang="en-US" dirty="0"/>
              <a:t> (</a:t>
            </a:r>
            <a:r>
              <a:rPr lang="en-US" u="sng" dirty="0"/>
              <a:t>1880</a:t>
            </a:r>
            <a:r>
              <a:rPr lang="en-US" dirty="0"/>
              <a:t>–</a:t>
            </a:r>
            <a:r>
              <a:rPr lang="en-US" u="sng" dirty="0"/>
              <a:t>1944</a:t>
            </a:r>
            <a:r>
              <a:rPr lang="en-US" dirty="0"/>
              <a:t>), </a:t>
            </a:r>
            <a:r>
              <a:rPr lang="en-US" dirty="0" err="1"/>
              <a:t>mely</a:t>
            </a:r>
            <a:r>
              <a:rPr lang="en-US" dirty="0"/>
              <a:t> 1923-tól </a:t>
            </a:r>
            <a:r>
              <a:rPr lang="en-US" dirty="0" err="1"/>
              <a:t>vasárnapi</a:t>
            </a:r>
            <a:r>
              <a:rPr lang="en-US" dirty="0"/>
              <a:t> </a:t>
            </a:r>
            <a:r>
              <a:rPr lang="en-US" dirty="0" err="1"/>
              <a:t>melléklettel</a:t>
            </a:r>
            <a:r>
              <a:rPr lang="en-US" dirty="0"/>
              <a:t> </a:t>
            </a:r>
            <a:r>
              <a:rPr lang="en-US" dirty="0" err="1"/>
              <a:t>jelentkezett</a:t>
            </a:r>
            <a:r>
              <a:rPr lang="en-US" dirty="0"/>
              <a:t> </a:t>
            </a:r>
            <a:r>
              <a:rPr lang="hu-HU" dirty="0" smtClean="0"/>
              <a:t>(</a:t>
            </a:r>
            <a:r>
              <a:rPr lang="en-US" u="sng" dirty="0" err="1" smtClean="0"/>
              <a:t>Kuncz</a:t>
            </a:r>
            <a:r>
              <a:rPr lang="en-US" u="sng" dirty="0" smtClean="0"/>
              <a:t> </a:t>
            </a:r>
            <a:r>
              <a:rPr lang="en-US" u="sng" dirty="0" err="1" smtClean="0"/>
              <a:t>Aladár</a:t>
            </a:r>
            <a:r>
              <a:rPr lang="hu-HU" dirty="0" smtClean="0"/>
              <a:t>, </a:t>
            </a:r>
            <a:r>
              <a:rPr lang="en-US" u="sng" dirty="0" err="1" smtClean="0"/>
              <a:t>Áprily</a:t>
            </a:r>
            <a:r>
              <a:rPr lang="en-US" u="sng" dirty="0" smtClean="0"/>
              <a:t> Lajos</a:t>
            </a:r>
            <a:r>
              <a:rPr lang="en-US" dirty="0" smtClean="0"/>
              <a:t> </a:t>
            </a:r>
            <a:r>
              <a:rPr lang="en-US" dirty="0"/>
              <a:t>a </a:t>
            </a:r>
            <a:r>
              <a:rPr lang="en-US" dirty="0" err="1" smtClean="0"/>
              <a:t>szerkesztői</a:t>
            </a:r>
            <a:r>
              <a:rPr lang="hu-HU" dirty="0" smtClean="0"/>
              <a:t>);</a:t>
            </a:r>
          </a:p>
          <a:p>
            <a:r>
              <a:rPr lang="en-US" b="1" dirty="0" err="1"/>
              <a:t>Keleti</a:t>
            </a:r>
            <a:r>
              <a:rPr lang="en-US" b="1" dirty="0"/>
              <a:t> </a:t>
            </a:r>
            <a:r>
              <a:rPr lang="en-US" b="1" dirty="0" err="1"/>
              <a:t>Újság</a:t>
            </a:r>
            <a:r>
              <a:rPr lang="en-US" b="1" dirty="0"/>
              <a:t> (</a:t>
            </a:r>
            <a:r>
              <a:rPr lang="en-US" dirty="0"/>
              <a:t>1918-1944)</a:t>
            </a:r>
            <a:r>
              <a:rPr lang="en-US" b="1" dirty="0"/>
              <a:t>, </a:t>
            </a:r>
            <a:r>
              <a:rPr lang="en-US" dirty="0"/>
              <a:t>a </a:t>
            </a:r>
            <a:r>
              <a:rPr lang="en-US" dirty="0" err="1"/>
              <a:t>két</a:t>
            </a:r>
            <a:r>
              <a:rPr lang="en-US" dirty="0"/>
              <a:t> </a:t>
            </a:r>
            <a:r>
              <a:rPr lang="en-US" dirty="0" err="1"/>
              <a:t>világháború</a:t>
            </a:r>
            <a:r>
              <a:rPr lang="en-US" dirty="0"/>
              <a:t> </a:t>
            </a:r>
            <a:r>
              <a:rPr lang="en-US" dirty="0" err="1"/>
              <a:t>közötti</a:t>
            </a:r>
            <a:r>
              <a:rPr lang="en-US" dirty="0"/>
              <a:t> </a:t>
            </a:r>
            <a:r>
              <a:rPr lang="en-US" dirty="0" err="1"/>
              <a:t>időszak</a:t>
            </a:r>
            <a:r>
              <a:rPr lang="en-US" dirty="0"/>
              <a:t> </a:t>
            </a:r>
            <a:r>
              <a:rPr lang="en-US" dirty="0" err="1"/>
              <a:t>egyik</a:t>
            </a:r>
            <a:r>
              <a:rPr lang="en-US" dirty="0"/>
              <a:t> </a:t>
            </a:r>
            <a:r>
              <a:rPr lang="en-US" dirty="0" err="1"/>
              <a:t>leghosszabb</a:t>
            </a:r>
            <a:r>
              <a:rPr lang="en-US" dirty="0"/>
              <a:t> </a:t>
            </a:r>
            <a:r>
              <a:rPr lang="en-US" dirty="0" err="1"/>
              <a:t>életű</a:t>
            </a:r>
            <a:r>
              <a:rPr lang="en-US" dirty="0"/>
              <a:t> </a:t>
            </a:r>
            <a:r>
              <a:rPr lang="en-US" dirty="0" err="1"/>
              <a:t>politikai</a:t>
            </a:r>
            <a:r>
              <a:rPr lang="en-US" dirty="0"/>
              <a:t> </a:t>
            </a:r>
            <a:r>
              <a:rPr lang="en-US" dirty="0" err="1"/>
              <a:t>napilapja</a:t>
            </a:r>
            <a:r>
              <a:rPr lang="en-US" dirty="0"/>
              <a:t>. A </a:t>
            </a:r>
            <a:r>
              <a:rPr lang="en-US" dirty="0" err="1"/>
              <a:t>Keleti</a:t>
            </a:r>
            <a:r>
              <a:rPr lang="en-US" dirty="0"/>
              <a:t> </a:t>
            </a:r>
            <a:r>
              <a:rPr lang="en-US" dirty="0" err="1"/>
              <a:t>Újságnak</a:t>
            </a:r>
            <a:r>
              <a:rPr lang="en-US" dirty="0"/>
              <a:t> </a:t>
            </a:r>
            <a:r>
              <a:rPr lang="en-US" dirty="0" err="1"/>
              <a:t>szintén</a:t>
            </a:r>
            <a:r>
              <a:rPr lang="en-US" dirty="0"/>
              <a:t> </a:t>
            </a:r>
            <a:r>
              <a:rPr lang="en-US" dirty="0" err="1"/>
              <a:t>fontos</a:t>
            </a:r>
            <a:r>
              <a:rPr lang="en-US" dirty="0"/>
              <a:t> </a:t>
            </a:r>
            <a:r>
              <a:rPr lang="en-US" dirty="0" err="1"/>
              <a:t>szerepe</a:t>
            </a:r>
            <a:r>
              <a:rPr lang="en-US" dirty="0"/>
              <a:t> volt </a:t>
            </a:r>
            <a:r>
              <a:rPr lang="en-US" dirty="0" err="1"/>
              <a:t>az</a:t>
            </a:r>
            <a:r>
              <a:rPr lang="en-US" dirty="0"/>
              <a:t> </a:t>
            </a:r>
            <a:r>
              <a:rPr lang="en-US" dirty="0" err="1"/>
              <a:t>erdélyi</a:t>
            </a:r>
            <a:r>
              <a:rPr lang="en-US" dirty="0"/>
              <a:t> </a:t>
            </a:r>
            <a:r>
              <a:rPr lang="en-US" dirty="0" err="1"/>
              <a:t>irodalmi</a:t>
            </a:r>
            <a:r>
              <a:rPr lang="en-US" dirty="0"/>
              <a:t> </a:t>
            </a:r>
            <a:r>
              <a:rPr lang="en-US" dirty="0" err="1"/>
              <a:t>élet</a:t>
            </a:r>
            <a:r>
              <a:rPr lang="en-US" dirty="0"/>
              <a:t> </a:t>
            </a:r>
            <a:r>
              <a:rPr lang="en-US" dirty="0" err="1"/>
              <a:t>megszervezésében</a:t>
            </a:r>
            <a:r>
              <a:rPr lang="en-US" dirty="0"/>
              <a:t>. </a:t>
            </a:r>
            <a:r>
              <a:rPr lang="en-US" dirty="0" err="1"/>
              <a:t>Hasábjain</a:t>
            </a:r>
            <a:r>
              <a:rPr lang="en-US" dirty="0"/>
              <a:t> </a:t>
            </a:r>
            <a:r>
              <a:rPr lang="en-US" dirty="0" err="1"/>
              <a:t>néhány</a:t>
            </a:r>
            <a:r>
              <a:rPr lang="en-US" dirty="0"/>
              <a:t> </a:t>
            </a:r>
            <a:r>
              <a:rPr lang="en-US" dirty="0" err="1"/>
              <a:t>év</a:t>
            </a:r>
            <a:r>
              <a:rPr lang="en-US" dirty="0"/>
              <a:t> </a:t>
            </a:r>
            <a:r>
              <a:rPr lang="en-US" dirty="0" err="1"/>
              <a:t>leforgása</a:t>
            </a:r>
            <a:r>
              <a:rPr lang="en-US" dirty="0"/>
              <a:t> </a:t>
            </a:r>
            <a:r>
              <a:rPr lang="en-US" dirty="0" err="1"/>
              <a:t>alatt</a:t>
            </a:r>
            <a:r>
              <a:rPr lang="en-US" dirty="0"/>
              <a:t> 86 </a:t>
            </a:r>
            <a:r>
              <a:rPr lang="en-US" dirty="0" err="1"/>
              <a:t>költő</a:t>
            </a:r>
            <a:r>
              <a:rPr lang="en-US" dirty="0"/>
              <a:t>, 144 </a:t>
            </a:r>
            <a:r>
              <a:rPr lang="en-US" dirty="0" err="1"/>
              <a:t>prózaíró</a:t>
            </a:r>
            <a:r>
              <a:rPr lang="en-US" dirty="0"/>
              <a:t>, 10 </a:t>
            </a:r>
            <a:r>
              <a:rPr lang="en-US" dirty="0" err="1"/>
              <a:t>színműíró</a:t>
            </a:r>
            <a:r>
              <a:rPr lang="en-US" dirty="0"/>
              <a:t>, 85 </a:t>
            </a:r>
            <a:r>
              <a:rPr lang="en-US" dirty="0" err="1"/>
              <a:t>irodalomkritikus</a:t>
            </a:r>
            <a:r>
              <a:rPr lang="en-US" dirty="0"/>
              <a:t> </a:t>
            </a:r>
            <a:r>
              <a:rPr lang="en-US" dirty="0" err="1"/>
              <a:t>és</a:t>
            </a:r>
            <a:r>
              <a:rPr lang="en-US" dirty="0"/>
              <a:t> </a:t>
            </a:r>
            <a:r>
              <a:rPr lang="en-US" dirty="0" err="1"/>
              <a:t>publicista</a:t>
            </a:r>
            <a:r>
              <a:rPr lang="en-US" dirty="0"/>
              <a:t>, </a:t>
            </a:r>
            <a:r>
              <a:rPr lang="en-US" dirty="0" err="1"/>
              <a:t>több</a:t>
            </a:r>
            <a:r>
              <a:rPr lang="en-US" dirty="0"/>
              <a:t> mint 39 </a:t>
            </a:r>
            <a:r>
              <a:rPr lang="en-US" dirty="0" err="1"/>
              <a:t>műfordító</a:t>
            </a:r>
            <a:r>
              <a:rPr lang="en-US" dirty="0"/>
              <a:t> </a:t>
            </a:r>
            <a:r>
              <a:rPr lang="en-US" dirty="0" err="1"/>
              <a:t>sorakozott</a:t>
            </a:r>
            <a:r>
              <a:rPr lang="en-US" dirty="0"/>
              <a:t> </a:t>
            </a:r>
            <a:r>
              <a:rPr lang="en-US" dirty="0" err="1"/>
              <a:t>fel</a:t>
            </a:r>
            <a:r>
              <a:rPr lang="en-US" dirty="0"/>
              <a:t>. </a:t>
            </a:r>
            <a:endParaRPr lang="hu-HU" dirty="0" smtClean="0"/>
          </a:p>
          <a:p>
            <a:r>
              <a:rPr lang="en-US" dirty="0" err="1"/>
              <a:t>Első</a:t>
            </a:r>
            <a:r>
              <a:rPr lang="en-US" dirty="0"/>
              <a:t> </a:t>
            </a:r>
            <a:r>
              <a:rPr lang="en-US" dirty="0" err="1"/>
              <a:t>önálló</a:t>
            </a:r>
            <a:r>
              <a:rPr lang="en-US" dirty="0"/>
              <a:t> </a:t>
            </a:r>
            <a:r>
              <a:rPr lang="en-US" dirty="0" err="1"/>
              <a:t>novellapályázata</a:t>
            </a:r>
            <a:r>
              <a:rPr lang="en-US" dirty="0"/>
              <a:t> (1922) ad </a:t>
            </a:r>
            <a:r>
              <a:rPr lang="en-US" dirty="0" err="1"/>
              <a:t>tollat</a:t>
            </a:r>
            <a:r>
              <a:rPr lang="en-US" dirty="0"/>
              <a:t> </a:t>
            </a:r>
            <a:r>
              <a:rPr lang="en-US" dirty="0" err="1"/>
              <a:t>Tamási</a:t>
            </a:r>
            <a:r>
              <a:rPr lang="en-US" dirty="0"/>
              <a:t> </a:t>
            </a:r>
            <a:r>
              <a:rPr lang="en-US" dirty="0" err="1"/>
              <a:t>Áron</a:t>
            </a:r>
            <a:r>
              <a:rPr lang="en-US" dirty="0"/>
              <a:t> </a:t>
            </a:r>
            <a:r>
              <a:rPr lang="en-US" dirty="0" err="1"/>
              <a:t>kezébe</a:t>
            </a:r>
            <a:r>
              <a:rPr lang="en-US" dirty="0"/>
              <a:t>: </a:t>
            </a:r>
            <a:r>
              <a:rPr lang="en-US" i="1" dirty="0" err="1"/>
              <a:t>Szász</a:t>
            </a:r>
            <a:r>
              <a:rPr lang="en-US" i="1" dirty="0"/>
              <a:t> </a:t>
            </a:r>
            <a:r>
              <a:rPr lang="en-US" i="1" dirty="0" err="1"/>
              <a:t>Tamás</a:t>
            </a:r>
            <a:r>
              <a:rPr lang="en-US" i="1" dirty="0"/>
              <a:t>, a </a:t>
            </a:r>
            <a:r>
              <a:rPr lang="en-US" i="1" dirty="0" err="1"/>
              <a:t>pogány</a:t>
            </a:r>
            <a:r>
              <a:rPr lang="en-US" dirty="0"/>
              <a:t> c. </a:t>
            </a:r>
            <a:r>
              <a:rPr lang="en-US" dirty="0" err="1"/>
              <a:t>legelső</a:t>
            </a:r>
            <a:r>
              <a:rPr lang="en-US" dirty="0"/>
              <a:t> </a:t>
            </a:r>
            <a:r>
              <a:rPr lang="en-US" dirty="0" err="1"/>
              <a:t>írása</a:t>
            </a:r>
            <a:r>
              <a:rPr lang="en-US" dirty="0"/>
              <a:t> </a:t>
            </a:r>
            <a:r>
              <a:rPr lang="en-US" dirty="0" err="1"/>
              <a:t>itt</a:t>
            </a:r>
            <a:r>
              <a:rPr lang="en-US" dirty="0"/>
              <a:t> is </a:t>
            </a:r>
            <a:r>
              <a:rPr lang="en-US" dirty="0" err="1"/>
              <a:t>jelenik</a:t>
            </a:r>
            <a:r>
              <a:rPr lang="en-US" dirty="0"/>
              <a:t> meg 1922. </a:t>
            </a:r>
            <a:r>
              <a:rPr lang="en-US" dirty="0" err="1"/>
              <a:t>júl</a:t>
            </a:r>
            <a:r>
              <a:rPr lang="en-US" dirty="0"/>
              <a:t>. 23-án</a:t>
            </a:r>
            <a:r>
              <a:rPr lang="en-US" dirty="0" smtClean="0"/>
              <a:t>.</a:t>
            </a:r>
            <a:endParaRPr lang="hu-HU" dirty="0" smtClean="0"/>
          </a:p>
          <a:p>
            <a:r>
              <a:rPr lang="en-US" b="1" dirty="0" err="1">
                <a:solidFill>
                  <a:srgbClr val="00B050"/>
                </a:solidFill>
              </a:rPr>
              <a:t>Brassói</a:t>
            </a:r>
            <a:r>
              <a:rPr lang="en-US" b="1" dirty="0"/>
              <a:t> </a:t>
            </a:r>
            <a:r>
              <a:rPr lang="en-US" b="1" dirty="0" err="1"/>
              <a:t>Lapok</a:t>
            </a:r>
            <a:r>
              <a:rPr lang="en-US" b="1" dirty="0"/>
              <a:t> (1895-1940),</a:t>
            </a:r>
            <a:r>
              <a:rPr lang="en-US" dirty="0"/>
              <a:t> </a:t>
            </a:r>
            <a:r>
              <a:rPr lang="hu-HU" dirty="0"/>
              <a:t>szerkesztői: </a:t>
            </a:r>
            <a:r>
              <a:rPr lang="en-US" dirty="0" err="1"/>
              <a:t>Szele</a:t>
            </a:r>
            <a:r>
              <a:rPr lang="en-US" dirty="0"/>
              <a:t> </a:t>
            </a:r>
            <a:r>
              <a:rPr lang="en-US" dirty="0" err="1"/>
              <a:t>Béla</a:t>
            </a:r>
            <a:r>
              <a:rPr lang="en-US" dirty="0"/>
              <a:t>, </a:t>
            </a:r>
            <a:r>
              <a:rPr lang="en-US" dirty="0" err="1"/>
              <a:t>majd</a:t>
            </a:r>
            <a:r>
              <a:rPr lang="en-US" dirty="0"/>
              <a:t> 1938–1940 </a:t>
            </a:r>
            <a:r>
              <a:rPr lang="en-US" dirty="0" err="1"/>
              <a:t>között</a:t>
            </a:r>
            <a:r>
              <a:rPr lang="en-US" dirty="0"/>
              <a:t> </a:t>
            </a:r>
            <a:r>
              <a:rPr lang="en-US" dirty="0" err="1"/>
              <a:t>Kacsó</a:t>
            </a:r>
            <a:r>
              <a:rPr lang="en-US" dirty="0"/>
              <a:t> </a:t>
            </a:r>
            <a:r>
              <a:rPr lang="en-US" dirty="0" err="1"/>
              <a:t>Sándor</a:t>
            </a:r>
            <a:endParaRPr lang="en-US" dirty="0"/>
          </a:p>
          <a:p>
            <a:endParaRPr lang="en-US" dirty="0"/>
          </a:p>
        </p:txBody>
      </p:sp>
    </p:spTree>
    <p:extLst>
      <p:ext uri="{BB962C8B-B14F-4D97-AF65-F5344CB8AC3E}">
        <p14:creationId xmlns:p14="http://schemas.microsoft.com/office/powerpoint/2010/main" val="203549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Kolozsvár – irodalmi központ 1</a:t>
            </a:r>
            <a:endParaRPr lang="en-US" dirty="0"/>
          </a:p>
        </p:txBody>
      </p:sp>
      <p:sp>
        <p:nvSpPr>
          <p:cNvPr id="3" name="Content Placeholder 2"/>
          <p:cNvSpPr>
            <a:spLocks noGrp="1"/>
          </p:cNvSpPr>
          <p:nvPr>
            <p:ph idx="1"/>
          </p:nvPr>
        </p:nvSpPr>
        <p:spPr/>
        <p:txBody>
          <a:bodyPr>
            <a:normAutofit lnSpcReduction="10000"/>
          </a:bodyPr>
          <a:lstStyle/>
          <a:p>
            <a:r>
              <a:rPr lang="en-US" dirty="0"/>
              <a:t>A 20-as </a:t>
            </a:r>
            <a:r>
              <a:rPr lang="en-US" dirty="0" err="1"/>
              <a:t>évek</a:t>
            </a:r>
            <a:r>
              <a:rPr lang="en-US" dirty="0"/>
              <a:t> </a:t>
            </a:r>
            <a:r>
              <a:rPr lang="en-US" dirty="0" err="1"/>
              <a:t>elejére</a:t>
            </a:r>
            <a:r>
              <a:rPr lang="en-US" dirty="0"/>
              <a:t> </a:t>
            </a:r>
            <a:r>
              <a:rPr lang="en-US" dirty="0" err="1"/>
              <a:t>már</a:t>
            </a:r>
            <a:r>
              <a:rPr lang="en-US" dirty="0"/>
              <a:t> </a:t>
            </a:r>
            <a:r>
              <a:rPr lang="en-US" dirty="0" err="1"/>
              <a:t>egyértelművé</a:t>
            </a:r>
            <a:r>
              <a:rPr lang="en-US" dirty="0"/>
              <a:t> </a:t>
            </a:r>
            <a:r>
              <a:rPr lang="en-US" dirty="0" err="1"/>
              <a:t>lett</a:t>
            </a:r>
            <a:r>
              <a:rPr lang="en-US" dirty="0"/>
              <a:t>, </a:t>
            </a:r>
            <a:r>
              <a:rPr lang="en-US" dirty="0" err="1"/>
              <a:t>hogy</a:t>
            </a:r>
            <a:r>
              <a:rPr lang="en-US" dirty="0"/>
              <a:t> </a:t>
            </a:r>
            <a:r>
              <a:rPr lang="en-US" dirty="0" err="1"/>
              <a:t>Erdélyben</a:t>
            </a:r>
            <a:r>
              <a:rPr lang="en-US" dirty="0"/>
              <a:t> </a:t>
            </a:r>
            <a:r>
              <a:rPr lang="en-US" dirty="0" err="1">
                <a:solidFill>
                  <a:srgbClr val="00B050"/>
                </a:solidFill>
              </a:rPr>
              <a:t>Kolozsvár</a:t>
            </a:r>
            <a:r>
              <a:rPr lang="en-US" dirty="0"/>
              <a:t> </a:t>
            </a:r>
            <a:r>
              <a:rPr lang="en-US" dirty="0" err="1"/>
              <a:t>tölti</a:t>
            </a:r>
            <a:r>
              <a:rPr lang="en-US" dirty="0"/>
              <a:t> be a </a:t>
            </a:r>
            <a:r>
              <a:rPr lang="en-US" dirty="0" err="1"/>
              <a:t>kulturális</a:t>
            </a:r>
            <a:r>
              <a:rPr lang="en-US" dirty="0"/>
              <a:t> </a:t>
            </a:r>
            <a:r>
              <a:rPr lang="en-US" dirty="0" err="1"/>
              <a:t>főváros</a:t>
            </a:r>
            <a:r>
              <a:rPr lang="en-US" dirty="0"/>
              <a:t> </a:t>
            </a:r>
            <a:r>
              <a:rPr lang="en-US" dirty="0" err="1"/>
              <a:t>szerepét</a:t>
            </a:r>
            <a:r>
              <a:rPr lang="en-US" dirty="0" smtClean="0"/>
              <a:t>.</a:t>
            </a:r>
            <a:endParaRPr lang="hu-HU" dirty="0" smtClean="0"/>
          </a:p>
          <a:p>
            <a:r>
              <a:rPr lang="en-US" dirty="0" smtClean="0"/>
              <a:t> </a:t>
            </a:r>
            <a:r>
              <a:rPr lang="en-US" dirty="0" err="1"/>
              <a:t>Itt</a:t>
            </a:r>
            <a:r>
              <a:rPr lang="en-US" dirty="0"/>
              <a:t> </a:t>
            </a:r>
            <a:r>
              <a:rPr lang="en-US" dirty="0" err="1"/>
              <a:t>jelennek</a:t>
            </a:r>
            <a:r>
              <a:rPr lang="en-US" dirty="0"/>
              <a:t> meg </a:t>
            </a:r>
            <a:r>
              <a:rPr lang="en-US" dirty="0" err="1"/>
              <a:t>az</a:t>
            </a:r>
            <a:r>
              <a:rPr lang="en-US" dirty="0"/>
              <a:t> </a:t>
            </a:r>
            <a:r>
              <a:rPr lang="en-US" dirty="0" err="1"/>
              <a:t>erdélyi</a:t>
            </a:r>
            <a:r>
              <a:rPr lang="en-US" dirty="0"/>
              <a:t> </a:t>
            </a:r>
            <a:r>
              <a:rPr lang="en-US" dirty="0" err="1"/>
              <a:t>magyarság</a:t>
            </a:r>
            <a:r>
              <a:rPr lang="en-US" dirty="0"/>
              <a:t> </a:t>
            </a:r>
            <a:r>
              <a:rPr lang="en-US" dirty="0" err="1"/>
              <a:t>legrangosabb</a:t>
            </a:r>
            <a:r>
              <a:rPr lang="en-US" dirty="0"/>
              <a:t> </a:t>
            </a:r>
            <a:r>
              <a:rPr lang="en-US" dirty="0" err="1"/>
              <a:t>folyóiratai</a:t>
            </a:r>
            <a:r>
              <a:rPr lang="en-US" dirty="0"/>
              <a:t>, s a </a:t>
            </a:r>
            <a:r>
              <a:rPr lang="en-US" dirty="0" err="1"/>
              <a:t>köréjük</a:t>
            </a:r>
            <a:r>
              <a:rPr lang="en-US" dirty="0"/>
              <a:t> </a:t>
            </a:r>
            <a:r>
              <a:rPr lang="en-US" dirty="0" err="1"/>
              <a:t>szerveződő</a:t>
            </a:r>
            <a:r>
              <a:rPr lang="en-US" dirty="0"/>
              <a:t> </a:t>
            </a:r>
            <a:r>
              <a:rPr lang="en-US" dirty="0" err="1"/>
              <a:t>irodalmi</a:t>
            </a:r>
            <a:r>
              <a:rPr lang="en-US" dirty="0"/>
              <a:t> </a:t>
            </a:r>
            <a:r>
              <a:rPr lang="en-US" dirty="0" err="1"/>
              <a:t>csoportosulások</a:t>
            </a:r>
            <a:r>
              <a:rPr lang="en-US" dirty="0"/>
              <a:t> </a:t>
            </a:r>
            <a:r>
              <a:rPr lang="en-US" dirty="0" err="1"/>
              <a:t>mentén</a:t>
            </a:r>
            <a:r>
              <a:rPr lang="en-US" dirty="0"/>
              <a:t> </a:t>
            </a:r>
            <a:r>
              <a:rPr lang="en-US" dirty="0" err="1"/>
              <a:t>alakul</a:t>
            </a:r>
            <a:r>
              <a:rPr lang="en-US" dirty="0"/>
              <a:t> </a:t>
            </a:r>
            <a:r>
              <a:rPr lang="en-US" dirty="0" err="1"/>
              <a:t>az</a:t>
            </a:r>
            <a:r>
              <a:rPr lang="en-US" dirty="0"/>
              <a:t> </a:t>
            </a:r>
            <a:r>
              <a:rPr lang="en-US" dirty="0" err="1"/>
              <a:t>irodalmi-művelődési</a:t>
            </a:r>
            <a:r>
              <a:rPr lang="en-US" dirty="0"/>
              <a:t> </a:t>
            </a:r>
            <a:r>
              <a:rPr lang="en-US" dirty="0" err="1"/>
              <a:t>élet</a:t>
            </a:r>
            <a:r>
              <a:rPr lang="en-US" dirty="0"/>
              <a:t>. </a:t>
            </a:r>
          </a:p>
          <a:p>
            <a:r>
              <a:rPr lang="en-US" dirty="0" err="1"/>
              <a:t>Az</a:t>
            </a:r>
            <a:r>
              <a:rPr lang="en-US" dirty="0"/>
              <a:t> </a:t>
            </a:r>
            <a:r>
              <a:rPr lang="en-US" dirty="0" err="1"/>
              <a:t>első</a:t>
            </a:r>
            <a:r>
              <a:rPr lang="en-US" dirty="0"/>
              <a:t> </a:t>
            </a:r>
            <a:r>
              <a:rPr lang="en-US" dirty="0" err="1"/>
              <a:t>jelentős</a:t>
            </a:r>
            <a:r>
              <a:rPr lang="en-US" dirty="0"/>
              <a:t> </a:t>
            </a:r>
            <a:r>
              <a:rPr lang="en-US" dirty="0" err="1"/>
              <a:t>irodalmi</a:t>
            </a:r>
            <a:r>
              <a:rPr lang="en-US" dirty="0"/>
              <a:t> </a:t>
            </a:r>
            <a:r>
              <a:rPr lang="en-US" dirty="0" err="1"/>
              <a:t>folyóirat</a:t>
            </a:r>
            <a:r>
              <a:rPr lang="en-US" dirty="0"/>
              <a:t> a </a:t>
            </a:r>
            <a:r>
              <a:rPr lang="en-US" dirty="0" err="1"/>
              <a:t>kolozsvári</a:t>
            </a:r>
            <a:r>
              <a:rPr lang="en-US" dirty="0"/>
              <a:t> </a:t>
            </a:r>
            <a:r>
              <a:rPr lang="en-US" sz="2400" b="1" dirty="0" err="1"/>
              <a:t>Napkelet</a:t>
            </a:r>
            <a:r>
              <a:rPr lang="en-US" sz="2400" b="1" dirty="0"/>
              <a:t> </a:t>
            </a:r>
            <a:r>
              <a:rPr lang="en-US" b="1" dirty="0"/>
              <a:t>(1920-1922</a:t>
            </a:r>
            <a:r>
              <a:rPr lang="en-US" dirty="0"/>
              <a:t>), </a:t>
            </a:r>
            <a:r>
              <a:rPr lang="en-US" dirty="0" err="1"/>
              <a:t>mely</a:t>
            </a:r>
            <a:r>
              <a:rPr lang="en-US" dirty="0"/>
              <a:t> </a:t>
            </a:r>
            <a:r>
              <a:rPr lang="en-US" dirty="0" err="1"/>
              <a:t>mögött</a:t>
            </a:r>
            <a:r>
              <a:rPr lang="en-US" dirty="0"/>
              <a:t> a </a:t>
            </a:r>
            <a:r>
              <a:rPr lang="en-US" dirty="0" err="1"/>
              <a:t>Keleti</a:t>
            </a:r>
            <a:r>
              <a:rPr lang="en-US" dirty="0"/>
              <a:t> </a:t>
            </a:r>
            <a:r>
              <a:rPr lang="en-US" dirty="0" err="1"/>
              <a:t>Újság</a:t>
            </a:r>
            <a:r>
              <a:rPr lang="en-US" dirty="0"/>
              <a:t> </a:t>
            </a:r>
            <a:r>
              <a:rPr lang="en-US" dirty="0" err="1"/>
              <a:t>írói</a:t>
            </a:r>
            <a:r>
              <a:rPr lang="en-US" dirty="0"/>
              <a:t> </a:t>
            </a:r>
            <a:r>
              <a:rPr lang="en-US" dirty="0" err="1"/>
              <a:t>gárdája</a:t>
            </a:r>
            <a:r>
              <a:rPr lang="en-US" dirty="0"/>
              <a:t> </a:t>
            </a:r>
            <a:r>
              <a:rPr lang="en-US" dirty="0" err="1"/>
              <a:t>állt</a:t>
            </a:r>
            <a:r>
              <a:rPr lang="en-US" dirty="0"/>
              <a:t>. </a:t>
            </a:r>
            <a:endParaRPr lang="hu-HU" dirty="0" smtClean="0"/>
          </a:p>
          <a:p>
            <a:r>
              <a:rPr lang="en-US" dirty="0" err="1" smtClean="0"/>
              <a:t>Főszerkesztője</a:t>
            </a:r>
            <a:r>
              <a:rPr lang="en-US" dirty="0" smtClean="0"/>
              <a:t> </a:t>
            </a:r>
            <a:r>
              <a:rPr lang="en-US" dirty="0" err="1"/>
              <a:t>Paál</a:t>
            </a:r>
            <a:r>
              <a:rPr lang="en-US" dirty="0"/>
              <a:t> </a:t>
            </a:r>
            <a:r>
              <a:rPr lang="en-US" dirty="0" err="1"/>
              <a:t>Árpád</a:t>
            </a:r>
            <a:r>
              <a:rPr lang="en-US" dirty="0"/>
              <a:t>, </a:t>
            </a:r>
            <a:r>
              <a:rPr lang="en-US" dirty="0" err="1"/>
              <a:t>szerkesztői</a:t>
            </a:r>
            <a:r>
              <a:rPr lang="en-US" dirty="0"/>
              <a:t> </a:t>
            </a:r>
            <a:r>
              <a:rPr lang="en-US" dirty="0" err="1"/>
              <a:t>Ligeti</a:t>
            </a:r>
            <a:r>
              <a:rPr lang="en-US" dirty="0"/>
              <a:t> </a:t>
            </a:r>
            <a:r>
              <a:rPr lang="en-US" dirty="0" err="1"/>
              <a:t>Ernő</a:t>
            </a:r>
            <a:r>
              <a:rPr lang="en-US" dirty="0"/>
              <a:t> </a:t>
            </a:r>
            <a:r>
              <a:rPr lang="en-US" dirty="0" err="1"/>
              <a:t>és</a:t>
            </a:r>
            <a:r>
              <a:rPr lang="en-US" dirty="0"/>
              <a:t> </a:t>
            </a:r>
            <a:r>
              <a:rPr lang="en-US" dirty="0" err="1"/>
              <a:t>Kádár</a:t>
            </a:r>
            <a:r>
              <a:rPr lang="en-US" dirty="0"/>
              <a:t> </a:t>
            </a:r>
            <a:r>
              <a:rPr lang="en-US" dirty="0" err="1"/>
              <a:t>Imre</a:t>
            </a:r>
            <a:r>
              <a:rPr lang="en-US" dirty="0"/>
              <a:t>, </a:t>
            </a:r>
            <a:r>
              <a:rPr lang="en-US" dirty="0" err="1"/>
              <a:t>segédszerkesztője</a:t>
            </a:r>
            <a:r>
              <a:rPr lang="en-US" dirty="0"/>
              <a:t> </a:t>
            </a:r>
            <a:r>
              <a:rPr lang="en-US" dirty="0" err="1"/>
              <a:t>Szentimrei</a:t>
            </a:r>
            <a:r>
              <a:rPr lang="en-US" dirty="0"/>
              <a:t> </a:t>
            </a:r>
            <a:r>
              <a:rPr lang="en-US" dirty="0" err="1"/>
              <a:t>Jenő</a:t>
            </a:r>
            <a:r>
              <a:rPr lang="en-US" dirty="0"/>
              <a:t>. </a:t>
            </a:r>
            <a:endParaRPr lang="hu-HU" dirty="0" smtClean="0"/>
          </a:p>
          <a:p>
            <a:r>
              <a:rPr lang="en-US" dirty="0" smtClean="0"/>
              <a:t>A </a:t>
            </a:r>
            <a:r>
              <a:rPr lang="en-US" dirty="0" err="1"/>
              <a:t>főmunkatársai</a:t>
            </a:r>
            <a:r>
              <a:rPr lang="en-US" dirty="0"/>
              <a:t>: </a:t>
            </a:r>
            <a:r>
              <a:rPr lang="en-US" dirty="0" err="1"/>
              <a:t>Bárd</a:t>
            </a:r>
            <a:r>
              <a:rPr lang="en-US" dirty="0"/>
              <a:t> </a:t>
            </a:r>
            <a:r>
              <a:rPr lang="en-US" dirty="0" err="1"/>
              <a:t>Oszkár</a:t>
            </a:r>
            <a:r>
              <a:rPr lang="en-US" dirty="0"/>
              <a:t>, </a:t>
            </a:r>
            <a:r>
              <a:rPr lang="en-US" dirty="0" err="1"/>
              <a:t>Janovics</a:t>
            </a:r>
            <a:r>
              <a:rPr lang="en-US" dirty="0"/>
              <a:t> </a:t>
            </a:r>
            <a:r>
              <a:rPr lang="en-US" dirty="0" err="1"/>
              <a:t>Jenő</a:t>
            </a:r>
            <a:r>
              <a:rPr lang="en-US" dirty="0"/>
              <a:t>, </a:t>
            </a:r>
            <a:r>
              <a:rPr lang="en-US" dirty="0" err="1">
                <a:solidFill>
                  <a:srgbClr val="00B050"/>
                </a:solidFill>
              </a:rPr>
              <a:t>Kós</a:t>
            </a:r>
            <a:r>
              <a:rPr lang="en-US" dirty="0">
                <a:solidFill>
                  <a:srgbClr val="00B050"/>
                </a:solidFill>
              </a:rPr>
              <a:t> </a:t>
            </a:r>
            <a:r>
              <a:rPr lang="en-US" dirty="0" err="1">
                <a:solidFill>
                  <a:srgbClr val="00B050"/>
                </a:solidFill>
              </a:rPr>
              <a:t>Károly</a:t>
            </a:r>
            <a:r>
              <a:rPr lang="en-US" dirty="0" smtClean="0">
                <a:solidFill>
                  <a:srgbClr val="00B050"/>
                </a:solidFill>
              </a:rPr>
              <a:t>,</a:t>
            </a:r>
            <a:r>
              <a:rPr lang="en-US" dirty="0" smtClean="0"/>
              <a:t> </a:t>
            </a:r>
            <a:r>
              <a:rPr lang="en-US" dirty="0" err="1"/>
              <a:t>Nyírő</a:t>
            </a:r>
            <a:r>
              <a:rPr lang="en-US" dirty="0"/>
              <a:t> </a:t>
            </a:r>
            <a:r>
              <a:rPr lang="en-US" dirty="0" err="1"/>
              <a:t>József</a:t>
            </a:r>
            <a:r>
              <a:rPr lang="en-US" dirty="0"/>
              <a:t>, </a:t>
            </a:r>
            <a:r>
              <a:rPr lang="en-US" dirty="0" err="1"/>
              <a:t>Szombati-Szabó</a:t>
            </a:r>
            <a:r>
              <a:rPr lang="en-US" dirty="0"/>
              <a:t> </a:t>
            </a:r>
            <a:r>
              <a:rPr lang="en-US" dirty="0" err="1"/>
              <a:t>István</a:t>
            </a:r>
            <a:r>
              <a:rPr lang="en-US" dirty="0"/>
              <a:t>, </a:t>
            </a:r>
            <a:r>
              <a:rPr lang="en-US" dirty="0" err="1"/>
              <a:t>Tabéry</a:t>
            </a:r>
            <a:r>
              <a:rPr lang="en-US" dirty="0"/>
              <a:t> </a:t>
            </a:r>
            <a:r>
              <a:rPr lang="en-US" dirty="0" err="1"/>
              <a:t>Géza</a:t>
            </a:r>
            <a:r>
              <a:rPr lang="en-US" dirty="0"/>
              <a:t>, </a:t>
            </a:r>
            <a:r>
              <a:rPr lang="en-US" dirty="0" err="1"/>
              <a:t>Zsolt</a:t>
            </a:r>
            <a:r>
              <a:rPr lang="en-US" dirty="0"/>
              <a:t> </a:t>
            </a:r>
            <a:r>
              <a:rPr lang="en-US" dirty="0" err="1"/>
              <a:t>Béla</a:t>
            </a:r>
            <a:r>
              <a:rPr lang="en-US" dirty="0"/>
              <a:t>. </a:t>
            </a:r>
            <a:endParaRPr lang="hu-HU" dirty="0" smtClean="0"/>
          </a:p>
          <a:p>
            <a:r>
              <a:rPr lang="en-US" dirty="0" err="1"/>
              <a:t>egymással</a:t>
            </a:r>
            <a:r>
              <a:rPr lang="en-US" dirty="0"/>
              <a:t> </a:t>
            </a:r>
            <a:r>
              <a:rPr lang="en-US" dirty="0" err="1"/>
              <a:t>összefonódva</a:t>
            </a:r>
            <a:r>
              <a:rPr lang="en-US" dirty="0"/>
              <a:t> </a:t>
            </a:r>
            <a:r>
              <a:rPr lang="en-US" dirty="0" err="1"/>
              <a:t>három</a:t>
            </a:r>
            <a:r>
              <a:rPr lang="en-US" dirty="0"/>
              <a:t> </a:t>
            </a:r>
            <a:r>
              <a:rPr lang="en-US" dirty="0" err="1"/>
              <a:t>irányzat</a:t>
            </a:r>
            <a:r>
              <a:rPr lang="en-US" dirty="0"/>
              <a:t> </a:t>
            </a:r>
            <a:r>
              <a:rPr lang="en-US" dirty="0" err="1"/>
              <a:t>érvényesült</a:t>
            </a:r>
            <a:r>
              <a:rPr lang="en-US" dirty="0"/>
              <a:t>: a </a:t>
            </a:r>
            <a:r>
              <a:rPr lang="en-US" i="1" u="sng" dirty="0" err="1"/>
              <a:t>transzilvanizmus</a:t>
            </a:r>
            <a:r>
              <a:rPr lang="en-US" b="1" dirty="0"/>
              <a:t> </a:t>
            </a:r>
            <a:r>
              <a:rPr lang="en-US" dirty="0"/>
              <a:t>(</a:t>
            </a:r>
            <a:r>
              <a:rPr lang="en-US" dirty="0" err="1"/>
              <a:t>Paál</a:t>
            </a:r>
            <a:r>
              <a:rPr lang="en-US" dirty="0"/>
              <a:t> </a:t>
            </a:r>
            <a:r>
              <a:rPr lang="en-US" dirty="0" err="1"/>
              <a:t>Árpád</a:t>
            </a:r>
            <a:r>
              <a:rPr lang="en-US" dirty="0"/>
              <a:t>, </a:t>
            </a:r>
            <a:r>
              <a:rPr lang="en-US" dirty="0" err="1"/>
              <a:t>Kós</a:t>
            </a:r>
            <a:r>
              <a:rPr lang="en-US" dirty="0"/>
              <a:t> </a:t>
            </a:r>
            <a:r>
              <a:rPr lang="en-US" dirty="0" err="1"/>
              <a:t>Károly</a:t>
            </a:r>
            <a:r>
              <a:rPr lang="en-US" dirty="0"/>
              <a:t>, </a:t>
            </a:r>
            <a:r>
              <a:rPr lang="en-US" dirty="0" err="1"/>
              <a:t>Szentimrei</a:t>
            </a:r>
            <a:r>
              <a:rPr lang="en-US" dirty="0"/>
              <a:t> </a:t>
            </a:r>
            <a:r>
              <a:rPr lang="en-US" dirty="0" err="1"/>
              <a:t>Jenő</a:t>
            </a:r>
            <a:r>
              <a:rPr lang="en-US" dirty="0"/>
              <a:t>), </a:t>
            </a:r>
            <a:r>
              <a:rPr lang="en-US" i="1" u="sng" dirty="0" err="1" smtClean="0"/>
              <a:t>avantgardizmus</a:t>
            </a:r>
            <a:r>
              <a:rPr lang="en-US" i="1" u="sng" dirty="0" smtClean="0"/>
              <a:t> </a:t>
            </a:r>
            <a:r>
              <a:rPr lang="en-US" i="1" u="sng" dirty="0" err="1"/>
              <a:t>és</a:t>
            </a:r>
            <a:r>
              <a:rPr lang="en-US" i="1" u="sng" dirty="0"/>
              <a:t> a </a:t>
            </a:r>
            <a:r>
              <a:rPr lang="en-US" i="1" u="sng" dirty="0" err="1"/>
              <a:t>nyugatosság</a:t>
            </a:r>
            <a:r>
              <a:rPr lang="en-US" i="1" u="sng" dirty="0"/>
              <a:t>.</a:t>
            </a:r>
          </a:p>
          <a:p>
            <a:endParaRPr lang="en-US" dirty="0"/>
          </a:p>
        </p:txBody>
      </p:sp>
    </p:spTree>
    <p:extLst>
      <p:ext uri="{BB962C8B-B14F-4D97-AF65-F5344CB8AC3E}">
        <p14:creationId xmlns:p14="http://schemas.microsoft.com/office/powerpoint/2010/main" val="361123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Kolozsvár – irodalmi központ </a:t>
            </a:r>
            <a:r>
              <a:rPr lang="hu-HU" dirty="0" smtClean="0"/>
              <a:t>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1921-ben </a:t>
            </a:r>
            <a:r>
              <a:rPr lang="en-US" dirty="0" err="1" smtClean="0"/>
              <a:t>indul</a:t>
            </a:r>
            <a:r>
              <a:rPr lang="en-US" dirty="0" smtClean="0"/>
              <a:t> </a:t>
            </a:r>
            <a:r>
              <a:rPr lang="en-US" dirty="0" err="1"/>
              <a:t>útjára</a:t>
            </a:r>
            <a:r>
              <a:rPr lang="en-US" dirty="0"/>
              <a:t> a </a:t>
            </a:r>
            <a:r>
              <a:rPr lang="en-US" dirty="0" err="1"/>
              <a:t>két</a:t>
            </a:r>
            <a:r>
              <a:rPr lang="en-US" dirty="0"/>
              <a:t> </a:t>
            </a:r>
            <a:r>
              <a:rPr lang="en-US" dirty="0" err="1"/>
              <a:t>világháború</a:t>
            </a:r>
            <a:r>
              <a:rPr lang="en-US" dirty="0"/>
              <a:t> </a:t>
            </a:r>
            <a:r>
              <a:rPr lang="en-US" dirty="0" err="1"/>
              <a:t>közötti</a:t>
            </a:r>
            <a:r>
              <a:rPr lang="en-US" dirty="0"/>
              <a:t> </a:t>
            </a:r>
            <a:r>
              <a:rPr lang="en-US" dirty="0" err="1"/>
              <a:t>időszak</a:t>
            </a:r>
            <a:r>
              <a:rPr lang="en-US" dirty="0"/>
              <a:t> </a:t>
            </a:r>
            <a:r>
              <a:rPr lang="en-US" dirty="0" err="1"/>
              <a:t>legrangosabb</a:t>
            </a:r>
            <a:r>
              <a:rPr lang="en-US" dirty="0"/>
              <a:t> </a:t>
            </a:r>
            <a:r>
              <a:rPr lang="en-US" dirty="0" err="1"/>
              <a:t>és</a:t>
            </a:r>
            <a:r>
              <a:rPr lang="en-US" dirty="0"/>
              <a:t> </a:t>
            </a:r>
            <a:r>
              <a:rPr lang="en-US" dirty="0" err="1"/>
              <a:t>leghosszabb</a:t>
            </a:r>
            <a:r>
              <a:rPr lang="en-US" dirty="0"/>
              <a:t> </a:t>
            </a:r>
            <a:r>
              <a:rPr lang="en-US" dirty="0" err="1"/>
              <a:t>életű</a:t>
            </a:r>
            <a:r>
              <a:rPr lang="en-US" dirty="0"/>
              <a:t> </a:t>
            </a:r>
            <a:r>
              <a:rPr lang="en-US" dirty="0" err="1"/>
              <a:t>folyóirata</a:t>
            </a:r>
            <a:r>
              <a:rPr lang="en-US" dirty="0"/>
              <a:t> a</a:t>
            </a:r>
            <a:r>
              <a:rPr lang="en-US" sz="3500" dirty="0"/>
              <a:t> </a:t>
            </a:r>
            <a:r>
              <a:rPr lang="en-US" sz="2600" b="1" dirty="0" err="1"/>
              <a:t>Pásztortűz</a:t>
            </a:r>
            <a:r>
              <a:rPr lang="en-US" sz="3500" b="1" dirty="0"/>
              <a:t> </a:t>
            </a:r>
            <a:r>
              <a:rPr lang="en-US" b="1" dirty="0"/>
              <a:t>(1921-1944</a:t>
            </a:r>
            <a:r>
              <a:rPr lang="en-US" b="1" dirty="0" smtClean="0"/>
              <a:t>)</a:t>
            </a:r>
            <a:endParaRPr lang="hu-HU" b="1" dirty="0" smtClean="0"/>
          </a:p>
          <a:p>
            <a:r>
              <a:rPr lang="en-US" dirty="0" err="1"/>
              <a:t>Címe</a:t>
            </a:r>
            <a:r>
              <a:rPr lang="en-US" dirty="0"/>
              <a:t> </a:t>
            </a:r>
            <a:r>
              <a:rPr lang="en-US" dirty="0" err="1"/>
              <a:t>jelképes</a:t>
            </a:r>
            <a:r>
              <a:rPr lang="en-US" dirty="0"/>
              <a:t> </a:t>
            </a:r>
            <a:r>
              <a:rPr lang="en-US" dirty="0" err="1"/>
              <a:t>és</a:t>
            </a:r>
            <a:r>
              <a:rPr lang="en-US" dirty="0"/>
              <a:t> program </a:t>
            </a:r>
            <a:r>
              <a:rPr lang="en-US" dirty="0" err="1"/>
              <a:t>értékű</a:t>
            </a:r>
            <a:r>
              <a:rPr lang="en-US" dirty="0" smtClean="0"/>
              <a:t>.</a:t>
            </a:r>
            <a:r>
              <a:rPr lang="hu-HU" dirty="0" smtClean="0"/>
              <a:t> (</a:t>
            </a:r>
            <a:r>
              <a:rPr lang="en-US" dirty="0" err="1"/>
              <a:t>Grandpierre</a:t>
            </a:r>
            <a:r>
              <a:rPr lang="en-US" dirty="0"/>
              <a:t> </a:t>
            </a:r>
            <a:r>
              <a:rPr lang="en-US" dirty="0" smtClean="0"/>
              <a:t>Emil</a:t>
            </a:r>
            <a:r>
              <a:rPr lang="hu-HU" dirty="0" smtClean="0"/>
              <a:t> idézet 10.o)</a:t>
            </a:r>
          </a:p>
          <a:p>
            <a:r>
              <a:rPr lang="en-US" dirty="0" err="1"/>
              <a:t>Első</a:t>
            </a:r>
            <a:r>
              <a:rPr lang="en-US" dirty="0"/>
              <a:t> </a:t>
            </a:r>
            <a:r>
              <a:rPr lang="en-US" dirty="0" err="1"/>
              <a:t>szerkesztője</a:t>
            </a:r>
            <a:r>
              <a:rPr lang="en-US" dirty="0"/>
              <a:t> </a:t>
            </a:r>
            <a:r>
              <a:rPr lang="en-US" dirty="0" err="1"/>
              <a:t>Reményik</a:t>
            </a:r>
            <a:r>
              <a:rPr lang="en-US" dirty="0"/>
              <a:t> </a:t>
            </a:r>
            <a:r>
              <a:rPr lang="en-US" dirty="0" err="1"/>
              <a:t>Sándor</a:t>
            </a:r>
            <a:r>
              <a:rPr lang="en-US" dirty="0"/>
              <a:t> </a:t>
            </a:r>
            <a:r>
              <a:rPr lang="en-US" dirty="0" err="1"/>
              <a:t>költő</a:t>
            </a:r>
            <a:r>
              <a:rPr lang="en-US" dirty="0"/>
              <a:t>, </a:t>
            </a:r>
            <a:r>
              <a:rPr lang="hu-HU" dirty="0" smtClean="0"/>
              <a:t>majd 1</a:t>
            </a:r>
            <a:r>
              <a:rPr lang="en-US" dirty="0" smtClean="0"/>
              <a:t>923</a:t>
            </a:r>
            <a:r>
              <a:rPr lang="en-US" dirty="0"/>
              <a:t>. </a:t>
            </a:r>
            <a:r>
              <a:rPr lang="en-US" dirty="0" err="1"/>
              <a:t>augusztus</a:t>
            </a:r>
            <a:r>
              <a:rPr lang="en-US" dirty="0"/>
              <a:t> </a:t>
            </a:r>
            <a:r>
              <a:rPr lang="en-US" dirty="0" smtClean="0"/>
              <a:t>1-</a:t>
            </a:r>
            <a:r>
              <a:rPr lang="hu-HU" dirty="0" smtClean="0"/>
              <a:t>től </a:t>
            </a:r>
            <a:r>
              <a:rPr lang="en-US" dirty="0" err="1" smtClean="0"/>
              <a:t>Nyírő</a:t>
            </a:r>
            <a:r>
              <a:rPr lang="en-US" dirty="0" smtClean="0"/>
              <a:t> </a:t>
            </a:r>
            <a:r>
              <a:rPr lang="en-US" dirty="0" err="1"/>
              <a:t>József</a:t>
            </a:r>
            <a:r>
              <a:rPr lang="en-US" dirty="0"/>
              <a:t> </a:t>
            </a:r>
            <a:r>
              <a:rPr lang="en-US" dirty="0" err="1" smtClean="0"/>
              <a:t>folytatta</a:t>
            </a:r>
            <a:r>
              <a:rPr lang="hu-HU" dirty="0" smtClean="0"/>
              <a:t>, de itt t</a:t>
            </a:r>
            <a:r>
              <a:rPr lang="en-US" dirty="0" err="1" smtClean="0"/>
              <a:t>aláljuk</a:t>
            </a:r>
            <a:r>
              <a:rPr lang="en-US" dirty="0" smtClean="0"/>
              <a:t> </a:t>
            </a:r>
            <a:r>
              <a:rPr lang="en-US" dirty="0" err="1"/>
              <a:t>később</a:t>
            </a:r>
            <a:r>
              <a:rPr lang="en-US" dirty="0"/>
              <a:t> </a:t>
            </a:r>
            <a:r>
              <a:rPr lang="en-US" dirty="0" err="1"/>
              <a:t>Dsida</a:t>
            </a:r>
            <a:r>
              <a:rPr lang="en-US" dirty="0"/>
              <a:t> </a:t>
            </a:r>
            <a:r>
              <a:rPr lang="en-US" dirty="0" err="1"/>
              <a:t>Jenőt</a:t>
            </a:r>
            <a:r>
              <a:rPr lang="en-US" dirty="0"/>
              <a:t> is. 1934-től </a:t>
            </a:r>
            <a:r>
              <a:rPr lang="en-US" dirty="0" err="1"/>
              <a:t>újra</a:t>
            </a:r>
            <a:r>
              <a:rPr lang="en-US" dirty="0"/>
              <a:t> </a:t>
            </a:r>
            <a:r>
              <a:rPr lang="en-US" dirty="0" err="1"/>
              <a:t>Reményik</a:t>
            </a:r>
            <a:r>
              <a:rPr lang="en-US" dirty="0"/>
              <a:t> </a:t>
            </a:r>
            <a:r>
              <a:rPr lang="en-US" dirty="0" err="1"/>
              <a:t>Sándor</a:t>
            </a:r>
            <a:r>
              <a:rPr lang="en-US" dirty="0"/>
              <a:t> </a:t>
            </a:r>
            <a:r>
              <a:rPr lang="en-US" dirty="0" err="1"/>
              <a:t>lett</a:t>
            </a:r>
            <a:r>
              <a:rPr lang="en-US" dirty="0"/>
              <a:t> a lap </a:t>
            </a:r>
            <a:r>
              <a:rPr lang="en-US" dirty="0" err="1"/>
              <a:t>főszerkesztője</a:t>
            </a:r>
            <a:r>
              <a:rPr lang="en-US" dirty="0"/>
              <a:t>, </a:t>
            </a:r>
            <a:r>
              <a:rPr lang="en-US" dirty="0" err="1"/>
              <a:t>majd</a:t>
            </a:r>
            <a:r>
              <a:rPr lang="en-US" dirty="0"/>
              <a:t> 1938 </a:t>
            </a:r>
            <a:r>
              <a:rPr lang="en-US" dirty="0" err="1"/>
              <a:t>májusától</a:t>
            </a:r>
            <a:r>
              <a:rPr lang="en-US" dirty="0"/>
              <a:t> a </a:t>
            </a:r>
            <a:r>
              <a:rPr lang="en-US" dirty="0" err="1"/>
              <a:t>Pásztortűz</a:t>
            </a:r>
            <a:r>
              <a:rPr lang="en-US" dirty="0"/>
              <a:t> </a:t>
            </a:r>
            <a:r>
              <a:rPr lang="en-US" dirty="0" err="1"/>
              <a:t>tulajdonosa</a:t>
            </a:r>
            <a:r>
              <a:rPr lang="en-US" dirty="0"/>
              <a:t> is. </a:t>
            </a:r>
            <a:endParaRPr lang="hu-HU" dirty="0" smtClean="0"/>
          </a:p>
          <a:p>
            <a:pPr marL="0" indent="0">
              <a:buNone/>
            </a:pPr>
            <a:r>
              <a:rPr lang="en-US" dirty="0" smtClean="0"/>
              <a:t>A </a:t>
            </a:r>
            <a:r>
              <a:rPr lang="en-US" dirty="0" err="1"/>
              <a:t>folyóiratnak</a:t>
            </a:r>
            <a:r>
              <a:rPr lang="en-US" dirty="0"/>
              <a:t> </a:t>
            </a:r>
            <a:r>
              <a:rPr lang="en-US" dirty="0" err="1" smtClean="0"/>
              <a:t>fiókszerkesztőségei</a:t>
            </a:r>
            <a:r>
              <a:rPr lang="hu-HU" dirty="0" smtClean="0"/>
              <a:t>, szerkesztői</a:t>
            </a:r>
            <a:r>
              <a:rPr lang="en-US" dirty="0" smtClean="0"/>
              <a:t> </a:t>
            </a:r>
            <a:r>
              <a:rPr lang="en-US" dirty="0" err="1" smtClean="0"/>
              <a:t>voltak</a:t>
            </a:r>
            <a:r>
              <a:rPr lang="en-US" dirty="0" smtClean="0"/>
              <a:t> </a:t>
            </a:r>
            <a:r>
              <a:rPr lang="hu-HU" dirty="0" smtClean="0"/>
              <a:t>:</a:t>
            </a:r>
          </a:p>
          <a:p>
            <a:r>
              <a:rPr lang="en-US" dirty="0" err="1" smtClean="0"/>
              <a:t>Nagyenyeden</a:t>
            </a:r>
            <a:r>
              <a:rPr lang="en-US" dirty="0" smtClean="0"/>
              <a:t> </a:t>
            </a:r>
            <a:r>
              <a:rPr lang="en-US" dirty="0" err="1"/>
              <a:t>Áprily</a:t>
            </a:r>
            <a:r>
              <a:rPr lang="en-US" dirty="0"/>
              <a:t> </a:t>
            </a:r>
            <a:r>
              <a:rPr lang="en-US" dirty="0" smtClean="0"/>
              <a:t>Lajos </a:t>
            </a:r>
            <a:endParaRPr lang="hu-HU" dirty="0" smtClean="0"/>
          </a:p>
          <a:p>
            <a:r>
              <a:rPr lang="en-US" dirty="0" err="1" smtClean="0"/>
              <a:t>Marosvásárhelyen</a:t>
            </a:r>
            <a:r>
              <a:rPr lang="en-US" dirty="0" smtClean="0"/>
              <a:t> </a:t>
            </a:r>
            <a:r>
              <a:rPr lang="en-US" dirty="0" err="1"/>
              <a:t>Berde</a:t>
            </a:r>
            <a:r>
              <a:rPr lang="en-US" dirty="0"/>
              <a:t> </a:t>
            </a:r>
            <a:r>
              <a:rPr lang="en-US" dirty="0" err="1" smtClean="0"/>
              <a:t>Mári</a:t>
            </a:r>
            <a:r>
              <a:rPr lang="hu-HU" dirty="0" smtClean="0"/>
              <a:t>a</a:t>
            </a:r>
            <a:r>
              <a:rPr lang="en-US" dirty="0" smtClean="0"/>
              <a:t> </a:t>
            </a:r>
            <a:endParaRPr lang="hu-HU" dirty="0" smtClean="0"/>
          </a:p>
          <a:p>
            <a:r>
              <a:rPr lang="en-US" dirty="0" err="1" smtClean="0"/>
              <a:t>Temesváron</a:t>
            </a:r>
            <a:r>
              <a:rPr lang="en-US" dirty="0" smtClean="0"/>
              <a:t> </a:t>
            </a:r>
            <a:r>
              <a:rPr lang="en-US" dirty="0" err="1"/>
              <a:t>Endre</a:t>
            </a:r>
            <a:r>
              <a:rPr lang="en-US" dirty="0"/>
              <a:t> </a:t>
            </a:r>
            <a:r>
              <a:rPr lang="en-US" dirty="0" err="1" smtClean="0"/>
              <a:t>Károly</a:t>
            </a:r>
            <a:endParaRPr lang="hu-HU" dirty="0" smtClean="0"/>
          </a:p>
          <a:p>
            <a:r>
              <a:rPr lang="en-US" dirty="0" err="1" smtClean="0"/>
              <a:t>Nagyváradon</a:t>
            </a:r>
            <a:r>
              <a:rPr lang="en-US" dirty="0" smtClean="0"/>
              <a:t> </a:t>
            </a:r>
            <a:r>
              <a:rPr lang="en-US" dirty="0" err="1"/>
              <a:t>Gulácsi</a:t>
            </a:r>
            <a:r>
              <a:rPr lang="en-US" dirty="0"/>
              <a:t> </a:t>
            </a:r>
            <a:r>
              <a:rPr lang="en-US" dirty="0" err="1" smtClean="0"/>
              <a:t>Irén</a:t>
            </a:r>
            <a:endParaRPr lang="hu-HU" dirty="0" smtClean="0"/>
          </a:p>
          <a:p>
            <a:r>
              <a:rPr lang="en-US" dirty="0" err="1" smtClean="0"/>
              <a:t>Székelyudvarhelyen</a:t>
            </a:r>
            <a:r>
              <a:rPr lang="en-US" dirty="0" smtClean="0"/>
              <a:t> </a:t>
            </a:r>
            <a:r>
              <a:rPr lang="en-US" dirty="0" err="1"/>
              <a:t>Tompa</a:t>
            </a:r>
            <a:r>
              <a:rPr lang="en-US" dirty="0"/>
              <a:t> </a:t>
            </a:r>
            <a:r>
              <a:rPr lang="en-US" dirty="0" err="1" smtClean="0"/>
              <a:t>Lászl</a:t>
            </a:r>
            <a:r>
              <a:rPr lang="hu-HU" dirty="0" smtClean="0"/>
              <a:t>ó</a:t>
            </a:r>
            <a:endParaRPr lang="en-US" dirty="0"/>
          </a:p>
        </p:txBody>
      </p:sp>
    </p:spTree>
    <p:extLst>
      <p:ext uri="{BB962C8B-B14F-4D97-AF65-F5344CB8AC3E}">
        <p14:creationId xmlns:p14="http://schemas.microsoft.com/office/powerpoint/2010/main" val="248085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Kolozsvár – irodalmi központ </a:t>
            </a:r>
            <a:r>
              <a:rPr lang="hu-HU" dirty="0" smtClean="0"/>
              <a:t>3</a:t>
            </a:r>
            <a:endParaRPr lang="en-US" dirty="0"/>
          </a:p>
        </p:txBody>
      </p:sp>
      <p:sp>
        <p:nvSpPr>
          <p:cNvPr id="3" name="Content Placeholder 2"/>
          <p:cNvSpPr>
            <a:spLocks noGrp="1"/>
          </p:cNvSpPr>
          <p:nvPr>
            <p:ph idx="1"/>
          </p:nvPr>
        </p:nvSpPr>
        <p:spPr/>
        <p:txBody>
          <a:bodyPr>
            <a:normAutofit lnSpcReduction="10000"/>
          </a:bodyPr>
          <a:lstStyle/>
          <a:p>
            <a:r>
              <a:rPr lang="en-US" dirty="0" smtClean="0"/>
              <a:t>A</a:t>
            </a:r>
            <a:r>
              <a:rPr lang="hu-HU" dirty="0" smtClean="0"/>
              <a:t> Pásztortűz </a:t>
            </a:r>
            <a:r>
              <a:rPr lang="en-US" dirty="0" err="1"/>
              <a:t>hasábjain</a:t>
            </a:r>
            <a:r>
              <a:rPr lang="en-US" dirty="0"/>
              <a:t> </a:t>
            </a:r>
            <a:r>
              <a:rPr lang="en-US" dirty="0" err="1"/>
              <a:t>helyet</a:t>
            </a:r>
            <a:r>
              <a:rPr lang="en-US" dirty="0"/>
              <a:t> </a:t>
            </a:r>
            <a:r>
              <a:rPr lang="en-US" dirty="0" err="1"/>
              <a:t>kapott</a:t>
            </a:r>
            <a:r>
              <a:rPr lang="en-US" dirty="0"/>
              <a:t> </a:t>
            </a:r>
            <a:r>
              <a:rPr lang="hu-HU" dirty="0" smtClean="0"/>
              <a:t>a</a:t>
            </a:r>
            <a:r>
              <a:rPr lang="en-US" dirty="0" smtClean="0"/>
              <a:t>z </a:t>
            </a:r>
            <a:r>
              <a:rPr lang="en-US" dirty="0" err="1"/>
              <a:t>erdélyi</a:t>
            </a:r>
            <a:r>
              <a:rPr lang="en-US" dirty="0"/>
              <a:t> </a:t>
            </a:r>
            <a:r>
              <a:rPr lang="en-US" dirty="0" err="1"/>
              <a:t>és</a:t>
            </a:r>
            <a:r>
              <a:rPr lang="en-US" dirty="0"/>
              <a:t> </a:t>
            </a:r>
            <a:r>
              <a:rPr lang="en-US" dirty="0" err="1"/>
              <a:t>egyetemes</a:t>
            </a:r>
            <a:r>
              <a:rPr lang="en-US" dirty="0"/>
              <a:t> </a:t>
            </a:r>
            <a:r>
              <a:rPr lang="en-US" dirty="0" err="1"/>
              <a:t>magyar</a:t>
            </a:r>
            <a:r>
              <a:rPr lang="en-US" dirty="0"/>
              <a:t> </a:t>
            </a:r>
            <a:r>
              <a:rPr lang="en-US" dirty="0" err="1"/>
              <a:t>irodalom</a:t>
            </a:r>
            <a:r>
              <a:rPr lang="en-US" dirty="0"/>
              <a:t> </a:t>
            </a:r>
            <a:r>
              <a:rPr lang="en-US" dirty="0" err="1"/>
              <a:t>szolgálatán</a:t>
            </a:r>
            <a:r>
              <a:rPr lang="en-US" dirty="0"/>
              <a:t> </a:t>
            </a:r>
            <a:r>
              <a:rPr lang="en-US" dirty="0" err="1" smtClean="0"/>
              <a:t>túl</a:t>
            </a:r>
            <a:r>
              <a:rPr lang="hu-HU" dirty="0"/>
              <a:t> </a:t>
            </a:r>
            <a:r>
              <a:rPr lang="en-US" dirty="0" smtClean="0"/>
              <a:t>a </a:t>
            </a:r>
            <a:r>
              <a:rPr lang="en-US" dirty="0" err="1"/>
              <a:t>világirodalom</a:t>
            </a:r>
            <a:r>
              <a:rPr lang="en-US" dirty="0"/>
              <a:t> </a:t>
            </a:r>
            <a:r>
              <a:rPr lang="en-US" dirty="0" err="1"/>
              <a:t>éppúgy</a:t>
            </a:r>
            <a:r>
              <a:rPr lang="en-US" dirty="0"/>
              <a:t>, mint a </a:t>
            </a:r>
            <a:r>
              <a:rPr lang="en-US" dirty="0" err="1"/>
              <a:t>népművészet</a:t>
            </a:r>
            <a:r>
              <a:rPr lang="en-US" dirty="0"/>
              <a:t>, </a:t>
            </a:r>
            <a:r>
              <a:rPr lang="en-US" dirty="0" err="1"/>
              <a:t>művelődéstörténet</a:t>
            </a:r>
            <a:r>
              <a:rPr lang="en-US" dirty="0"/>
              <a:t>, </a:t>
            </a:r>
            <a:r>
              <a:rPr lang="en-US" dirty="0" err="1"/>
              <a:t>természettudományok</a:t>
            </a:r>
            <a:r>
              <a:rPr lang="en-US" dirty="0"/>
              <a:t> </a:t>
            </a:r>
            <a:r>
              <a:rPr lang="en-US" dirty="0" err="1"/>
              <a:t>új</a:t>
            </a:r>
            <a:r>
              <a:rPr lang="en-US" dirty="0"/>
              <a:t> </a:t>
            </a:r>
            <a:r>
              <a:rPr lang="en-US" dirty="0" err="1"/>
              <a:t>felfedezései</a:t>
            </a:r>
            <a:r>
              <a:rPr lang="en-US" dirty="0"/>
              <a:t>, </a:t>
            </a:r>
            <a:r>
              <a:rPr lang="en-US" dirty="0" err="1"/>
              <a:t>az</a:t>
            </a:r>
            <a:r>
              <a:rPr lang="en-US" dirty="0"/>
              <a:t> </a:t>
            </a:r>
            <a:r>
              <a:rPr lang="en-US" dirty="0" err="1"/>
              <a:t>irodalmi-művészeti</a:t>
            </a:r>
            <a:r>
              <a:rPr lang="en-US" dirty="0"/>
              <a:t> </a:t>
            </a:r>
            <a:r>
              <a:rPr lang="en-US" dirty="0" err="1" smtClean="0"/>
              <a:t>tehetséggondozás</a:t>
            </a:r>
            <a:r>
              <a:rPr lang="hu-HU" dirty="0" smtClean="0"/>
              <a:t>, </a:t>
            </a:r>
            <a:r>
              <a:rPr lang="en-US" dirty="0" smtClean="0"/>
              <a:t>a </a:t>
            </a:r>
            <a:r>
              <a:rPr lang="en-US" dirty="0" err="1"/>
              <a:t>nyelvművelés</a:t>
            </a:r>
            <a:r>
              <a:rPr lang="en-US" i="1" dirty="0"/>
              <a:t>.</a:t>
            </a:r>
            <a:r>
              <a:rPr lang="en-US" dirty="0"/>
              <a:t> </a:t>
            </a:r>
            <a:r>
              <a:rPr lang="hu-HU" dirty="0" smtClean="0"/>
              <a:t> </a:t>
            </a:r>
          </a:p>
          <a:p>
            <a:r>
              <a:rPr lang="en-US" dirty="0"/>
              <a:t>A </a:t>
            </a:r>
            <a:r>
              <a:rPr lang="en-US" dirty="0" err="1"/>
              <a:t>folyóirat</a:t>
            </a:r>
            <a:r>
              <a:rPr lang="en-US" dirty="0"/>
              <a:t> 1928-as </a:t>
            </a:r>
            <a:r>
              <a:rPr lang="en-US" dirty="0" err="1"/>
              <a:t>és</a:t>
            </a:r>
            <a:r>
              <a:rPr lang="en-US" dirty="0"/>
              <a:t> </a:t>
            </a:r>
            <a:r>
              <a:rPr lang="en-US" dirty="0" err="1"/>
              <a:t>az</a:t>
            </a:r>
            <a:r>
              <a:rPr lang="en-US" dirty="0"/>
              <a:t> 1933-as </a:t>
            </a:r>
            <a:r>
              <a:rPr lang="en-US" dirty="0" err="1"/>
              <a:t>évfolyamait</a:t>
            </a:r>
            <a:r>
              <a:rPr lang="en-US" dirty="0"/>
              <a:t> </a:t>
            </a:r>
            <a:r>
              <a:rPr lang="en-US" dirty="0" err="1"/>
              <a:t>áttekintve</a:t>
            </a:r>
            <a:r>
              <a:rPr lang="en-US" dirty="0"/>
              <a:t> </a:t>
            </a:r>
            <a:r>
              <a:rPr lang="en-US" dirty="0" err="1"/>
              <a:t>kiderül</a:t>
            </a:r>
            <a:r>
              <a:rPr lang="en-US" dirty="0"/>
              <a:t>, </a:t>
            </a:r>
            <a:r>
              <a:rPr lang="en-US" dirty="0" err="1"/>
              <a:t>hogy</a:t>
            </a:r>
            <a:r>
              <a:rPr lang="en-US" dirty="0"/>
              <a:t>: „</a:t>
            </a:r>
            <a:r>
              <a:rPr lang="en-US" dirty="0" err="1"/>
              <a:t>kiket</a:t>
            </a:r>
            <a:r>
              <a:rPr lang="en-US" dirty="0"/>
              <a:t> </a:t>
            </a:r>
            <a:r>
              <a:rPr lang="en-US" dirty="0" err="1"/>
              <a:t>vállalt</a:t>
            </a:r>
            <a:r>
              <a:rPr lang="en-US" dirty="0"/>
              <a:t> </a:t>
            </a:r>
            <a:r>
              <a:rPr lang="en-US" dirty="0" err="1" smtClean="0"/>
              <a:t>fel</a:t>
            </a:r>
            <a:r>
              <a:rPr lang="hu-HU" dirty="0" smtClean="0"/>
              <a:t>: </a:t>
            </a:r>
          </a:p>
          <a:p>
            <a:r>
              <a:rPr lang="hu-HU" b="1" dirty="0" smtClean="0"/>
              <a:t>Lírai alkotásokkal</a:t>
            </a:r>
            <a:r>
              <a:rPr lang="hu-HU" dirty="0" smtClean="0"/>
              <a:t>: </a:t>
            </a:r>
            <a:r>
              <a:rPr lang="en-US" dirty="0" err="1" smtClean="0"/>
              <a:t>Babits</a:t>
            </a:r>
            <a:r>
              <a:rPr lang="en-US" dirty="0" smtClean="0"/>
              <a:t> </a:t>
            </a:r>
            <a:r>
              <a:rPr lang="en-US" dirty="0" err="1"/>
              <a:t>Mihály</a:t>
            </a:r>
            <a:r>
              <a:rPr lang="en-US" dirty="0"/>
              <a:t>, </a:t>
            </a:r>
            <a:r>
              <a:rPr lang="en-US" dirty="0" err="1" smtClean="0"/>
              <a:t>Bárd</a:t>
            </a:r>
            <a:r>
              <a:rPr lang="en-US" dirty="0" smtClean="0"/>
              <a:t> </a:t>
            </a:r>
            <a:r>
              <a:rPr lang="en-US" dirty="0" err="1"/>
              <a:t>Oszkár</a:t>
            </a:r>
            <a:r>
              <a:rPr lang="en-US" dirty="0"/>
              <a:t>, </a:t>
            </a:r>
            <a:r>
              <a:rPr lang="en-US" dirty="0" err="1" smtClean="0"/>
              <a:t>Csuka</a:t>
            </a:r>
            <a:r>
              <a:rPr lang="en-US" dirty="0" smtClean="0"/>
              <a:t> </a:t>
            </a:r>
            <a:r>
              <a:rPr lang="en-US" dirty="0" err="1"/>
              <a:t>Zoltán</a:t>
            </a:r>
            <a:r>
              <a:rPr lang="en-US" dirty="0"/>
              <a:t>, </a:t>
            </a:r>
            <a:r>
              <a:rPr lang="en-US" dirty="0" err="1" smtClean="0"/>
              <a:t>József</a:t>
            </a:r>
            <a:r>
              <a:rPr lang="en-US" dirty="0" smtClean="0"/>
              <a:t> </a:t>
            </a:r>
            <a:r>
              <a:rPr lang="en-US" dirty="0"/>
              <a:t>Attila, </a:t>
            </a:r>
            <a:r>
              <a:rPr lang="en-US" dirty="0" err="1"/>
              <a:t>Juhász</a:t>
            </a:r>
            <a:r>
              <a:rPr lang="en-US" dirty="0"/>
              <a:t> </a:t>
            </a:r>
            <a:r>
              <a:rPr lang="en-US" dirty="0" err="1"/>
              <a:t>Gyula</a:t>
            </a:r>
            <a:r>
              <a:rPr lang="en-US" dirty="0"/>
              <a:t>, </a:t>
            </a:r>
            <a:r>
              <a:rPr lang="en-US" dirty="0" err="1"/>
              <a:t>Kosztolányi</a:t>
            </a:r>
            <a:r>
              <a:rPr lang="en-US" dirty="0"/>
              <a:t>, </a:t>
            </a:r>
            <a:r>
              <a:rPr lang="en-US" dirty="0" err="1"/>
              <a:t>Maksay</a:t>
            </a:r>
            <a:r>
              <a:rPr lang="en-US" dirty="0"/>
              <a:t> Albert, </a:t>
            </a:r>
            <a:r>
              <a:rPr lang="en-US" dirty="0" err="1"/>
              <a:t>Mécs</a:t>
            </a:r>
            <a:r>
              <a:rPr lang="en-US" dirty="0"/>
              <a:t> </a:t>
            </a:r>
            <a:r>
              <a:rPr lang="en-US" dirty="0" err="1"/>
              <a:t>László</a:t>
            </a:r>
            <a:r>
              <a:rPr lang="en-US" dirty="0"/>
              <a:t>, </a:t>
            </a:r>
            <a:r>
              <a:rPr lang="en-US" dirty="0" err="1"/>
              <a:t>Reményik</a:t>
            </a:r>
            <a:r>
              <a:rPr lang="en-US" dirty="0"/>
              <a:t>, </a:t>
            </a:r>
            <a:r>
              <a:rPr lang="en-US" dirty="0" err="1"/>
              <a:t>Sárközi</a:t>
            </a:r>
            <a:r>
              <a:rPr lang="en-US" dirty="0"/>
              <a:t> </a:t>
            </a:r>
            <a:r>
              <a:rPr lang="en-US" dirty="0" err="1"/>
              <a:t>György</a:t>
            </a:r>
            <a:r>
              <a:rPr lang="en-US" dirty="0"/>
              <a:t>, </a:t>
            </a:r>
            <a:r>
              <a:rPr lang="en-US" dirty="0" err="1"/>
              <a:t>Sík</a:t>
            </a:r>
            <a:r>
              <a:rPr lang="en-US" dirty="0"/>
              <a:t> </a:t>
            </a:r>
            <a:r>
              <a:rPr lang="en-US" dirty="0" err="1"/>
              <a:t>Sándor</a:t>
            </a:r>
            <a:r>
              <a:rPr lang="en-US" dirty="0"/>
              <a:t>, </a:t>
            </a:r>
            <a:r>
              <a:rPr lang="en-US" dirty="0" err="1"/>
              <a:t>Szemlér</a:t>
            </a:r>
            <a:r>
              <a:rPr lang="en-US" dirty="0"/>
              <a:t> </a:t>
            </a:r>
            <a:r>
              <a:rPr lang="en-US" dirty="0" err="1"/>
              <a:t>Ferenc</a:t>
            </a:r>
            <a:r>
              <a:rPr lang="en-US" dirty="0" smtClean="0"/>
              <a:t>, </a:t>
            </a:r>
            <a:r>
              <a:rPr lang="en-US" dirty="0" err="1"/>
              <a:t>Szentimrei</a:t>
            </a:r>
            <a:r>
              <a:rPr lang="en-US" dirty="0"/>
              <a:t> </a:t>
            </a:r>
            <a:r>
              <a:rPr lang="en-US" dirty="0" err="1"/>
              <a:t>Jenő</a:t>
            </a:r>
            <a:r>
              <a:rPr lang="en-US" dirty="0"/>
              <a:t>, </a:t>
            </a:r>
            <a:r>
              <a:rPr lang="en-US" dirty="0" err="1"/>
              <a:t>Tóth</a:t>
            </a:r>
            <a:r>
              <a:rPr lang="en-US" dirty="0"/>
              <a:t> </a:t>
            </a:r>
            <a:r>
              <a:rPr lang="en-US" dirty="0" err="1" smtClean="0"/>
              <a:t>Árpád</a:t>
            </a:r>
            <a:r>
              <a:rPr lang="hu-HU" dirty="0" smtClean="0"/>
              <a:t>, </a:t>
            </a:r>
            <a:r>
              <a:rPr lang="en-US" dirty="0" err="1" smtClean="0"/>
              <a:t>Áprily</a:t>
            </a:r>
            <a:r>
              <a:rPr lang="hu-HU" dirty="0" smtClean="0"/>
              <a:t> Lajos, </a:t>
            </a:r>
            <a:r>
              <a:rPr lang="en-US" dirty="0" err="1" smtClean="0"/>
              <a:t>Sík</a:t>
            </a:r>
            <a:r>
              <a:rPr lang="en-US" dirty="0" smtClean="0"/>
              <a:t> </a:t>
            </a:r>
            <a:r>
              <a:rPr lang="en-US" dirty="0" err="1"/>
              <a:t>Sándor</a:t>
            </a:r>
            <a:r>
              <a:rPr lang="en-US" dirty="0"/>
              <a:t>, </a:t>
            </a:r>
            <a:r>
              <a:rPr lang="en-US" dirty="0" smtClean="0"/>
              <a:t>A </a:t>
            </a:r>
            <a:r>
              <a:rPr lang="en-US" dirty="0" err="1"/>
              <a:t>világirodalmat</a:t>
            </a:r>
            <a:r>
              <a:rPr lang="en-US" dirty="0"/>
              <a:t> Goethe, a </a:t>
            </a:r>
            <a:r>
              <a:rPr lang="en-US" dirty="0" err="1"/>
              <a:t>román</a:t>
            </a:r>
            <a:r>
              <a:rPr lang="en-US" dirty="0"/>
              <a:t> </a:t>
            </a:r>
            <a:r>
              <a:rPr lang="en-US" dirty="0" err="1"/>
              <a:t>költészetet</a:t>
            </a:r>
            <a:r>
              <a:rPr lang="en-US" dirty="0"/>
              <a:t> Lucian </a:t>
            </a:r>
            <a:r>
              <a:rPr lang="en-US" dirty="0" err="1"/>
              <a:t>Blaga</a:t>
            </a:r>
            <a:r>
              <a:rPr lang="en-US" dirty="0"/>
              <a:t> </a:t>
            </a:r>
            <a:r>
              <a:rPr lang="en-US" dirty="0" err="1"/>
              <a:t>képviselte</a:t>
            </a:r>
            <a:r>
              <a:rPr lang="en-US" dirty="0"/>
              <a:t>.</a:t>
            </a:r>
          </a:p>
          <a:p>
            <a:r>
              <a:rPr lang="en-US" b="1" dirty="0" err="1"/>
              <a:t>Prózai</a:t>
            </a:r>
            <a:r>
              <a:rPr lang="en-US" b="1" dirty="0"/>
              <a:t> </a:t>
            </a:r>
            <a:r>
              <a:rPr lang="en-US" b="1" dirty="0" err="1"/>
              <a:t>írásokkal</a:t>
            </a:r>
            <a:r>
              <a:rPr lang="en-US" b="1" dirty="0"/>
              <a:t> </a:t>
            </a:r>
            <a:r>
              <a:rPr lang="en-US" dirty="0"/>
              <a:t>volt </a:t>
            </a:r>
            <a:r>
              <a:rPr lang="en-US" dirty="0" err="1"/>
              <a:t>jelen</a:t>
            </a:r>
            <a:r>
              <a:rPr lang="en-US" dirty="0"/>
              <a:t>: </a:t>
            </a:r>
            <a:r>
              <a:rPr lang="en-US" dirty="0" err="1"/>
              <a:t>Berde</a:t>
            </a:r>
            <a:r>
              <a:rPr lang="en-US" dirty="0"/>
              <a:t> </a:t>
            </a:r>
            <a:r>
              <a:rPr lang="en-US" dirty="0" err="1"/>
              <a:t>Mária</a:t>
            </a:r>
            <a:r>
              <a:rPr lang="en-US" dirty="0"/>
              <a:t>, </a:t>
            </a:r>
            <a:r>
              <a:rPr lang="en-US" dirty="0" err="1"/>
              <a:t>Gyallay</a:t>
            </a:r>
            <a:r>
              <a:rPr lang="en-US" dirty="0"/>
              <a:t> Domokos, </a:t>
            </a:r>
            <a:r>
              <a:rPr lang="en-US" dirty="0" err="1"/>
              <a:t>Kacsó</a:t>
            </a:r>
            <a:r>
              <a:rPr lang="en-US" dirty="0"/>
              <a:t> </a:t>
            </a:r>
            <a:r>
              <a:rPr lang="en-US" dirty="0" err="1"/>
              <a:t>Sándor</a:t>
            </a:r>
            <a:r>
              <a:rPr lang="en-US" dirty="0"/>
              <a:t>, </a:t>
            </a:r>
            <a:r>
              <a:rPr lang="en-US" dirty="0" err="1"/>
              <a:t>Kovács</a:t>
            </a:r>
            <a:r>
              <a:rPr lang="en-US" dirty="0"/>
              <a:t> </a:t>
            </a:r>
            <a:r>
              <a:rPr lang="en-US" dirty="0" err="1"/>
              <a:t>Dezső</a:t>
            </a:r>
            <a:r>
              <a:rPr lang="en-US" dirty="0"/>
              <a:t>, </a:t>
            </a:r>
            <a:r>
              <a:rPr lang="en-US" dirty="0" err="1"/>
              <a:t>Molter</a:t>
            </a:r>
            <a:r>
              <a:rPr lang="en-US" dirty="0"/>
              <a:t> </a:t>
            </a:r>
            <a:r>
              <a:rPr lang="en-US" dirty="0" err="1"/>
              <a:t>Károly</a:t>
            </a:r>
            <a:r>
              <a:rPr lang="en-US" dirty="0"/>
              <a:t>, </a:t>
            </a:r>
            <a:r>
              <a:rPr lang="en-US" dirty="0" err="1"/>
              <a:t>Móricz</a:t>
            </a:r>
            <a:r>
              <a:rPr lang="en-US" dirty="0"/>
              <a:t>, </a:t>
            </a:r>
            <a:r>
              <a:rPr lang="en-US" dirty="0" err="1"/>
              <a:t>Nyirő</a:t>
            </a:r>
            <a:r>
              <a:rPr lang="en-US" dirty="0"/>
              <a:t>, P. </a:t>
            </a:r>
            <a:r>
              <a:rPr lang="en-US" dirty="0" err="1"/>
              <a:t>Gulácsy</a:t>
            </a:r>
            <a:r>
              <a:rPr lang="en-US" dirty="0"/>
              <a:t> </a:t>
            </a:r>
            <a:r>
              <a:rPr lang="en-US" dirty="0" err="1"/>
              <a:t>Irén</a:t>
            </a:r>
            <a:r>
              <a:rPr lang="en-US" dirty="0"/>
              <a:t>, </a:t>
            </a:r>
            <a:r>
              <a:rPr lang="en-US" dirty="0" err="1"/>
              <a:t>Sipos</a:t>
            </a:r>
            <a:r>
              <a:rPr lang="en-US" dirty="0"/>
              <a:t> Domokos, </a:t>
            </a:r>
            <a:r>
              <a:rPr lang="en-US" dirty="0" err="1"/>
              <a:t>Tamási</a:t>
            </a:r>
            <a:r>
              <a:rPr lang="en-US" dirty="0"/>
              <a:t> </a:t>
            </a:r>
            <a:r>
              <a:rPr lang="en-US" dirty="0" err="1"/>
              <a:t>Áron</a:t>
            </a:r>
            <a:r>
              <a:rPr lang="en-US" dirty="0"/>
              <a:t>; 1933-ban: </a:t>
            </a:r>
            <a:r>
              <a:rPr lang="en-US" dirty="0" err="1"/>
              <a:t>Berde</a:t>
            </a:r>
            <a:r>
              <a:rPr lang="en-US" dirty="0"/>
              <a:t>, </a:t>
            </a:r>
            <a:r>
              <a:rPr lang="en-US" dirty="0" err="1"/>
              <a:t>Kolozsvári</a:t>
            </a:r>
            <a:r>
              <a:rPr lang="en-US" dirty="0"/>
              <a:t> </a:t>
            </a:r>
            <a:r>
              <a:rPr lang="en-US" dirty="0" err="1"/>
              <a:t>Grandpierre</a:t>
            </a:r>
            <a:r>
              <a:rPr lang="en-US" dirty="0"/>
              <a:t> Emil, </a:t>
            </a:r>
            <a:r>
              <a:rPr lang="en-US" dirty="0" err="1"/>
              <a:t>Herczeg</a:t>
            </a:r>
            <a:r>
              <a:rPr lang="en-US" dirty="0"/>
              <a:t> </a:t>
            </a:r>
            <a:r>
              <a:rPr lang="en-US" dirty="0" err="1"/>
              <a:t>Ferenc</a:t>
            </a:r>
            <a:r>
              <a:rPr lang="en-US" dirty="0"/>
              <a:t>, </a:t>
            </a:r>
            <a:r>
              <a:rPr lang="en-US" dirty="0" err="1"/>
              <a:t>Karácsony</a:t>
            </a:r>
            <a:r>
              <a:rPr lang="en-US" dirty="0"/>
              <a:t> </a:t>
            </a:r>
            <a:r>
              <a:rPr lang="en-US" dirty="0" err="1"/>
              <a:t>Benő</a:t>
            </a:r>
            <a:r>
              <a:rPr lang="en-US" dirty="0"/>
              <a:t>, Adolf </a:t>
            </a:r>
            <a:r>
              <a:rPr lang="en-US" dirty="0" err="1"/>
              <a:t>Meschendörfer</a:t>
            </a:r>
            <a:r>
              <a:rPr lang="en-US" dirty="0" smtClean="0"/>
              <a:t>, </a:t>
            </a:r>
            <a:r>
              <a:rPr lang="en-US" dirty="0" err="1"/>
              <a:t>Móra</a:t>
            </a:r>
            <a:r>
              <a:rPr lang="en-US" dirty="0"/>
              <a:t>, </a:t>
            </a:r>
            <a:r>
              <a:rPr lang="en-US" dirty="0" err="1" smtClean="0"/>
              <a:t>Nyirő</a:t>
            </a:r>
            <a:r>
              <a:rPr lang="en-US" dirty="0" smtClean="0"/>
              <a:t>, </a:t>
            </a:r>
            <a:r>
              <a:rPr lang="en-US" dirty="0" err="1"/>
              <a:t>Szántó</a:t>
            </a:r>
            <a:r>
              <a:rPr lang="en-US" dirty="0"/>
              <a:t> </a:t>
            </a:r>
            <a:r>
              <a:rPr lang="en-US" dirty="0" err="1"/>
              <a:t>György</a:t>
            </a:r>
            <a:r>
              <a:rPr lang="en-US" dirty="0"/>
              <a:t>, </a:t>
            </a:r>
            <a:r>
              <a:rPr lang="en-US" dirty="0" err="1"/>
              <a:t>Tamási</a:t>
            </a:r>
            <a:r>
              <a:rPr lang="en-US" dirty="0"/>
              <a:t>.</a:t>
            </a:r>
          </a:p>
          <a:p>
            <a:endParaRPr lang="en-US" dirty="0"/>
          </a:p>
        </p:txBody>
      </p:sp>
    </p:spTree>
    <p:extLst>
      <p:ext uri="{BB962C8B-B14F-4D97-AF65-F5344CB8AC3E}">
        <p14:creationId xmlns:p14="http://schemas.microsoft.com/office/powerpoint/2010/main" val="28916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Kolozsvár – irodalmi központ 3</a:t>
            </a:r>
            <a:endParaRPr lang="en-US" dirty="0"/>
          </a:p>
        </p:txBody>
      </p:sp>
      <p:sp>
        <p:nvSpPr>
          <p:cNvPr id="3" name="Content Placeholder 2"/>
          <p:cNvSpPr>
            <a:spLocks noGrp="1"/>
          </p:cNvSpPr>
          <p:nvPr>
            <p:ph idx="1"/>
          </p:nvPr>
        </p:nvSpPr>
        <p:spPr>
          <a:xfrm>
            <a:off x="1066800" y="1905000"/>
            <a:ext cx="10058400" cy="4130040"/>
          </a:xfrm>
        </p:spPr>
        <p:txBody>
          <a:bodyPr>
            <a:normAutofit/>
          </a:bodyPr>
          <a:lstStyle/>
          <a:p>
            <a:r>
              <a:rPr lang="en-US" b="1" dirty="0" err="1"/>
              <a:t>tanulmányok</a:t>
            </a:r>
            <a:r>
              <a:rPr lang="en-US" b="1" dirty="0"/>
              <a:t>, </a:t>
            </a:r>
            <a:r>
              <a:rPr lang="en-US" b="1" dirty="0" err="1"/>
              <a:t>könyvismertetések</a:t>
            </a:r>
            <a:r>
              <a:rPr lang="en-US" b="1" dirty="0"/>
              <a:t> </a:t>
            </a:r>
            <a:r>
              <a:rPr lang="en-US" dirty="0" err="1"/>
              <a:t>szerzői</a:t>
            </a:r>
            <a:r>
              <a:rPr lang="en-US" dirty="0"/>
              <a:t> </a:t>
            </a:r>
            <a:r>
              <a:rPr lang="en-US" dirty="0" err="1"/>
              <a:t>között</a:t>
            </a:r>
            <a:r>
              <a:rPr lang="en-US" dirty="0"/>
              <a:t> </a:t>
            </a:r>
            <a:r>
              <a:rPr lang="en-US" dirty="0" err="1"/>
              <a:t>olyan</a:t>
            </a:r>
            <a:r>
              <a:rPr lang="en-US" dirty="0"/>
              <a:t> </a:t>
            </a:r>
            <a:r>
              <a:rPr lang="en-US" dirty="0" err="1"/>
              <a:t>nevekre</a:t>
            </a:r>
            <a:r>
              <a:rPr lang="en-US" dirty="0"/>
              <a:t> </a:t>
            </a:r>
            <a:r>
              <a:rPr lang="en-US" dirty="0" err="1"/>
              <a:t>bukkanunk</a:t>
            </a:r>
            <a:r>
              <a:rPr lang="en-US" dirty="0"/>
              <a:t>, mint </a:t>
            </a:r>
            <a:r>
              <a:rPr lang="en-US" dirty="0" err="1"/>
              <a:t>Berde</a:t>
            </a:r>
            <a:r>
              <a:rPr lang="en-US" dirty="0"/>
              <a:t> </a:t>
            </a:r>
            <a:r>
              <a:rPr lang="en-US" dirty="0" err="1"/>
              <a:t>Mária</a:t>
            </a:r>
            <a:r>
              <a:rPr lang="en-US" dirty="0"/>
              <a:t>, </a:t>
            </a:r>
            <a:r>
              <a:rPr lang="en-US" dirty="0" err="1"/>
              <a:t>Debreczeni</a:t>
            </a:r>
            <a:r>
              <a:rPr lang="en-US" dirty="0"/>
              <a:t> </a:t>
            </a:r>
            <a:r>
              <a:rPr lang="en-US" dirty="0" err="1"/>
              <a:t>László</a:t>
            </a:r>
            <a:r>
              <a:rPr lang="en-US" dirty="0"/>
              <a:t>, </a:t>
            </a:r>
            <a:r>
              <a:rPr lang="en-US" dirty="0" err="1"/>
              <a:t>Gaál</a:t>
            </a:r>
            <a:r>
              <a:rPr lang="en-US" dirty="0"/>
              <a:t> </a:t>
            </a:r>
            <a:r>
              <a:rPr lang="en-US" dirty="0" err="1"/>
              <a:t>Gábor</a:t>
            </a:r>
            <a:r>
              <a:rPr lang="en-US" dirty="0"/>
              <a:t>, </a:t>
            </a:r>
            <a:r>
              <a:rPr lang="en-US" dirty="0" err="1" smtClean="0"/>
              <a:t>Jancsó</a:t>
            </a:r>
            <a:r>
              <a:rPr lang="en-US" dirty="0" smtClean="0"/>
              <a:t> </a:t>
            </a:r>
            <a:r>
              <a:rPr lang="en-US" dirty="0" err="1"/>
              <a:t>Elemér</a:t>
            </a:r>
            <a:r>
              <a:rPr lang="en-US" dirty="0"/>
              <a:t>, </a:t>
            </a:r>
            <a:r>
              <a:rPr lang="en-US" dirty="0" err="1" smtClean="0">
                <a:solidFill>
                  <a:srgbClr val="00B050"/>
                </a:solidFill>
              </a:rPr>
              <a:t>Kós</a:t>
            </a:r>
            <a:r>
              <a:rPr lang="en-US" dirty="0" smtClean="0">
                <a:solidFill>
                  <a:srgbClr val="00B050"/>
                </a:solidFill>
              </a:rPr>
              <a:t> </a:t>
            </a:r>
            <a:r>
              <a:rPr lang="en-US" dirty="0" err="1">
                <a:solidFill>
                  <a:srgbClr val="00B050"/>
                </a:solidFill>
              </a:rPr>
              <a:t>Károly</a:t>
            </a:r>
            <a:r>
              <a:rPr lang="en-US" dirty="0">
                <a:solidFill>
                  <a:srgbClr val="00B050"/>
                </a:solidFill>
              </a:rPr>
              <a:t>, </a:t>
            </a:r>
            <a:r>
              <a:rPr lang="en-US" dirty="0" err="1"/>
              <a:t>Kuncz</a:t>
            </a:r>
            <a:r>
              <a:rPr lang="en-US" dirty="0"/>
              <a:t> </a:t>
            </a:r>
            <a:r>
              <a:rPr lang="en-US" dirty="0" err="1"/>
              <a:t>Aladár</a:t>
            </a:r>
            <a:r>
              <a:rPr lang="en-US" dirty="0"/>
              <a:t>, </a:t>
            </a:r>
            <a:r>
              <a:rPr lang="en-US" dirty="0" err="1"/>
              <a:t>Ligeti</a:t>
            </a:r>
            <a:r>
              <a:rPr lang="en-US" dirty="0"/>
              <a:t> </a:t>
            </a:r>
            <a:r>
              <a:rPr lang="en-US" dirty="0" err="1"/>
              <a:t>Ernő</a:t>
            </a:r>
            <a:r>
              <a:rPr lang="en-US" dirty="0"/>
              <a:t>, </a:t>
            </a:r>
            <a:r>
              <a:rPr lang="en-US" dirty="0" err="1"/>
              <a:t>Szentimrei</a:t>
            </a:r>
            <a:r>
              <a:rPr lang="en-US" dirty="0" smtClean="0"/>
              <a:t>, Vita </a:t>
            </a:r>
            <a:r>
              <a:rPr lang="en-US" dirty="0" err="1"/>
              <a:t>Zsigmond</a:t>
            </a:r>
            <a:r>
              <a:rPr lang="en-US" dirty="0"/>
              <a:t>; </a:t>
            </a:r>
            <a:r>
              <a:rPr lang="en-US" dirty="0" err="1" smtClean="0"/>
              <a:t>Csűry</a:t>
            </a:r>
            <a:r>
              <a:rPr lang="en-US" dirty="0" smtClean="0"/>
              <a:t> </a:t>
            </a:r>
            <a:r>
              <a:rPr lang="en-US" dirty="0" err="1" smtClean="0"/>
              <a:t>Bálint</a:t>
            </a:r>
            <a:r>
              <a:rPr lang="en-US" dirty="0" smtClean="0"/>
              <a:t>, </a:t>
            </a:r>
            <a:r>
              <a:rPr lang="en-US" dirty="0" err="1" smtClean="0"/>
              <a:t>Kolozsvári</a:t>
            </a:r>
            <a:r>
              <a:rPr lang="en-US" dirty="0" smtClean="0"/>
              <a:t> </a:t>
            </a:r>
            <a:r>
              <a:rPr lang="en-US" dirty="0" err="1" smtClean="0"/>
              <a:t>Grandpierre</a:t>
            </a:r>
            <a:r>
              <a:rPr lang="hu-HU" dirty="0"/>
              <a:t> </a:t>
            </a:r>
            <a:r>
              <a:rPr lang="hu-HU" dirty="0" smtClean="0"/>
              <a:t>Emil</a:t>
            </a:r>
            <a:r>
              <a:rPr lang="hu-HU" dirty="0"/>
              <a:t> </a:t>
            </a:r>
            <a:r>
              <a:rPr lang="hu-HU" dirty="0" smtClean="0"/>
              <a:t>stb.</a:t>
            </a:r>
            <a:endParaRPr lang="en-US" dirty="0" smtClean="0"/>
          </a:p>
          <a:p>
            <a:r>
              <a:rPr lang="en-US" b="1" dirty="0" err="1"/>
              <a:t>Művészi</a:t>
            </a:r>
            <a:r>
              <a:rPr lang="en-US" b="1" dirty="0"/>
              <a:t> </a:t>
            </a:r>
            <a:r>
              <a:rPr lang="en-US" b="1" dirty="0" err="1"/>
              <a:t>alkotások</a:t>
            </a:r>
            <a:r>
              <a:rPr lang="en-US" b="1" dirty="0"/>
              <a:t> </a:t>
            </a:r>
            <a:r>
              <a:rPr lang="en-US" dirty="0"/>
              <a:t>(</a:t>
            </a:r>
            <a:r>
              <a:rPr lang="en-US" dirty="0" err="1"/>
              <a:t>festmények</a:t>
            </a:r>
            <a:r>
              <a:rPr lang="en-US" dirty="0"/>
              <a:t>, </a:t>
            </a:r>
            <a:r>
              <a:rPr lang="en-US" dirty="0" err="1"/>
              <a:t>metszetek</a:t>
            </a:r>
            <a:r>
              <a:rPr lang="en-US" dirty="0"/>
              <a:t>, </a:t>
            </a:r>
            <a:r>
              <a:rPr lang="en-US" dirty="0" err="1"/>
              <a:t>rajzok</a:t>
            </a:r>
            <a:r>
              <a:rPr lang="en-US" dirty="0"/>
              <a:t> </a:t>
            </a:r>
            <a:r>
              <a:rPr lang="en-US" dirty="0" err="1"/>
              <a:t>és</a:t>
            </a:r>
            <a:r>
              <a:rPr lang="en-US" dirty="0"/>
              <a:t> </a:t>
            </a:r>
            <a:r>
              <a:rPr lang="en-US" dirty="0" err="1"/>
              <a:t>szobrok</a:t>
            </a:r>
            <a:r>
              <a:rPr lang="en-US" dirty="0" smtClean="0"/>
              <a:t>): </a:t>
            </a:r>
            <a:r>
              <a:rPr lang="en-US" dirty="0"/>
              <a:t>Aba-</a:t>
            </a:r>
            <a:r>
              <a:rPr lang="en-US" dirty="0" err="1"/>
              <a:t>Novák</a:t>
            </a:r>
            <a:r>
              <a:rPr lang="en-US" dirty="0"/>
              <a:t> </a:t>
            </a:r>
            <a:r>
              <a:rPr lang="en-US" dirty="0" err="1"/>
              <a:t>Vilmos</a:t>
            </a:r>
            <a:r>
              <a:rPr lang="en-US" dirty="0"/>
              <a:t>, </a:t>
            </a:r>
            <a:r>
              <a:rPr lang="en-US" dirty="0" err="1" smtClean="0"/>
              <a:t>Fadrusz</a:t>
            </a:r>
            <a:r>
              <a:rPr lang="en-US" dirty="0" smtClean="0"/>
              <a:t> </a:t>
            </a:r>
            <a:r>
              <a:rPr lang="en-US" dirty="0" err="1"/>
              <a:t>János</a:t>
            </a:r>
            <a:r>
              <a:rPr lang="en-US" dirty="0"/>
              <a:t>, </a:t>
            </a:r>
            <a:r>
              <a:rPr lang="en-US" dirty="0" err="1" smtClean="0"/>
              <a:t>Iványi-Grünwald</a:t>
            </a:r>
            <a:r>
              <a:rPr lang="en-US" dirty="0" smtClean="0"/>
              <a:t> </a:t>
            </a:r>
            <a:r>
              <a:rPr lang="en-US" dirty="0" err="1"/>
              <a:t>Béla</a:t>
            </a:r>
            <a:r>
              <a:rPr lang="en-US" dirty="0"/>
              <a:t>, K. </a:t>
            </a:r>
            <a:r>
              <a:rPr lang="en-US" dirty="0" err="1"/>
              <a:t>Csikos</a:t>
            </a:r>
            <a:r>
              <a:rPr lang="en-US" dirty="0"/>
              <a:t> </a:t>
            </a:r>
            <a:r>
              <a:rPr lang="en-US" dirty="0" err="1"/>
              <a:t>Antónia</a:t>
            </a:r>
            <a:r>
              <a:rPr lang="en-US" dirty="0"/>
              <a:t>, </a:t>
            </a:r>
            <a:r>
              <a:rPr lang="en-US" dirty="0" err="1"/>
              <a:t>Márffy</a:t>
            </a:r>
            <a:r>
              <a:rPr lang="en-US" dirty="0"/>
              <a:t> </a:t>
            </a:r>
            <a:r>
              <a:rPr lang="en-US" dirty="0" err="1"/>
              <a:t>Ödön</a:t>
            </a:r>
            <a:r>
              <a:rPr lang="en-US" dirty="0"/>
              <a:t>, Nagy </a:t>
            </a:r>
            <a:r>
              <a:rPr lang="en-US" dirty="0" err="1"/>
              <a:t>Imre</a:t>
            </a:r>
            <a:r>
              <a:rPr lang="en-US" dirty="0"/>
              <a:t>, </a:t>
            </a:r>
            <a:r>
              <a:rPr lang="en-US" dirty="0" err="1" smtClean="0"/>
              <a:t>Rippl-Rónai</a:t>
            </a:r>
            <a:r>
              <a:rPr lang="en-US" dirty="0" smtClean="0"/>
              <a:t> </a:t>
            </a:r>
            <a:r>
              <a:rPr lang="en-US" dirty="0" err="1"/>
              <a:t>József</a:t>
            </a:r>
            <a:r>
              <a:rPr lang="en-US" dirty="0"/>
              <a:t>, </a:t>
            </a:r>
            <a:r>
              <a:rPr lang="en-US" dirty="0" err="1" smtClean="0"/>
              <a:t>Barabás</a:t>
            </a:r>
            <a:r>
              <a:rPr lang="en-US" dirty="0" smtClean="0"/>
              <a:t> </a:t>
            </a:r>
            <a:r>
              <a:rPr lang="en-US" dirty="0" err="1"/>
              <a:t>Miklós</a:t>
            </a:r>
            <a:r>
              <a:rPr lang="en-US" dirty="0"/>
              <a:t>, </a:t>
            </a:r>
            <a:r>
              <a:rPr lang="en-US" dirty="0" err="1"/>
              <a:t>Benczúr</a:t>
            </a:r>
            <a:r>
              <a:rPr lang="en-US" dirty="0"/>
              <a:t> </a:t>
            </a:r>
            <a:r>
              <a:rPr lang="en-US" dirty="0" err="1"/>
              <a:t>Gyula</a:t>
            </a:r>
            <a:r>
              <a:rPr lang="en-US" dirty="0"/>
              <a:t>, </a:t>
            </a:r>
            <a:r>
              <a:rPr lang="en-US" dirty="0" err="1"/>
              <a:t>Csók</a:t>
            </a:r>
            <a:r>
              <a:rPr lang="en-US" dirty="0"/>
              <a:t> </a:t>
            </a:r>
            <a:r>
              <a:rPr lang="en-US" dirty="0" err="1"/>
              <a:t>István</a:t>
            </a:r>
            <a:r>
              <a:rPr lang="en-US" dirty="0"/>
              <a:t>, </a:t>
            </a:r>
            <a:r>
              <a:rPr lang="en-US" dirty="0" err="1" smtClean="0"/>
              <a:t>Kernstock</a:t>
            </a:r>
            <a:r>
              <a:rPr lang="en-US" dirty="0" smtClean="0"/>
              <a:t> </a:t>
            </a:r>
            <a:r>
              <a:rPr lang="en-US" dirty="0" err="1"/>
              <a:t>Jenő</a:t>
            </a:r>
            <a:r>
              <a:rPr lang="en-US" dirty="0"/>
              <a:t>, </a:t>
            </a:r>
            <a:r>
              <a:rPr lang="en-US" dirty="0" err="1">
                <a:solidFill>
                  <a:srgbClr val="00B050"/>
                </a:solidFill>
              </a:rPr>
              <a:t>Kós</a:t>
            </a:r>
            <a:r>
              <a:rPr lang="en-US" dirty="0">
                <a:solidFill>
                  <a:srgbClr val="00B050"/>
                </a:solidFill>
              </a:rPr>
              <a:t> </a:t>
            </a:r>
            <a:r>
              <a:rPr lang="en-US" dirty="0" err="1">
                <a:solidFill>
                  <a:srgbClr val="00B050"/>
                </a:solidFill>
              </a:rPr>
              <a:t>Károly</a:t>
            </a:r>
            <a:r>
              <a:rPr lang="en-US" dirty="0">
                <a:solidFill>
                  <a:srgbClr val="00B050"/>
                </a:solidFill>
              </a:rPr>
              <a:t>, </a:t>
            </a:r>
            <a:r>
              <a:rPr lang="en-US" dirty="0" err="1"/>
              <a:t>Mányoky</a:t>
            </a:r>
            <a:r>
              <a:rPr lang="en-US" dirty="0"/>
              <a:t>, </a:t>
            </a:r>
            <a:r>
              <a:rPr lang="en-US" dirty="0" err="1"/>
              <a:t>Munkácsy</a:t>
            </a:r>
            <a:r>
              <a:rPr lang="en-US" dirty="0"/>
              <a:t>, </a:t>
            </a:r>
            <a:r>
              <a:rPr lang="en-US" dirty="0" err="1"/>
              <a:t>Paál</a:t>
            </a:r>
            <a:r>
              <a:rPr lang="en-US" dirty="0"/>
              <a:t> </a:t>
            </a:r>
            <a:r>
              <a:rPr lang="en-US" dirty="0" err="1"/>
              <a:t>László</a:t>
            </a:r>
            <a:r>
              <a:rPr lang="en-US" dirty="0"/>
              <a:t>, </a:t>
            </a:r>
            <a:r>
              <a:rPr lang="en-US" dirty="0" err="1"/>
              <a:t>Rippl-Rónai</a:t>
            </a:r>
            <a:r>
              <a:rPr lang="en-US" dirty="0"/>
              <a:t>, </a:t>
            </a:r>
            <a:r>
              <a:rPr lang="en-US" dirty="0" err="1"/>
              <a:t>Gy</a:t>
            </a:r>
            <a:r>
              <a:rPr lang="en-US" dirty="0"/>
              <a:t>. </a:t>
            </a:r>
            <a:r>
              <a:rPr lang="en-US" dirty="0" err="1"/>
              <a:t>Szabó</a:t>
            </a:r>
            <a:r>
              <a:rPr lang="en-US" dirty="0"/>
              <a:t> </a:t>
            </a:r>
            <a:r>
              <a:rPr lang="en-US" dirty="0" err="1"/>
              <a:t>Béla</a:t>
            </a:r>
            <a:r>
              <a:rPr lang="en-US" dirty="0"/>
              <a:t>, </a:t>
            </a:r>
            <a:r>
              <a:rPr lang="en-US" dirty="0" err="1"/>
              <a:t>Székely</a:t>
            </a:r>
            <a:r>
              <a:rPr lang="en-US" dirty="0"/>
              <a:t> </a:t>
            </a:r>
            <a:r>
              <a:rPr lang="en-US" dirty="0" err="1"/>
              <a:t>Bertalan</a:t>
            </a:r>
            <a:r>
              <a:rPr lang="en-US" dirty="0"/>
              <a:t>, </a:t>
            </a:r>
            <a:r>
              <a:rPr lang="en-US" dirty="0" err="1"/>
              <a:t>Szervátiusz</a:t>
            </a:r>
            <a:r>
              <a:rPr lang="en-US" dirty="0"/>
              <a:t> </a:t>
            </a:r>
            <a:r>
              <a:rPr lang="en-US" dirty="0" err="1" smtClean="0"/>
              <a:t>Jenő</a:t>
            </a:r>
            <a:r>
              <a:rPr lang="en-US" dirty="0" smtClean="0"/>
              <a:t> </a:t>
            </a:r>
            <a:r>
              <a:rPr lang="en-US" dirty="0" err="1" smtClean="0"/>
              <a:t>stb</a:t>
            </a:r>
            <a:r>
              <a:rPr lang="en-US" dirty="0" smtClean="0"/>
              <a:t>.</a:t>
            </a:r>
            <a:endParaRPr lang="en-US" dirty="0"/>
          </a:p>
          <a:p>
            <a:r>
              <a:rPr lang="en-US" dirty="0"/>
              <a:t>Szigeti Lajos </a:t>
            </a:r>
            <a:r>
              <a:rPr lang="en-US" dirty="0" err="1"/>
              <a:t>Sándor</a:t>
            </a:r>
            <a:r>
              <a:rPr lang="en-US" dirty="0"/>
              <a:t> </a:t>
            </a:r>
            <a:r>
              <a:rPr lang="en-US" dirty="0" err="1"/>
              <a:t>irodalomtörténész</a:t>
            </a:r>
            <a:r>
              <a:rPr lang="en-US" dirty="0"/>
              <a:t> </a:t>
            </a:r>
            <a:r>
              <a:rPr lang="en-US" dirty="0" err="1"/>
              <a:t>véleményével</a:t>
            </a:r>
            <a:r>
              <a:rPr lang="en-US" dirty="0"/>
              <a:t>: </a:t>
            </a:r>
            <a:r>
              <a:rPr lang="en-US" i="1" dirty="0"/>
              <a:t>„ </a:t>
            </a:r>
            <a:r>
              <a:rPr lang="en-US" i="1" dirty="0" err="1"/>
              <a:t>Egy</a:t>
            </a:r>
            <a:r>
              <a:rPr lang="en-US" i="1" dirty="0"/>
              <a:t> </a:t>
            </a:r>
            <a:r>
              <a:rPr lang="en-US" i="1" dirty="0" err="1"/>
              <a:t>bizonyos</a:t>
            </a:r>
            <a:r>
              <a:rPr lang="en-US" i="1" dirty="0"/>
              <a:t>, e </a:t>
            </a:r>
            <a:r>
              <a:rPr lang="en-US" i="1" dirty="0" err="1"/>
              <a:t>folyóiratoknak</a:t>
            </a:r>
            <a:r>
              <a:rPr lang="en-US" i="1" dirty="0"/>
              <a:t> </a:t>
            </a:r>
            <a:r>
              <a:rPr lang="en-US" i="1" dirty="0" err="1"/>
              <a:t>fontos</a:t>
            </a:r>
            <a:r>
              <a:rPr lang="en-US" i="1" dirty="0"/>
              <a:t> </a:t>
            </a:r>
            <a:r>
              <a:rPr lang="en-US" i="1" dirty="0" err="1"/>
              <a:t>szerep</a:t>
            </a:r>
            <a:r>
              <a:rPr lang="en-US" i="1" dirty="0"/>
              <a:t> </a:t>
            </a:r>
            <a:r>
              <a:rPr lang="en-US" i="1" dirty="0" err="1"/>
              <a:t>jutott</a:t>
            </a:r>
            <a:r>
              <a:rPr lang="en-US" i="1" dirty="0"/>
              <a:t> mind </a:t>
            </a:r>
            <a:r>
              <a:rPr lang="en-US" i="1" dirty="0" err="1"/>
              <a:t>az</a:t>
            </a:r>
            <a:r>
              <a:rPr lang="en-US" i="1" dirty="0"/>
              <a:t> </a:t>
            </a:r>
            <a:r>
              <a:rPr lang="en-US" i="1" dirty="0" err="1"/>
              <a:t>európai</a:t>
            </a:r>
            <a:r>
              <a:rPr lang="en-US" i="1" dirty="0"/>
              <a:t> </a:t>
            </a:r>
            <a:r>
              <a:rPr lang="en-US" i="1" dirty="0" err="1"/>
              <a:t>avantgárd</a:t>
            </a:r>
            <a:r>
              <a:rPr lang="en-US" i="1" dirty="0"/>
              <a:t>, mind </a:t>
            </a:r>
            <a:r>
              <a:rPr lang="en-US" i="1" dirty="0" err="1"/>
              <a:t>az</a:t>
            </a:r>
            <a:r>
              <a:rPr lang="en-US" i="1" dirty="0"/>
              <a:t> </a:t>
            </a:r>
            <a:r>
              <a:rPr lang="en-US" i="1" dirty="0" err="1"/>
              <a:t>egyetemes</a:t>
            </a:r>
            <a:r>
              <a:rPr lang="en-US" i="1" dirty="0"/>
              <a:t> </a:t>
            </a:r>
            <a:r>
              <a:rPr lang="en-US" i="1" dirty="0" err="1"/>
              <a:t>magyar</a:t>
            </a:r>
            <a:r>
              <a:rPr lang="en-US" i="1" dirty="0"/>
              <a:t> </a:t>
            </a:r>
            <a:r>
              <a:rPr lang="en-US" i="1" dirty="0" err="1"/>
              <a:t>irodalom</a:t>
            </a:r>
            <a:r>
              <a:rPr lang="en-US" i="1" dirty="0"/>
              <a:t> </a:t>
            </a:r>
            <a:r>
              <a:rPr lang="en-US" i="1" dirty="0" err="1"/>
              <a:t>történetében</a:t>
            </a:r>
            <a:r>
              <a:rPr lang="en-US" i="1" dirty="0"/>
              <a:t>, mind </a:t>
            </a:r>
            <a:r>
              <a:rPr lang="en-US" i="1" dirty="0" err="1"/>
              <a:t>pedig</a:t>
            </a:r>
            <a:r>
              <a:rPr lang="en-US" i="1" dirty="0"/>
              <a:t> </a:t>
            </a:r>
            <a:r>
              <a:rPr lang="en-US" i="1" dirty="0" err="1"/>
              <a:t>különösen</a:t>
            </a:r>
            <a:r>
              <a:rPr lang="en-US" i="1" dirty="0"/>
              <a:t> a </a:t>
            </a:r>
            <a:r>
              <a:rPr lang="en-US" i="1" dirty="0" err="1"/>
              <a:t>helikoni</a:t>
            </a:r>
            <a:r>
              <a:rPr lang="en-US" i="1" dirty="0"/>
              <a:t> </a:t>
            </a:r>
            <a:r>
              <a:rPr lang="en-US" i="1" dirty="0" err="1"/>
              <a:t>erdélyi</a:t>
            </a:r>
            <a:r>
              <a:rPr lang="en-US" i="1" dirty="0"/>
              <a:t> </a:t>
            </a:r>
            <a:r>
              <a:rPr lang="en-US" i="1" dirty="0" err="1"/>
              <a:t>irodalom</a:t>
            </a:r>
            <a:r>
              <a:rPr lang="en-US" i="1" dirty="0"/>
              <a:t> </a:t>
            </a:r>
            <a:r>
              <a:rPr lang="en-US" i="1" dirty="0" err="1"/>
              <a:t>és</a:t>
            </a:r>
            <a:r>
              <a:rPr lang="en-US" i="1" dirty="0"/>
              <a:t> a </a:t>
            </a:r>
            <a:r>
              <a:rPr lang="en-US" i="1" dirty="0" err="1"/>
              <a:t>Korunk</a:t>
            </a:r>
            <a:r>
              <a:rPr lang="en-US" i="1" dirty="0"/>
              <a:t> </a:t>
            </a:r>
            <a:r>
              <a:rPr lang="en-US" i="1" dirty="0" err="1"/>
              <a:t>előkészületében</a:t>
            </a:r>
            <a:r>
              <a:rPr lang="en-US" i="1" dirty="0" smtClean="0"/>
              <a:t>.” </a:t>
            </a:r>
            <a:r>
              <a:rPr lang="en-US" dirty="0" err="1" smtClean="0"/>
              <a:t>Forrás</a:t>
            </a:r>
            <a:r>
              <a:rPr lang="en-US" dirty="0"/>
              <a:t>: </a:t>
            </a:r>
            <a:r>
              <a:rPr lang="en-US" u="sng" dirty="0">
                <a:hlinkClick r:id="rId2"/>
              </a:rPr>
              <a:t>http://docplayer.hu/1316769-80-tiszataj-a-napkelet-a-periszkop-es-a-pasztortuz-muhelypoetikaja.html</a:t>
            </a:r>
            <a:endParaRPr lang="en-US" dirty="0"/>
          </a:p>
          <a:p>
            <a:endParaRPr lang="hu-HU" dirty="0" smtClean="0"/>
          </a:p>
          <a:p>
            <a:endParaRPr lang="en-US" dirty="0"/>
          </a:p>
        </p:txBody>
      </p:sp>
    </p:spTree>
    <p:extLst>
      <p:ext uri="{BB962C8B-B14F-4D97-AF65-F5344CB8AC3E}">
        <p14:creationId xmlns:p14="http://schemas.microsoft.com/office/powerpoint/2010/main" val="389851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Kolozsvár – irodalmi központ </a:t>
            </a:r>
            <a:r>
              <a:rPr lang="en-US" dirty="0" smtClean="0"/>
              <a:t>4</a:t>
            </a:r>
            <a:endParaRPr lang="en-US" dirty="0"/>
          </a:p>
        </p:txBody>
      </p:sp>
      <p:sp>
        <p:nvSpPr>
          <p:cNvPr id="3" name="Content Placeholder 2"/>
          <p:cNvSpPr>
            <a:spLocks noGrp="1"/>
          </p:cNvSpPr>
          <p:nvPr>
            <p:ph idx="1"/>
          </p:nvPr>
        </p:nvSpPr>
        <p:spPr/>
        <p:txBody>
          <a:bodyPr/>
          <a:lstStyle/>
          <a:p>
            <a:r>
              <a:rPr lang="en-US" dirty="0"/>
              <a:t>A </a:t>
            </a:r>
            <a:r>
              <a:rPr lang="en-US" dirty="0" err="1"/>
              <a:t>harmadik</a:t>
            </a:r>
            <a:r>
              <a:rPr lang="en-US" dirty="0"/>
              <a:t> </a:t>
            </a:r>
            <a:r>
              <a:rPr lang="en-US" dirty="0" err="1"/>
              <a:t>jelentősebb</a:t>
            </a:r>
            <a:r>
              <a:rPr lang="en-US" dirty="0"/>
              <a:t> </a:t>
            </a:r>
            <a:r>
              <a:rPr lang="en-US" dirty="0" err="1"/>
              <a:t>irodalmi</a:t>
            </a:r>
            <a:r>
              <a:rPr lang="en-US" dirty="0"/>
              <a:t> lap </a:t>
            </a:r>
            <a:r>
              <a:rPr lang="en-US" dirty="0" err="1"/>
              <a:t>szintén</a:t>
            </a:r>
            <a:r>
              <a:rPr lang="en-US" dirty="0"/>
              <a:t> </a:t>
            </a:r>
            <a:r>
              <a:rPr lang="en-US" dirty="0" err="1"/>
              <a:t>Kolozsváron</a:t>
            </a:r>
            <a:r>
              <a:rPr lang="en-US" dirty="0"/>
              <a:t> </a:t>
            </a:r>
            <a:r>
              <a:rPr lang="en-US" dirty="0" err="1"/>
              <a:t>jelent</a:t>
            </a:r>
            <a:r>
              <a:rPr lang="en-US" dirty="0"/>
              <a:t> meg 1921-ben </a:t>
            </a:r>
            <a:r>
              <a:rPr lang="en-US" sz="2400" b="1" dirty="0" err="1"/>
              <a:t>Vasárnap</a:t>
            </a:r>
            <a:r>
              <a:rPr lang="en-US" sz="2400" b="1" dirty="0"/>
              <a:t> </a:t>
            </a:r>
            <a:r>
              <a:rPr lang="en-US" b="1" dirty="0"/>
              <a:t>(1921-1923)</a:t>
            </a:r>
            <a:r>
              <a:rPr lang="en-US" dirty="0"/>
              <a:t> </a:t>
            </a:r>
            <a:r>
              <a:rPr lang="en-US" dirty="0" err="1"/>
              <a:t>majd</a:t>
            </a:r>
            <a:r>
              <a:rPr lang="en-US" dirty="0"/>
              <a:t> </a:t>
            </a:r>
            <a:r>
              <a:rPr lang="en-US" sz="2400" b="1" dirty="0" err="1"/>
              <a:t>Vasárnapi</a:t>
            </a:r>
            <a:r>
              <a:rPr lang="en-US" sz="2400" b="1" dirty="0"/>
              <a:t> </a:t>
            </a:r>
            <a:r>
              <a:rPr lang="en-US" sz="2400" b="1" dirty="0" err="1"/>
              <a:t>Újság</a:t>
            </a:r>
            <a:r>
              <a:rPr lang="en-US" sz="2400" b="1" dirty="0"/>
              <a:t> </a:t>
            </a:r>
            <a:r>
              <a:rPr lang="en-US" b="1" dirty="0"/>
              <a:t>(1923-1925) </a:t>
            </a:r>
            <a:r>
              <a:rPr lang="en-US" dirty="0" err="1"/>
              <a:t>képes</a:t>
            </a:r>
            <a:r>
              <a:rPr lang="en-US" dirty="0"/>
              <a:t> </a:t>
            </a:r>
            <a:r>
              <a:rPr lang="en-US" dirty="0" err="1"/>
              <a:t>hetilap</a:t>
            </a:r>
            <a:r>
              <a:rPr lang="en-US" dirty="0"/>
              <a:t> </a:t>
            </a:r>
            <a:r>
              <a:rPr lang="en-US" dirty="0" err="1"/>
              <a:t>alcímmel</a:t>
            </a:r>
            <a:r>
              <a:rPr lang="en-US" dirty="0" smtClean="0"/>
              <a:t>.</a:t>
            </a:r>
          </a:p>
          <a:p>
            <a:r>
              <a:rPr lang="en-US" dirty="0" smtClean="0"/>
              <a:t> </a:t>
            </a:r>
            <a:r>
              <a:rPr lang="en-US" dirty="0" err="1"/>
              <a:t>Főszerkesztője</a:t>
            </a:r>
            <a:r>
              <a:rPr lang="en-US" dirty="0"/>
              <a:t> </a:t>
            </a:r>
            <a:r>
              <a:rPr lang="en-US" u="sng" dirty="0" err="1"/>
              <a:t>Benedek</a:t>
            </a:r>
            <a:r>
              <a:rPr lang="en-US" u="sng" dirty="0"/>
              <a:t> </a:t>
            </a:r>
            <a:r>
              <a:rPr lang="en-US" u="sng" dirty="0" err="1" smtClean="0"/>
              <a:t>Elek</a:t>
            </a:r>
            <a:r>
              <a:rPr lang="en-US" dirty="0" smtClean="0"/>
              <a:t> </a:t>
            </a:r>
            <a:r>
              <a:rPr lang="hu-HU" dirty="0"/>
              <a:t>(</a:t>
            </a:r>
            <a:r>
              <a:rPr lang="en-US" dirty="0" err="1" smtClean="0"/>
              <a:t>aki</a:t>
            </a:r>
            <a:r>
              <a:rPr lang="en-US" dirty="0" smtClean="0"/>
              <a:t> </a:t>
            </a:r>
            <a:r>
              <a:rPr lang="en-US" dirty="0"/>
              <a:t>a </a:t>
            </a:r>
            <a:r>
              <a:rPr lang="en-US" sz="2400" b="1" dirty="0" err="1"/>
              <a:t>Cimbora</a:t>
            </a:r>
            <a:r>
              <a:rPr lang="en-US" b="1" dirty="0"/>
              <a:t> </a:t>
            </a:r>
            <a:r>
              <a:rPr lang="en-US" dirty="0"/>
              <a:t>(1922-1929) </a:t>
            </a:r>
            <a:r>
              <a:rPr lang="en-US" dirty="0" err="1"/>
              <a:t>gyermeklapot</a:t>
            </a:r>
            <a:r>
              <a:rPr lang="en-US" dirty="0"/>
              <a:t> is </a:t>
            </a:r>
            <a:r>
              <a:rPr lang="en-US" dirty="0" err="1" smtClean="0"/>
              <a:t>szerkesztette</a:t>
            </a:r>
            <a:r>
              <a:rPr lang="hu-HU" dirty="0" smtClean="0"/>
              <a:t>)</a:t>
            </a:r>
            <a:r>
              <a:rPr lang="en-US" dirty="0" smtClean="0"/>
              <a:t>, </a:t>
            </a:r>
            <a:r>
              <a:rPr lang="en-US" dirty="0" err="1"/>
              <a:t>felelős</a:t>
            </a:r>
            <a:r>
              <a:rPr lang="en-US" dirty="0"/>
              <a:t> </a:t>
            </a:r>
            <a:r>
              <a:rPr lang="en-US" dirty="0" err="1"/>
              <a:t>szerkesztője</a:t>
            </a:r>
            <a:r>
              <a:rPr lang="en-US" dirty="0"/>
              <a:t> </a:t>
            </a:r>
            <a:r>
              <a:rPr lang="en-US" dirty="0" err="1">
                <a:solidFill>
                  <a:srgbClr val="00B050"/>
                </a:solidFill>
              </a:rPr>
              <a:t>Kós</a:t>
            </a:r>
            <a:r>
              <a:rPr lang="en-US" dirty="0">
                <a:solidFill>
                  <a:srgbClr val="00B050"/>
                </a:solidFill>
              </a:rPr>
              <a:t> </a:t>
            </a:r>
            <a:r>
              <a:rPr lang="en-US" dirty="0" err="1">
                <a:solidFill>
                  <a:srgbClr val="00B050"/>
                </a:solidFill>
              </a:rPr>
              <a:t>Károly</a:t>
            </a:r>
            <a:r>
              <a:rPr lang="en-US" dirty="0"/>
              <a:t>, </a:t>
            </a:r>
            <a:r>
              <a:rPr lang="en-US" dirty="0" err="1"/>
              <a:t>majd</a:t>
            </a:r>
            <a:r>
              <a:rPr lang="en-US" dirty="0"/>
              <a:t>  </a:t>
            </a:r>
            <a:r>
              <a:rPr lang="en-US" u="sng" dirty="0" err="1"/>
              <a:t>Szentimrei</a:t>
            </a:r>
            <a:r>
              <a:rPr lang="en-US" u="sng" dirty="0"/>
              <a:t> </a:t>
            </a:r>
            <a:r>
              <a:rPr lang="en-US" u="sng" dirty="0" err="1"/>
              <a:t>Jenő</a:t>
            </a:r>
            <a:r>
              <a:rPr lang="en-US" dirty="0"/>
              <a:t>. A lap </a:t>
            </a:r>
            <a:r>
              <a:rPr lang="en-US" dirty="0" err="1"/>
              <a:t>elsőként</a:t>
            </a:r>
            <a:r>
              <a:rPr lang="en-US" dirty="0"/>
              <a:t> </a:t>
            </a:r>
            <a:r>
              <a:rPr lang="en-US" dirty="0" err="1"/>
              <a:t>kísérelte</a:t>
            </a:r>
            <a:r>
              <a:rPr lang="en-US" dirty="0"/>
              <a:t> meg </a:t>
            </a:r>
            <a:r>
              <a:rPr lang="en-US" dirty="0" err="1"/>
              <a:t>közös</a:t>
            </a:r>
            <a:r>
              <a:rPr lang="en-US" dirty="0"/>
              <a:t> </a:t>
            </a:r>
            <a:r>
              <a:rPr lang="en-US" dirty="0" err="1"/>
              <a:t>frontba</a:t>
            </a:r>
            <a:r>
              <a:rPr lang="en-US" dirty="0"/>
              <a:t> </a:t>
            </a:r>
            <a:r>
              <a:rPr lang="en-US" dirty="0" err="1"/>
              <a:t>tömöríteni</a:t>
            </a:r>
            <a:r>
              <a:rPr lang="en-US" dirty="0"/>
              <a:t> </a:t>
            </a:r>
            <a:r>
              <a:rPr lang="en-US" dirty="0" err="1"/>
              <a:t>az</a:t>
            </a:r>
            <a:r>
              <a:rPr lang="en-US" dirty="0"/>
              <a:t> </a:t>
            </a:r>
            <a:r>
              <a:rPr lang="en-US" dirty="0" err="1"/>
              <a:t>írókat</a:t>
            </a:r>
            <a:r>
              <a:rPr lang="en-US" dirty="0"/>
              <a:t>, </a:t>
            </a:r>
            <a:r>
              <a:rPr lang="en-US" dirty="0" err="1"/>
              <a:t>ezt</a:t>
            </a:r>
            <a:r>
              <a:rPr lang="en-US" dirty="0"/>
              <a:t> </a:t>
            </a:r>
            <a:r>
              <a:rPr lang="en-US" dirty="0" err="1"/>
              <a:t>célozta</a:t>
            </a:r>
            <a:r>
              <a:rPr lang="en-US" dirty="0"/>
              <a:t> meg </a:t>
            </a:r>
            <a:r>
              <a:rPr lang="en-US" dirty="0" err="1"/>
              <a:t>az</a:t>
            </a:r>
            <a:r>
              <a:rPr lang="en-US" dirty="0"/>
              <a:t> </a:t>
            </a:r>
            <a:r>
              <a:rPr lang="en-US" dirty="0" err="1"/>
              <a:t>első</a:t>
            </a:r>
            <a:r>
              <a:rPr lang="en-US" dirty="0"/>
              <a:t> </a:t>
            </a:r>
            <a:r>
              <a:rPr lang="en-US" dirty="0" err="1"/>
              <a:t>számban</a:t>
            </a:r>
            <a:r>
              <a:rPr lang="en-US" dirty="0"/>
              <a:t> </a:t>
            </a:r>
            <a:r>
              <a:rPr lang="en-US" dirty="0" err="1"/>
              <a:t>megjelent</a:t>
            </a:r>
            <a:r>
              <a:rPr lang="en-US" dirty="0"/>
              <a:t> </a:t>
            </a:r>
            <a:r>
              <a:rPr lang="en-US" b="1" dirty="0" err="1"/>
              <a:t>Kaláka</a:t>
            </a:r>
            <a:r>
              <a:rPr lang="en-US" b="1" dirty="0"/>
              <a:t> </a:t>
            </a:r>
            <a:r>
              <a:rPr lang="en-US" b="1" dirty="0" err="1"/>
              <a:t>felhívás</a:t>
            </a:r>
            <a:r>
              <a:rPr lang="en-US" dirty="0"/>
              <a:t>, </a:t>
            </a:r>
            <a:r>
              <a:rPr lang="en-US" dirty="0" err="1"/>
              <a:t>mely</a:t>
            </a:r>
            <a:r>
              <a:rPr lang="en-US" dirty="0"/>
              <a:t> </a:t>
            </a:r>
            <a:r>
              <a:rPr lang="en-US" dirty="0" err="1"/>
              <a:t>célként</a:t>
            </a:r>
            <a:r>
              <a:rPr lang="en-US" dirty="0"/>
              <a:t> </a:t>
            </a:r>
            <a:r>
              <a:rPr lang="en-US" dirty="0" err="1"/>
              <a:t>tűzte</a:t>
            </a:r>
            <a:r>
              <a:rPr lang="en-US" dirty="0"/>
              <a:t> </a:t>
            </a:r>
            <a:r>
              <a:rPr lang="en-US" dirty="0" err="1"/>
              <a:t>ki</a:t>
            </a:r>
            <a:r>
              <a:rPr lang="en-US" dirty="0"/>
              <a:t> a </a:t>
            </a:r>
            <a:r>
              <a:rPr lang="en-US" dirty="0" err="1"/>
              <a:t>nép</a:t>
            </a:r>
            <a:r>
              <a:rPr lang="en-US" dirty="0"/>
              <a:t>, a </a:t>
            </a:r>
            <a:r>
              <a:rPr lang="en-US" dirty="0" err="1"/>
              <a:t>falusi</a:t>
            </a:r>
            <a:r>
              <a:rPr lang="en-US" dirty="0"/>
              <a:t> </a:t>
            </a:r>
            <a:r>
              <a:rPr lang="en-US" dirty="0" err="1"/>
              <a:t>lakosság</a:t>
            </a:r>
            <a:r>
              <a:rPr lang="en-US" dirty="0"/>
              <a:t> </a:t>
            </a:r>
            <a:r>
              <a:rPr lang="en-US" dirty="0" err="1"/>
              <a:t>szellemi</a:t>
            </a:r>
            <a:r>
              <a:rPr lang="en-US" dirty="0"/>
              <a:t> </a:t>
            </a:r>
            <a:r>
              <a:rPr lang="en-US" dirty="0" err="1"/>
              <a:t>felemelését</a:t>
            </a:r>
            <a:r>
              <a:rPr lang="en-US" dirty="0"/>
              <a:t>, </a:t>
            </a:r>
            <a:r>
              <a:rPr lang="en-US" dirty="0" err="1"/>
              <a:t>művelését</a:t>
            </a:r>
            <a:r>
              <a:rPr lang="en-US" dirty="0"/>
              <a:t>. </a:t>
            </a:r>
            <a:endParaRPr lang="hu-HU" dirty="0" smtClean="0"/>
          </a:p>
          <a:p>
            <a:r>
              <a:rPr lang="en-US" dirty="0" err="1" smtClean="0"/>
              <a:t>Munkatársai</a:t>
            </a:r>
            <a:r>
              <a:rPr lang="en-US" dirty="0" smtClean="0"/>
              <a:t> </a:t>
            </a:r>
            <a:r>
              <a:rPr lang="en-US" dirty="0" err="1"/>
              <a:t>között</a:t>
            </a:r>
            <a:r>
              <a:rPr lang="en-US" dirty="0"/>
              <a:t> </a:t>
            </a:r>
            <a:r>
              <a:rPr lang="en-US" dirty="0" err="1"/>
              <a:t>szerepeltek</a:t>
            </a:r>
            <a:r>
              <a:rPr lang="en-US" dirty="0"/>
              <a:t> </a:t>
            </a:r>
            <a:r>
              <a:rPr lang="en-US" dirty="0" err="1"/>
              <a:t>azok</a:t>
            </a:r>
            <a:r>
              <a:rPr lang="en-US" dirty="0"/>
              <a:t> a </a:t>
            </a:r>
            <a:r>
              <a:rPr lang="en-US" dirty="0" err="1"/>
              <a:t>népi</a:t>
            </a:r>
            <a:r>
              <a:rPr lang="en-US" dirty="0"/>
              <a:t> </a:t>
            </a:r>
            <a:r>
              <a:rPr lang="en-US" dirty="0" err="1"/>
              <a:t>elkötelezettségű</a:t>
            </a:r>
            <a:r>
              <a:rPr lang="en-US" dirty="0"/>
              <a:t> </a:t>
            </a:r>
            <a:r>
              <a:rPr lang="en-US" b="1" i="1" dirty="0"/>
              <a:t>„</a:t>
            </a:r>
            <a:r>
              <a:rPr lang="en-US" b="1" i="1" dirty="0" err="1"/>
              <a:t>fiatal</a:t>
            </a:r>
            <a:r>
              <a:rPr lang="en-US" b="1" i="1" dirty="0"/>
              <a:t> </a:t>
            </a:r>
            <a:r>
              <a:rPr lang="en-US" b="1" i="1" dirty="0" err="1"/>
              <a:t>székely</a:t>
            </a:r>
            <a:r>
              <a:rPr lang="en-US" b="1" i="1" dirty="0"/>
              <a:t> </a:t>
            </a:r>
            <a:r>
              <a:rPr lang="en-US" b="1" i="1" dirty="0" err="1"/>
              <a:t>írók</a:t>
            </a:r>
            <a:r>
              <a:rPr lang="en-US" b="1" i="1" dirty="0"/>
              <a:t>”</a:t>
            </a:r>
            <a:r>
              <a:rPr lang="en-US" b="1" dirty="0"/>
              <a:t>, </a:t>
            </a:r>
            <a:r>
              <a:rPr lang="en-US" dirty="0"/>
              <a:t>- </a:t>
            </a:r>
            <a:r>
              <a:rPr lang="en-US" dirty="0" err="1"/>
              <a:t>az</a:t>
            </a:r>
            <a:r>
              <a:rPr lang="en-US" dirty="0"/>
              <a:t> </a:t>
            </a:r>
            <a:r>
              <a:rPr lang="en-US" dirty="0" err="1"/>
              <a:t>első</a:t>
            </a:r>
            <a:r>
              <a:rPr lang="en-US" dirty="0"/>
              <a:t> </a:t>
            </a:r>
            <a:r>
              <a:rPr lang="en-US" dirty="0" err="1"/>
              <a:t>nemzedéki</a:t>
            </a:r>
            <a:r>
              <a:rPr lang="en-US" dirty="0"/>
              <a:t> </a:t>
            </a:r>
            <a:r>
              <a:rPr lang="en-US" dirty="0" err="1"/>
              <a:t>írói</a:t>
            </a:r>
            <a:r>
              <a:rPr lang="en-US" dirty="0"/>
              <a:t> </a:t>
            </a:r>
            <a:r>
              <a:rPr lang="en-US" dirty="0" err="1"/>
              <a:t>csoportosulás</a:t>
            </a:r>
            <a:r>
              <a:rPr lang="en-US" dirty="0"/>
              <a:t> -, </a:t>
            </a:r>
            <a:r>
              <a:rPr lang="en-US" dirty="0" err="1"/>
              <a:t>akiknek</a:t>
            </a:r>
            <a:r>
              <a:rPr lang="en-US" dirty="0"/>
              <a:t> </a:t>
            </a:r>
            <a:r>
              <a:rPr lang="en-US" dirty="0" err="1"/>
              <a:t>írásai</a:t>
            </a:r>
            <a:r>
              <a:rPr lang="en-US" dirty="0"/>
              <a:t> 1923-ban </a:t>
            </a:r>
            <a:r>
              <a:rPr lang="en-US" dirty="0" err="1"/>
              <a:t>közös</a:t>
            </a:r>
            <a:r>
              <a:rPr lang="en-US" dirty="0"/>
              <a:t> </a:t>
            </a:r>
            <a:r>
              <a:rPr lang="en-US" dirty="0" err="1"/>
              <a:t>kötetben</a:t>
            </a:r>
            <a:r>
              <a:rPr lang="en-US" dirty="0"/>
              <a:t>,  a </a:t>
            </a:r>
            <a:r>
              <a:rPr lang="en-US" b="1" dirty="0" err="1"/>
              <a:t>Tizenegyek</a:t>
            </a:r>
            <a:r>
              <a:rPr lang="en-US" b="1" dirty="0"/>
              <a:t> </a:t>
            </a:r>
            <a:r>
              <a:rPr lang="en-US" b="1" dirty="0" err="1"/>
              <a:t>antológiájában</a:t>
            </a:r>
            <a:r>
              <a:rPr lang="en-US" dirty="0"/>
              <a:t>  </a:t>
            </a:r>
            <a:r>
              <a:rPr lang="en-US" dirty="0" err="1"/>
              <a:t>jelentek</a:t>
            </a:r>
            <a:r>
              <a:rPr lang="en-US" dirty="0"/>
              <a:t> meg, </a:t>
            </a:r>
            <a:r>
              <a:rPr lang="en-US" dirty="0" err="1"/>
              <a:t>amelyet</a:t>
            </a:r>
            <a:r>
              <a:rPr lang="en-US" dirty="0"/>
              <a:t> </a:t>
            </a:r>
            <a:r>
              <a:rPr lang="en-US" dirty="0" err="1"/>
              <a:t>Láng</a:t>
            </a:r>
            <a:r>
              <a:rPr lang="en-US" dirty="0"/>
              <a:t> </a:t>
            </a:r>
            <a:r>
              <a:rPr lang="en-US" dirty="0" err="1"/>
              <a:t>Gusztáv</a:t>
            </a:r>
            <a:r>
              <a:rPr lang="en-US" dirty="0"/>
              <a:t> </a:t>
            </a:r>
            <a:r>
              <a:rPr lang="en-US" dirty="0" smtClean="0"/>
              <a:t>a </a:t>
            </a:r>
            <a:r>
              <a:rPr lang="en-US" u="sng" dirty="0" err="1"/>
              <a:t>transzilvanizmus</a:t>
            </a:r>
            <a:r>
              <a:rPr lang="en-US" u="sng" dirty="0"/>
              <a:t> </a:t>
            </a:r>
            <a:r>
              <a:rPr lang="en-US" u="sng" dirty="0" err="1"/>
              <a:t>népi</a:t>
            </a:r>
            <a:r>
              <a:rPr lang="en-US" u="sng" dirty="0"/>
              <a:t> </a:t>
            </a:r>
            <a:r>
              <a:rPr lang="en-US" u="sng" dirty="0" err="1"/>
              <a:t>változata</a:t>
            </a:r>
            <a:r>
              <a:rPr lang="en-US" u="sng" dirty="0"/>
              <a:t> </a:t>
            </a:r>
            <a:r>
              <a:rPr lang="en-US" dirty="0" err="1"/>
              <a:t>nyitányaként</a:t>
            </a:r>
            <a:r>
              <a:rPr lang="en-US" dirty="0"/>
              <a:t> </a:t>
            </a:r>
            <a:r>
              <a:rPr lang="en-US" dirty="0" err="1"/>
              <a:t>emleget</a:t>
            </a:r>
            <a:r>
              <a:rPr lang="en-US" dirty="0"/>
              <a:t>. </a:t>
            </a:r>
          </a:p>
        </p:txBody>
      </p:sp>
    </p:spTree>
    <p:extLst>
      <p:ext uri="{BB962C8B-B14F-4D97-AF65-F5344CB8AC3E}">
        <p14:creationId xmlns:p14="http://schemas.microsoft.com/office/powerpoint/2010/main" val="392132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013164"/>
          </a:xfrm>
        </p:spPr>
        <p:txBody>
          <a:bodyPr/>
          <a:lstStyle/>
          <a:p>
            <a:r>
              <a:rPr lang="hu-HU" dirty="0" smtClean="0"/>
              <a:t>Kós Károly (1883-1977)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51094" y="4371972"/>
            <a:ext cx="2581275" cy="17716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10" y="1655758"/>
            <a:ext cx="2238375" cy="2038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715" y="1431919"/>
            <a:ext cx="1914525" cy="2381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630" y="3859211"/>
            <a:ext cx="1847850" cy="24765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6328" y="1894341"/>
            <a:ext cx="3007918" cy="4249281"/>
          </a:xfrm>
          <a:prstGeom prst="rect">
            <a:avLst/>
          </a:prstGeom>
        </p:spPr>
      </p:pic>
    </p:spTree>
    <p:extLst>
      <p:ext uri="{BB962C8B-B14F-4D97-AF65-F5344CB8AC3E}">
        <p14:creationId xmlns:p14="http://schemas.microsoft.com/office/powerpoint/2010/main" val="53120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Kolozsvár – irodalmi központ </a:t>
            </a:r>
            <a:r>
              <a:rPr lang="en-US" dirty="0"/>
              <a:t>4</a:t>
            </a:r>
          </a:p>
        </p:txBody>
      </p:sp>
      <p:sp>
        <p:nvSpPr>
          <p:cNvPr id="3" name="Content Placeholder 2"/>
          <p:cNvSpPr>
            <a:spLocks noGrp="1"/>
          </p:cNvSpPr>
          <p:nvPr>
            <p:ph idx="1"/>
          </p:nvPr>
        </p:nvSpPr>
        <p:spPr/>
        <p:txBody>
          <a:bodyPr/>
          <a:lstStyle/>
          <a:p>
            <a:r>
              <a:rPr lang="en-US" dirty="0" err="1"/>
              <a:t>Cseke</a:t>
            </a:r>
            <a:r>
              <a:rPr lang="en-US" dirty="0"/>
              <a:t> </a:t>
            </a:r>
            <a:r>
              <a:rPr lang="en-US" dirty="0" err="1"/>
              <a:t>Péter</a:t>
            </a:r>
            <a:r>
              <a:rPr lang="en-US" dirty="0"/>
              <a:t> </a:t>
            </a:r>
            <a:r>
              <a:rPr lang="en-US" dirty="0" err="1"/>
              <a:t>az</a:t>
            </a:r>
            <a:r>
              <a:rPr lang="en-US" dirty="0"/>
              <a:t> </a:t>
            </a:r>
            <a:r>
              <a:rPr lang="en-US" dirty="0" err="1"/>
              <a:t>erdélyi</a:t>
            </a:r>
            <a:r>
              <a:rPr lang="en-US" dirty="0"/>
              <a:t> </a:t>
            </a:r>
            <a:r>
              <a:rPr lang="en-US" dirty="0" err="1"/>
              <a:t>sajtó</a:t>
            </a:r>
            <a:r>
              <a:rPr lang="en-US" dirty="0"/>
              <a:t> </a:t>
            </a:r>
            <a:r>
              <a:rPr lang="en-US" dirty="0" err="1"/>
              <a:t>történetének</a:t>
            </a:r>
            <a:r>
              <a:rPr lang="en-US" dirty="0"/>
              <a:t> </a:t>
            </a:r>
            <a:r>
              <a:rPr lang="en-US" dirty="0" err="1"/>
              <a:t>kiváló</a:t>
            </a:r>
            <a:r>
              <a:rPr lang="en-US" dirty="0"/>
              <a:t> </a:t>
            </a:r>
            <a:r>
              <a:rPr lang="en-US" dirty="0" err="1"/>
              <a:t>ismerője</a:t>
            </a:r>
            <a:r>
              <a:rPr lang="en-US" dirty="0"/>
              <a:t> </a:t>
            </a:r>
            <a:r>
              <a:rPr lang="en-US" dirty="0" err="1"/>
              <a:t>jegyzi</a:t>
            </a:r>
            <a:r>
              <a:rPr lang="en-US" dirty="0"/>
              <a:t> meg: </a:t>
            </a:r>
            <a:r>
              <a:rPr lang="en-US" i="1" dirty="0"/>
              <a:t>„A </a:t>
            </a:r>
            <a:r>
              <a:rPr lang="en-US" i="1" dirty="0" err="1"/>
              <a:t>Tizenegyektől</a:t>
            </a:r>
            <a:r>
              <a:rPr lang="en-US" i="1" dirty="0"/>
              <a:t> </a:t>
            </a:r>
            <a:r>
              <a:rPr lang="en-US" i="1" dirty="0" err="1"/>
              <a:t>veze­tett</a:t>
            </a:r>
            <a:r>
              <a:rPr lang="en-US" i="1" dirty="0"/>
              <a:t> </a:t>
            </a:r>
            <a:r>
              <a:rPr lang="en-US" i="1" dirty="0" err="1"/>
              <a:t>az</a:t>
            </a:r>
            <a:r>
              <a:rPr lang="en-US" i="1" dirty="0"/>
              <a:t> </a:t>
            </a:r>
            <a:r>
              <a:rPr lang="en-US" i="1" dirty="0" err="1"/>
              <a:t>út</a:t>
            </a:r>
            <a:r>
              <a:rPr lang="en-US" i="1" dirty="0"/>
              <a:t> </a:t>
            </a:r>
            <a:r>
              <a:rPr lang="en-US" i="1" dirty="0" err="1"/>
              <a:t>egyébként</a:t>
            </a:r>
            <a:r>
              <a:rPr lang="en-US" i="1" dirty="0"/>
              <a:t> </a:t>
            </a:r>
            <a:r>
              <a:rPr lang="en-US" i="1" dirty="0" err="1"/>
              <a:t>az</a:t>
            </a:r>
            <a:r>
              <a:rPr lang="en-US" i="1" dirty="0"/>
              <a:t> </a:t>
            </a:r>
            <a:r>
              <a:rPr lang="en-US" sz="2400" b="1" i="1" dirty="0" err="1"/>
              <a:t>Erdélyi</a:t>
            </a:r>
            <a:r>
              <a:rPr lang="en-US" sz="2400" b="1" i="1" dirty="0"/>
              <a:t> </a:t>
            </a:r>
            <a:r>
              <a:rPr lang="en-US" sz="2400" b="1" i="1" dirty="0" err="1"/>
              <a:t>Szépmíves</a:t>
            </a:r>
            <a:r>
              <a:rPr lang="en-US" sz="2400" b="1" i="1" dirty="0"/>
              <a:t> </a:t>
            </a:r>
            <a:r>
              <a:rPr lang="en-US" sz="2400" b="1" i="1" dirty="0" err="1"/>
              <a:t>Céh</a:t>
            </a:r>
            <a:r>
              <a:rPr lang="en-US" sz="2400" b="1" i="1" dirty="0"/>
              <a:t> </a:t>
            </a:r>
            <a:r>
              <a:rPr lang="en-US" i="1" dirty="0" err="1"/>
              <a:t>és</a:t>
            </a:r>
            <a:r>
              <a:rPr lang="en-US" i="1" dirty="0"/>
              <a:t> a </a:t>
            </a:r>
            <a:r>
              <a:rPr lang="en-US" sz="2400" b="1" i="1" dirty="0" err="1"/>
              <a:t>helikoni</a:t>
            </a:r>
            <a:r>
              <a:rPr lang="en-US" sz="2400" b="1" i="1" dirty="0"/>
              <a:t> </a:t>
            </a:r>
            <a:r>
              <a:rPr lang="en-US" sz="2400" b="1" i="1" dirty="0" err="1"/>
              <a:t>munkaközösség</a:t>
            </a:r>
            <a:r>
              <a:rPr lang="en-US" i="1" dirty="0"/>
              <a:t> </a:t>
            </a:r>
            <a:r>
              <a:rPr lang="en-US" i="1" dirty="0" err="1" smtClean="0"/>
              <a:t>megszervezéséhez</a:t>
            </a:r>
            <a:r>
              <a:rPr lang="en-US" i="1" dirty="0"/>
              <a:t>.</a:t>
            </a:r>
            <a:endParaRPr lang="en-US" dirty="0"/>
          </a:p>
        </p:txBody>
      </p:sp>
    </p:spTree>
    <p:extLst>
      <p:ext uri="{BB962C8B-B14F-4D97-AF65-F5344CB8AC3E}">
        <p14:creationId xmlns:p14="http://schemas.microsoft.com/office/powerpoint/2010/main" val="24924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Erdélyi</a:t>
            </a:r>
            <a:r>
              <a:rPr lang="en-US" b="1" dirty="0" smtClean="0"/>
              <a:t> </a:t>
            </a:r>
            <a:r>
              <a:rPr lang="en-US" b="1" dirty="0" err="1"/>
              <a:t>Szépmíves</a:t>
            </a:r>
            <a:r>
              <a:rPr lang="en-US" b="1" dirty="0"/>
              <a:t> </a:t>
            </a:r>
            <a:r>
              <a:rPr lang="en-US" b="1" dirty="0" err="1" smtClean="0"/>
              <a:t>Céh</a:t>
            </a:r>
            <a:r>
              <a:rPr lang="hu-HU" b="1" dirty="0" smtClean="0"/>
              <a:t> 1</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err="1">
                <a:solidFill>
                  <a:srgbClr val="00B050"/>
                </a:solidFill>
              </a:rPr>
              <a:t>Kós</a:t>
            </a:r>
            <a:r>
              <a:rPr lang="en-US" dirty="0">
                <a:solidFill>
                  <a:srgbClr val="00B050"/>
                </a:solidFill>
              </a:rPr>
              <a:t> </a:t>
            </a:r>
            <a:r>
              <a:rPr lang="en-US" dirty="0" err="1">
                <a:solidFill>
                  <a:srgbClr val="00B050"/>
                </a:solidFill>
              </a:rPr>
              <a:t>Károly</a:t>
            </a:r>
            <a:r>
              <a:rPr lang="en-US" dirty="0"/>
              <a:t>, </a:t>
            </a:r>
            <a:r>
              <a:rPr lang="en-US" dirty="0" err="1"/>
              <a:t>Kuncz</a:t>
            </a:r>
            <a:r>
              <a:rPr lang="en-US" dirty="0"/>
              <a:t> </a:t>
            </a:r>
            <a:r>
              <a:rPr lang="en-US" dirty="0" err="1"/>
              <a:t>Aladár</a:t>
            </a:r>
            <a:r>
              <a:rPr lang="en-US" dirty="0"/>
              <a:t>, </a:t>
            </a:r>
            <a:r>
              <a:rPr lang="en-US" dirty="0" err="1"/>
              <a:t>Ligeti</a:t>
            </a:r>
            <a:r>
              <a:rPr lang="en-US" dirty="0"/>
              <a:t> </a:t>
            </a:r>
            <a:r>
              <a:rPr lang="en-US" dirty="0" err="1"/>
              <a:t>Ernő</a:t>
            </a:r>
            <a:r>
              <a:rPr lang="en-US" dirty="0"/>
              <a:t>, </a:t>
            </a:r>
            <a:r>
              <a:rPr lang="en-US" dirty="0" err="1"/>
              <a:t>Pál</a:t>
            </a:r>
            <a:r>
              <a:rPr lang="en-US" dirty="0"/>
              <a:t> </a:t>
            </a:r>
            <a:r>
              <a:rPr lang="en-US" dirty="0" err="1"/>
              <a:t>Árpád</a:t>
            </a:r>
            <a:r>
              <a:rPr lang="en-US" dirty="0"/>
              <a:t>, </a:t>
            </a:r>
            <a:r>
              <a:rPr lang="en-US" dirty="0" err="1"/>
              <a:t>Nyírő</a:t>
            </a:r>
            <a:r>
              <a:rPr lang="en-US" dirty="0"/>
              <a:t> </a:t>
            </a:r>
            <a:r>
              <a:rPr lang="en-US" dirty="0" err="1"/>
              <a:t>József</a:t>
            </a:r>
            <a:r>
              <a:rPr lang="en-US" dirty="0"/>
              <a:t>, </a:t>
            </a:r>
            <a:r>
              <a:rPr lang="en-US" dirty="0" err="1"/>
              <a:t>Zágoni</a:t>
            </a:r>
            <a:r>
              <a:rPr lang="en-US" dirty="0"/>
              <a:t> </a:t>
            </a:r>
            <a:r>
              <a:rPr lang="en-US" dirty="0" err="1"/>
              <a:t>István</a:t>
            </a:r>
            <a:r>
              <a:rPr lang="en-US" dirty="0"/>
              <a:t>.</a:t>
            </a:r>
            <a:endParaRPr lang="hu-HU" dirty="0" smtClean="0"/>
          </a:p>
          <a:p>
            <a:r>
              <a:rPr lang="en-US" dirty="0" smtClean="0"/>
              <a:t>1924-ben </a:t>
            </a:r>
            <a:r>
              <a:rPr lang="en-US" dirty="0" err="1"/>
              <a:t>létrehoznak</a:t>
            </a:r>
            <a:r>
              <a:rPr lang="en-US" dirty="0"/>
              <a:t> </a:t>
            </a:r>
            <a:r>
              <a:rPr lang="en-US" dirty="0" err="1" smtClean="0"/>
              <a:t>eg</a:t>
            </a:r>
            <a:r>
              <a:rPr lang="en-US" dirty="0" err="1"/>
              <a:t>y</a:t>
            </a:r>
            <a:r>
              <a:rPr lang="en-US" dirty="0"/>
              <a:t> </a:t>
            </a:r>
            <a:r>
              <a:rPr lang="en-US" dirty="0" err="1"/>
              <a:t>könyvkiadó</a:t>
            </a:r>
            <a:r>
              <a:rPr lang="en-US" dirty="0"/>
              <a:t> </a:t>
            </a:r>
            <a:r>
              <a:rPr lang="en-US" dirty="0" err="1"/>
              <a:t>vállalkozást</a:t>
            </a:r>
            <a:r>
              <a:rPr lang="en-US" dirty="0"/>
              <a:t>, </a:t>
            </a:r>
            <a:r>
              <a:rPr lang="en-US" dirty="0" err="1"/>
              <a:t>egy</a:t>
            </a:r>
            <a:r>
              <a:rPr lang="en-US" dirty="0"/>
              <a:t> </a:t>
            </a:r>
            <a:r>
              <a:rPr lang="en-US" dirty="0" err="1"/>
              <a:t>betéti</a:t>
            </a:r>
            <a:r>
              <a:rPr lang="en-US" dirty="0"/>
              <a:t> </a:t>
            </a:r>
            <a:r>
              <a:rPr lang="en-US" dirty="0" err="1"/>
              <a:t>társaságot</a:t>
            </a:r>
            <a:r>
              <a:rPr lang="en-US" dirty="0"/>
              <a:t> </a:t>
            </a:r>
            <a:endParaRPr lang="hu-HU" dirty="0" smtClean="0"/>
          </a:p>
          <a:p>
            <a:r>
              <a:rPr lang="en-US" b="1" dirty="0" err="1"/>
              <a:t>Céljuk</a:t>
            </a:r>
            <a:r>
              <a:rPr lang="en-US" dirty="0"/>
              <a:t> </a:t>
            </a:r>
            <a:r>
              <a:rPr lang="en-US" dirty="0" err="1"/>
              <a:t>egyrészt</a:t>
            </a:r>
            <a:r>
              <a:rPr lang="en-US" dirty="0"/>
              <a:t>, </a:t>
            </a:r>
            <a:r>
              <a:rPr lang="en-US" dirty="0" err="1"/>
              <a:t>hogy</a:t>
            </a:r>
            <a:r>
              <a:rPr lang="en-US" dirty="0"/>
              <a:t> </a:t>
            </a:r>
            <a:r>
              <a:rPr lang="en-US" dirty="0" err="1"/>
              <a:t>az</a:t>
            </a:r>
            <a:r>
              <a:rPr lang="en-US" dirty="0"/>
              <a:t> </a:t>
            </a:r>
            <a:r>
              <a:rPr lang="en-US" dirty="0" err="1"/>
              <a:t>olvasóközönség</a:t>
            </a:r>
            <a:r>
              <a:rPr lang="en-US" dirty="0"/>
              <a:t> </a:t>
            </a:r>
            <a:r>
              <a:rPr lang="en-US" dirty="0" err="1"/>
              <a:t>számára</a:t>
            </a:r>
            <a:r>
              <a:rPr lang="en-US" dirty="0"/>
              <a:t> </a:t>
            </a:r>
            <a:r>
              <a:rPr lang="en-US" dirty="0" err="1"/>
              <a:t>értékes</a:t>
            </a:r>
            <a:r>
              <a:rPr lang="en-US" dirty="0"/>
              <a:t>, </a:t>
            </a:r>
            <a:r>
              <a:rPr lang="en-US" dirty="0" err="1"/>
              <a:t>eredeti</a:t>
            </a:r>
            <a:r>
              <a:rPr lang="en-US" dirty="0"/>
              <a:t> </a:t>
            </a:r>
            <a:r>
              <a:rPr lang="en-US" dirty="0" err="1"/>
              <a:t>erdélyi</a:t>
            </a:r>
            <a:r>
              <a:rPr lang="en-US" dirty="0"/>
              <a:t> </a:t>
            </a:r>
            <a:r>
              <a:rPr lang="en-US" dirty="0" err="1"/>
              <a:t>irodalmat</a:t>
            </a:r>
            <a:r>
              <a:rPr lang="en-US" dirty="0"/>
              <a:t> </a:t>
            </a:r>
            <a:r>
              <a:rPr lang="en-US" dirty="0" err="1"/>
              <a:t>közvetítsenek</a:t>
            </a:r>
            <a:r>
              <a:rPr lang="en-US" dirty="0"/>
              <a:t> </a:t>
            </a:r>
            <a:r>
              <a:rPr lang="en-US" dirty="0" err="1"/>
              <a:t>megfelelő</a:t>
            </a:r>
            <a:r>
              <a:rPr lang="en-US" dirty="0"/>
              <a:t> </a:t>
            </a:r>
            <a:r>
              <a:rPr lang="en-US" dirty="0" err="1"/>
              <a:t>művészi</a:t>
            </a:r>
            <a:r>
              <a:rPr lang="en-US" dirty="0"/>
              <a:t> </a:t>
            </a:r>
            <a:r>
              <a:rPr lang="en-US" dirty="0" err="1"/>
              <a:t>formában</a:t>
            </a:r>
            <a:r>
              <a:rPr lang="en-US" dirty="0"/>
              <a:t>, </a:t>
            </a:r>
            <a:r>
              <a:rPr lang="en-US" dirty="0" err="1"/>
              <a:t>másrészt</a:t>
            </a:r>
            <a:r>
              <a:rPr lang="en-US" dirty="0"/>
              <a:t> </a:t>
            </a:r>
            <a:r>
              <a:rPr lang="en-US" dirty="0" err="1"/>
              <a:t>hogy</a:t>
            </a:r>
            <a:r>
              <a:rPr lang="en-US" dirty="0"/>
              <a:t> </a:t>
            </a:r>
            <a:r>
              <a:rPr lang="en-US" dirty="0" err="1"/>
              <a:t>az</a:t>
            </a:r>
            <a:r>
              <a:rPr lang="en-US" dirty="0"/>
              <a:t> </a:t>
            </a:r>
            <a:r>
              <a:rPr lang="en-US" dirty="0" err="1"/>
              <a:t>alkotáshoz</a:t>
            </a:r>
            <a:r>
              <a:rPr lang="en-US" dirty="0"/>
              <a:t> </a:t>
            </a:r>
            <a:r>
              <a:rPr lang="en-US" dirty="0" err="1"/>
              <a:t>szükséges</a:t>
            </a:r>
            <a:r>
              <a:rPr lang="en-US" dirty="0"/>
              <a:t> </a:t>
            </a:r>
            <a:r>
              <a:rPr lang="en-US" dirty="0" err="1"/>
              <a:t>anyagi</a:t>
            </a:r>
            <a:r>
              <a:rPr lang="en-US" dirty="0"/>
              <a:t> </a:t>
            </a:r>
            <a:r>
              <a:rPr lang="en-US" dirty="0" err="1"/>
              <a:t>biztonság</a:t>
            </a:r>
            <a:r>
              <a:rPr lang="en-US" dirty="0"/>
              <a:t> </a:t>
            </a:r>
            <a:r>
              <a:rPr lang="en-US" dirty="0" err="1"/>
              <a:t>feltételeit</a:t>
            </a:r>
            <a:r>
              <a:rPr lang="en-US" dirty="0"/>
              <a:t> </a:t>
            </a:r>
            <a:r>
              <a:rPr lang="en-US" dirty="0" err="1"/>
              <a:t>megteremtsék</a:t>
            </a:r>
            <a:r>
              <a:rPr lang="en-US" dirty="0"/>
              <a:t> </a:t>
            </a:r>
            <a:r>
              <a:rPr lang="en-US" dirty="0" err="1"/>
              <a:t>az</a:t>
            </a:r>
            <a:r>
              <a:rPr lang="en-US" dirty="0"/>
              <a:t> </a:t>
            </a:r>
            <a:r>
              <a:rPr lang="en-US" dirty="0" err="1"/>
              <a:t>alkotók</a:t>
            </a:r>
            <a:r>
              <a:rPr lang="en-US" dirty="0"/>
              <a:t> </a:t>
            </a:r>
            <a:r>
              <a:rPr lang="en-US" dirty="0" err="1"/>
              <a:t>számára</a:t>
            </a:r>
            <a:r>
              <a:rPr lang="en-US" dirty="0"/>
              <a:t>. </a:t>
            </a:r>
            <a:endParaRPr lang="hu-HU" dirty="0" smtClean="0"/>
          </a:p>
          <a:p>
            <a:r>
              <a:rPr lang="hu-HU" b="1" dirty="0" smtClean="0"/>
              <a:t>Politikájuk: </a:t>
            </a:r>
            <a:r>
              <a:rPr lang="hu-HU" dirty="0" smtClean="0"/>
              <a:t>évente tizenkét kötetet terveztek kiadni kétféle kiadásban: a pártoló tagok számára egy-egy bibliofil (amatőr) példányt pontos számozásokkal, azaz névre szólóan, kézzel merített papíron, metszett, antiqua típusú betűkkel, metszetekkel illusztrálva, kemény kézi kötésben, és egy olcsó, mindenki számára elérhető nagy példányszámú kiadást. (idézet 13. o)</a:t>
            </a:r>
          </a:p>
          <a:p>
            <a:r>
              <a:rPr lang="en-US" dirty="0" smtClean="0"/>
              <a:t>1925-ben </a:t>
            </a:r>
            <a:r>
              <a:rPr lang="en-US" dirty="0" err="1" smtClean="0"/>
              <a:t>látott</a:t>
            </a:r>
            <a:r>
              <a:rPr lang="en-US" dirty="0" smtClean="0"/>
              <a:t> </a:t>
            </a:r>
            <a:r>
              <a:rPr lang="en-US" dirty="0" err="1" smtClean="0"/>
              <a:t>napvilágot</a:t>
            </a:r>
            <a:r>
              <a:rPr lang="en-US" dirty="0" smtClean="0"/>
              <a:t>: </a:t>
            </a:r>
            <a:r>
              <a:rPr lang="en-US" dirty="0" err="1" smtClean="0"/>
              <a:t>Gulácsy</a:t>
            </a:r>
            <a:r>
              <a:rPr lang="en-US" dirty="0" smtClean="0"/>
              <a:t> </a:t>
            </a:r>
            <a:r>
              <a:rPr lang="en-US" dirty="0" err="1" smtClean="0"/>
              <a:t>Irén</a:t>
            </a:r>
            <a:r>
              <a:rPr lang="en-US" dirty="0" smtClean="0"/>
              <a:t> </a:t>
            </a:r>
            <a:r>
              <a:rPr lang="en-US" dirty="0" err="1" smtClean="0"/>
              <a:t>Hamueső</a:t>
            </a:r>
            <a:r>
              <a:rPr lang="en-US" dirty="0" smtClean="0"/>
              <a:t> </a:t>
            </a:r>
            <a:r>
              <a:rPr lang="en-US" dirty="0" err="1" smtClean="0"/>
              <a:t>című</a:t>
            </a:r>
            <a:r>
              <a:rPr lang="en-US" dirty="0" smtClean="0"/>
              <a:t> </a:t>
            </a:r>
            <a:r>
              <a:rPr lang="en-US" dirty="0" err="1" smtClean="0"/>
              <a:t>regénye</a:t>
            </a:r>
            <a:r>
              <a:rPr lang="hu-HU" dirty="0" smtClean="0"/>
              <a:t>, </a:t>
            </a:r>
            <a:r>
              <a:rPr lang="en-US" dirty="0" err="1" smtClean="0"/>
              <a:t>Kádár</a:t>
            </a:r>
            <a:r>
              <a:rPr lang="en-US" dirty="0" smtClean="0"/>
              <a:t> </a:t>
            </a:r>
            <a:r>
              <a:rPr lang="en-US" dirty="0" err="1" smtClean="0"/>
              <a:t>Imre</a:t>
            </a:r>
            <a:r>
              <a:rPr lang="en-US" dirty="0" smtClean="0"/>
              <a:t> </a:t>
            </a:r>
            <a:r>
              <a:rPr lang="en-US" dirty="0" err="1" smtClean="0"/>
              <a:t>Bujdosó</a:t>
            </a:r>
            <a:r>
              <a:rPr lang="en-US" dirty="0" smtClean="0"/>
              <a:t> </a:t>
            </a:r>
            <a:r>
              <a:rPr lang="en-US" dirty="0" err="1" smtClean="0"/>
              <a:t>éneke</a:t>
            </a:r>
            <a:r>
              <a:rPr lang="en-US" dirty="0" smtClean="0"/>
              <a:t>, </a:t>
            </a:r>
            <a:r>
              <a:rPr lang="en-US" dirty="0" err="1" smtClean="0">
                <a:solidFill>
                  <a:srgbClr val="00B050"/>
                </a:solidFill>
              </a:rPr>
              <a:t>Kós</a:t>
            </a:r>
            <a:r>
              <a:rPr lang="en-US" dirty="0" smtClean="0">
                <a:solidFill>
                  <a:srgbClr val="00B050"/>
                </a:solidFill>
              </a:rPr>
              <a:t> </a:t>
            </a:r>
            <a:r>
              <a:rPr lang="en-US" dirty="0" err="1" smtClean="0">
                <a:solidFill>
                  <a:srgbClr val="00B050"/>
                </a:solidFill>
              </a:rPr>
              <a:t>Károly</a:t>
            </a:r>
            <a:r>
              <a:rPr lang="en-US" dirty="0" smtClean="0">
                <a:solidFill>
                  <a:srgbClr val="00B050"/>
                </a:solidFill>
              </a:rPr>
              <a:t> </a:t>
            </a:r>
            <a:r>
              <a:rPr lang="en-US" dirty="0" err="1" smtClean="0">
                <a:solidFill>
                  <a:srgbClr val="00B050"/>
                </a:solidFill>
              </a:rPr>
              <a:t>Varjú</a:t>
            </a:r>
            <a:r>
              <a:rPr lang="en-US" dirty="0" smtClean="0">
                <a:solidFill>
                  <a:srgbClr val="00B050"/>
                </a:solidFill>
              </a:rPr>
              <a:t> </a:t>
            </a:r>
            <a:r>
              <a:rPr lang="en-US" dirty="0" err="1" smtClean="0">
                <a:solidFill>
                  <a:srgbClr val="00B050"/>
                </a:solidFill>
              </a:rPr>
              <a:t>nemzetsége</a:t>
            </a:r>
            <a:r>
              <a:rPr lang="en-US" dirty="0" smtClean="0"/>
              <a:t>, </a:t>
            </a:r>
            <a:r>
              <a:rPr lang="en-US" dirty="0" err="1" smtClean="0"/>
              <a:t>Ligeti</a:t>
            </a:r>
            <a:r>
              <a:rPr lang="en-US" dirty="0" smtClean="0"/>
              <a:t> </a:t>
            </a:r>
            <a:r>
              <a:rPr lang="en-US" dirty="0" err="1" smtClean="0"/>
              <a:t>Ernő</a:t>
            </a:r>
            <a:r>
              <a:rPr lang="en-US" dirty="0" smtClean="0"/>
              <a:t> </a:t>
            </a:r>
            <a:r>
              <a:rPr lang="en-US" dirty="0" err="1" smtClean="0"/>
              <a:t>Föl</a:t>
            </a:r>
            <a:r>
              <a:rPr lang="en-US" dirty="0" smtClean="0"/>
              <a:t> a </a:t>
            </a:r>
            <a:r>
              <a:rPr lang="en-US" dirty="0" err="1" smtClean="0"/>
              <a:t>bakra</a:t>
            </a:r>
            <a:r>
              <a:rPr lang="en-US" dirty="0" smtClean="0"/>
              <a:t>! </a:t>
            </a:r>
            <a:r>
              <a:rPr lang="en-US" dirty="0" err="1" smtClean="0"/>
              <a:t>és</a:t>
            </a:r>
            <a:r>
              <a:rPr lang="en-US" dirty="0" smtClean="0"/>
              <a:t> </a:t>
            </a:r>
            <a:r>
              <a:rPr lang="en-US" dirty="0" err="1" smtClean="0"/>
              <a:t>Makkai</a:t>
            </a:r>
            <a:r>
              <a:rPr lang="en-US" dirty="0" smtClean="0"/>
              <a:t> </a:t>
            </a:r>
            <a:r>
              <a:rPr lang="en-US" dirty="0" err="1" smtClean="0"/>
              <a:t>Sándor</a:t>
            </a:r>
            <a:r>
              <a:rPr lang="en-US" dirty="0" smtClean="0"/>
              <a:t> </a:t>
            </a:r>
            <a:r>
              <a:rPr lang="en-US" dirty="0" err="1" smtClean="0"/>
              <a:t>Ördögszekér</a:t>
            </a:r>
            <a:r>
              <a:rPr lang="en-US" dirty="0" smtClean="0"/>
              <a:t> </a:t>
            </a:r>
            <a:r>
              <a:rPr lang="en-US" dirty="0" err="1" smtClean="0"/>
              <a:t>című</a:t>
            </a:r>
            <a:r>
              <a:rPr lang="en-US" dirty="0" smtClean="0"/>
              <a:t> </a:t>
            </a:r>
            <a:r>
              <a:rPr lang="en-US" dirty="0" err="1" smtClean="0"/>
              <a:t>műve</a:t>
            </a:r>
            <a:r>
              <a:rPr lang="en-US" dirty="0" smtClean="0"/>
              <a:t>. </a:t>
            </a:r>
          </a:p>
          <a:p>
            <a:endParaRPr lang="en-US" dirty="0"/>
          </a:p>
        </p:txBody>
      </p:sp>
    </p:spTree>
    <p:extLst>
      <p:ext uri="{BB962C8B-B14F-4D97-AF65-F5344CB8AC3E}">
        <p14:creationId xmlns:p14="http://schemas.microsoft.com/office/powerpoint/2010/main" val="221348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u-HU" b="1" dirty="0" smtClean="0"/>
              <a:t>Az </a:t>
            </a:r>
            <a:r>
              <a:rPr lang="en-US" b="1" dirty="0" err="1" smtClean="0"/>
              <a:t>Erdélyi</a:t>
            </a:r>
            <a:r>
              <a:rPr lang="en-US" b="1" dirty="0" smtClean="0"/>
              <a:t> </a:t>
            </a:r>
            <a:r>
              <a:rPr lang="en-US" b="1" dirty="0" err="1"/>
              <a:t>Szépmíves</a:t>
            </a:r>
            <a:r>
              <a:rPr lang="en-US" b="1" dirty="0"/>
              <a:t> </a:t>
            </a:r>
            <a:r>
              <a:rPr lang="en-US" b="1" dirty="0" err="1" smtClean="0"/>
              <a:t>Céh</a:t>
            </a:r>
            <a:r>
              <a:rPr lang="hu-HU" b="1" dirty="0" smtClean="0"/>
              <a:t> kiadványaiból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999" y="2155031"/>
            <a:ext cx="1598414" cy="21312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138" y="2097881"/>
            <a:ext cx="1511299" cy="21820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37" y="2096676"/>
            <a:ext cx="1719462" cy="22749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599" y="2155031"/>
            <a:ext cx="1598414" cy="21312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155" y="2126455"/>
            <a:ext cx="1760664" cy="21249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7537" y="2016575"/>
            <a:ext cx="1567709" cy="223481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111" y="4480992"/>
            <a:ext cx="1514475" cy="20193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1537" y="4474518"/>
            <a:ext cx="1514475" cy="20193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1387" y="4423048"/>
            <a:ext cx="1514475" cy="20193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5137" y="4423048"/>
            <a:ext cx="1514475" cy="20193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7787" y="4413920"/>
            <a:ext cx="1514475" cy="201930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25819" y="4413920"/>
            <a:ext cx="1514475" cy="2019300"/>
          </a:xfrm>
          <a:prstGeom prst="rect">
            <a:avLst/>
          </a:prstGeom>
        </p:spPr>
      </p:pic>
    </p:spTree>
    <p:extLst>
      <p:ext uri="{BB962C8B-B14F-4D97-AF65-F5344CB8AC3E}">
        <p14:creationId xmlns:p14="http://schemas.microsoft.com/office/powerpoint/2010/main" val="301102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Erdélyi</a:t>
            </a:r>
            <a:r>
              <a:rPr lang="en-US" b="1" dirty="0"/>
              <a:t> </a:t>
            </a:r>
            <a:r>
              <a:rPr lang="en-US" b="1" dirty="0" err="1"/>
              <a:t>Szépmíves</a:t>
            </a:r>
            <a:r>
              <a:rPr lang="en-US" b="1" dirty="0"/>
              <a:t> </a:t>
            </a:r>
            <a:r>
              <a:rPr lang="en-US" b="1" dirty="0" err="1"/>
              <a:t>Céh</a:t>
            </a:r>
            <a:r>
              <a:rPr lang="hu-HU" b="1" dirty="0"/>
              <a:t> 2</a:t>
            </a:r>
            <a:endParaRPr lang="en-US" dirty="0"/>
          </a:p>
        </p:txBody>
      </p:sp>
      <p:sp>
        <p:nvSpPr>
          <p:cNvPr id="3" name="Content Placeholder 2"/>
          <p:cNvSpPr>
            <a:spLocks noGrp="1"/>
          </p:cNvSpPr>
          <p:nvPr>
            <p:ph idx="1"/>
          </p:nvPr>
        </p:nvSpPr>
        <p:spPr/>
        <p:txBody>
          <a:bodyPr/>
          <a:lstStyle/>
          <a:p>
            <a:r>
              <a:rPr lang="en-US" dirty="0"/>
              <a:t>1944 </a:t>
            </a:r>
            <a:r>
              <a:rPr lang="en-US" dirty="0" err="1"/>
              <a:t>őszéig</a:t>
            </a:r>
            <a:r>
              <a:rPr lang="en-US" dirty="0"/>
              <a:t> </a:t>
            </a:r>
            <a:r>
              <a:rPr lang="en-US" dirty="0" err="1"/>
              <a:t>több</a:t>
            </a:r>
            <a:r>
              <a:rPr lang="en-US" dirty="0"/>
              <a:t> mint 160 </a:t>
            </a:r>
            <a:r>
              <a:rPr lang="en-US" dirty="0" err="1"/>
              <a:t>könyvet</a:t>
            </a:r>
            <a:r>
              <a:rPr lang="en-US" dirty="0"/>
              <a:t> </a:t>
            </a:r>
            <a:r>
              <a:rPr lang="en-US" dirty="0" err="1"/>
              <a:t>adott</a:t>
            </a:r>
            <a:r>
              <a:rPr lang="en-US" dirty="0"/>
              <a:t> </a:t>
            </a:r>
            <a:r>
              <a:rPr lang="en-US" dirty="0" err="1"/>
              <a:t>ki</a:t>
            </a:r>
            <a:r>
              <a:rPr lang="en-US" dirty="0"/>
              <a:t> a </a:t>
            </a:r>
            <a:r>
              <a:rPr lang="en-US" dirty="0" err="1"/>
              <a:t>Szépmíves</a:t>
            </a:r>
            <a:r>
              <a:rPr lang="en-US" dirty="0"/>
              <a:t> </a:t>
            </a:r>
            <a:r>
              <a:rPr lang="en-US" dirty="0" err="1"/>
              <a:t>Céh</a:t>
            </a:r>
            <a:r>
              <a:rPr lang="en-US" dirty="0"/>
              <a:t>. </a:t>
            </a:r>
            <a:endParaRPr lang="hu-HU" dirty="0" smtClean="0"/>
          </a:p>
          <a:p>
            <a:r>
              <a:rPr lang="en-US" dirty="0" err="1" smtClean="0"/>
              <a:t>Az</a:t>
            </a:r>
            <a:r>
              <a:rPr lang="en-US" dirty="0" smtClean="0"/>
              <a:t> </a:t>
            </a:r>
            <a:r>
              <a:rPr lang="en-US" dirty="0" err="1"/>
              <a:t>erdélyi</a:t>
            </a:r>
            <a:r>
              <a:rPr lang="en-US" dirty="0"/>
              <a:t> </a:t>
            </a:r>
            <a:r>
              <a:rPr lang="en-US" dirty="0" err="1"/>
              <a:t>magyar</a:t>
            </a:r>
            <a:r>
              <a:rPr lang="en-US" dirty="0"/>
              <a:t> </a:t>
            </a:r>
            <a:r>
              <a:rPr lang="en-US" dirty="0" err="1"/>
              <a:t>irodalomnak</a:t>
            </a:r>
            <a:r>
              <a:rPr lang="en-US" dirty="0"/>
              <a:t> </a:t>
            </a:r>
            <a:r>
              <a:rPr lang="en-US" dirty="0" err="1"/>
              <a:t>olyan</a:t>
            </a:r>
            <a:r>
              <a:rPr lang="en-US" dirty="0"/>
              <a:t> </a:t>
            </a:r>
            <a:r>
              <a:rPr lang="en-US" dirty="0" err="1"/>
              <a:t>mára</a:t>
            </a:r>
            <a:r>
              <a:rPr lang="en-US" dirty="0"/>
              <a:t> </a:t>
            </a:r>
            <a:r>
              <a:rPr lang="en-US" dirty="0" err="1"/>
              <a:t>már</a:t>
            </a:r>
            <a:r>
              <a:rPr lang="en-US" dirty="0"/>
              <a:t> </a:t>
            </a:r>
            <a:r>
              <a:rPr lang="en-US" dirty="0" err="1"/>
              <a:t>klasszikusnak</a:t>
            </a:r>
            <a:r>
              <a:rPr lang="en-US" dirty="0"/>
              <a:t> </a:t>
            </a:r>
            <a:r>
              <a:rPr lang="en-US" dirty="0" err="1"/>
              <a:t>tartott</a:t>
            </a:r>
            <a:r>
              <a:rPr lang="en-US" dirty="0"/>
              <a:t> </a:t>
            </a:r>
            <a:r>
              <a:rPr lang="en-US" dirty="0" err="1"/>
              <a:t>alkotói</a:t>
            </a:r>
            <a:r>
              <a:rPr lang="en-US" dirty="0"/>
              <a:t> </a:t>
            </a:r>
            <a:r>
              <a:rPr lang="en-US" dirty="0" err="1"/>
              <a:t>jelentek</a:t>
            </a:r>
            <a:r>
              <a:rPr lang="en-US" dirty="0"/>
              <a:t> meg </a:t>
            </a:r>
            <a:r>
              <a:rPr lang="en-US" dirty="0" err="1"/>
              <a:t>itt</a:t>
            </a:r>
            <a:r>
              <a:rPr lang="en-US" dirty="0"/>
              <a:t>, mint </a:t>
            </a:r>
            <a:r>
              <a:rPr lang="en-US" dirty="0" err="1"/>
              <a:t>Áprily</a:t>
            </a:r>
            <a:r>
              <a:rPr lang="en-US" dirty="0"/>
              <a:t> Lajos, </a:t>
            </a:r>
            <a:r>
              <a:rPr lang="en-US" dirty="0" err="1"/>
              <a:t>Bánffy</a:t>
            </a:r>
            <a:r>
              <a:rPr lang="en-US" dirty="0"/>
              <a:t> </a:t>
            </a:r>
            <a:r>
              <a:rPr lang="en-US" dirty="0" err="1"/>
              <a:t>Miklós</a:t>
            </a:r>
            <a:r>
              <a:rPr lang="en-US" dirty="0"/>
              <a:t>, </a:t>
            </a:r>
            <a:r>
              <a:rPr lang="en-US" dirty="0" err="1"/>
              <a:t>Bartalis</a:t>
            </a:r>
            <a:r>
              <a:rPr lang="en-US" dirty="0"/>
              <a:t> </a:t>
            </a:r>
            <a:r>
              <a:rPr lang="en-US" dirty="0" err="1"/>
              <a:t>János</a:t>
            </a:r>
            <a:r>
              <a:rPr lang="en-US" dirty="0"/>
              <a:t>, </a:t>
            </a:r>
            <a:r>
              <a:rPr lang="en-US" dirty="0" err="1"/>
              <a:t>Berde</a:t>
            </a:r>
            <a:r>
              <a:rPr lang="en-US" dirty="0"/>
              <a:t> </a:t>
            </a:r>
            <a:r>
              <a:rPr lang="en-US" dirty="0" err="1"/>
              <a:t>Mária</a:t>
            </a:r>
            <a:r>
              <a:rPr lang="en-US" dirty="0"/>
              <a:t>, </a:t>
            </a:r>
            <a:r>
              <a:rPr lang="en-US" dirty="0" err="1"/>
              <a:t>Dsida</a:t>
            </a:r>
            <a:r>
              <a:rPr lang="en-US" dirty="0"/>
              <a:t> </a:t>
            </a:r>
            <a:r>
              <a:rPr lang="en-US" dirty="0" err="1"/>
              <a:t>Jenő</a:t>
            </a:r>
            <a:r>
              <a:rPr lang="en-US" dirty="0"/>
              <a:t>, </a:t>
            </a:r>
            <a:r>
              <a:rPr lang="en-US" dirty="0" err="1"/>
              <a:t>Tamási</a:t>
            </a:r>
            <a:r>
              <a:rPr lang="en-US" dirty="0"/>
              <a:t> </a:t>
            </a:r>
            <a:r>
              <a:rPr lang="en-US" dirty="0" err="1"/>
              <a:t>Áron</a:t>
            </a:r>
            <a:r>
              <a:rPr lang="en-US" dirty="0"/>
              <a:t>, </a:t>
            </a:r>
            <a:r>
              <a:rPr lang="en-US" dirty="0" err="1"/>
              <a:t>Kemény</a:t>
            </a:r>
            <a:r>
              <a:rPr lang="en-US" dirty="0"/>
              <a:t> </a:t>
            </a:r>
            <a:r>
              <a:rPr lang="en-US" dirty="0" err="1"/>
              <a:t>János</a:t>
            </a:r>
            <a:r>
              <a:rPr lang="en-US" dirty="0"/>
              <a:t>, </a:t>
            </a:r>
            <a:r>
              <a:rPr lang="en-US" dirty="0" err="1"/>
              <a:t>Molter</a:t>
            </a:r>
            <a:r>
              <a:rPr lang="en-US" dirty="0"/>
              <a:t> </a:t>
            </a:r>
            <a:r>
              <a:rPr lang="en-US" dirty="0" err="1"/>
              <a:t>Károly</a:t>
            </a:r>
            <a:r>
              <a:rPr lang="en-US" dirty="0"/>
              <a:t>, </a:t>
            </a:r>
            <a:r>
              <a:rPr lang="en-US" dirty="0" err="1"/>
              <a:t>Reményik</a:t>
            </a:r>
            <a:r>
              <a:rPr lang="en-US" dirty="0"/>
              <a:t> </a:t>
            </a:r>
            <a:r>
              <a:rPr lang="en-US" dirty="0" err="1"/>
              <a:t>Sándor</a:t>
            </a:r>
            <a:r>
              <a:rPr lang="en-US" dirty="0"/>
              <a:t>, </a:t>
            </a:r>
            <a:r>
              <a:rPr lang="en-US" dirty="0" err="1"/>
              <a:t>Nyírő</a:t>
            </a:r>
            <a:r>
              <a:rPr lang="en-US" dirty="0"/>
              <a:t> </a:t>
            </a:r>
            <a:r>
              <a:rPr lang="en-US" dirty="0" err="1"/>
              <a:t>József</a:t>
            </a:r>
            <a:r>
              <a:rPr lang="en-US" dirty="0"/>
              <a:t>, </a:t>
            </a:r>
            <a:r>
              <a:rPr lang="en-US" dirty="0" err="1"/>
              <a:t>Tompa</a:t>
            </a:r>
            <a:r>
              <a:rPr lang="en-US" dirty="0"/>
              <a:t> </a:t>
            </a:r>
            <a:r>
              <a:rPr lang="en-US" dirty="0" err="1"/>
              <a:t>László</a:t>
            </a:r>
            <a:r>
              <a:rPr lang="en-US" dirty="0"/>
              <a:t>, </a:t>
            </a:r>
            <a:r>
              <a:rPr lang="en-US" dirty="0" err="1"/>
              <a:t>Jékely</a:t>
            </a:r>
            <a:r>
              <a:rPr lang="en-US" dirty="0"/>
              <a:t> </a:t>
            </a:r>
            <a:r>
              <a:rPr lang="en-US" dirty="0" err="1"/>
              <a:t>Zoltán</a:t>
            </a:r>
            <a:r>
              <a:rPr lang="en-US" dirty="0"/>
              <a:t>, Kiss </a:t>
            </a:r>
            <a:r>
              <a:rPr lang="en-US" dirty="0" err="1"/>
              <a:t>Jenő</a:t>
            </a:r>
            <a:r>
              <a:rPr lang="en-US" dirty="0"/>
              <a:t> </a:t>
            </a:r>
            <a:r>
              <a:rPr lang="en-US" dirty="0" err="1"/>
              <a:t>vagy</a:t>
            </a:r>
            <a:r>
              <a:rPr lang="en-US" dirty="0"/>
              <a:t> </a:t>
            </a:r>
            <a:r>
              <a:rPr lang="en-US" dirty="0" err="1"/>
              <a:t>Wass</a:t>
            </a:r>
            <a:r>
              <a:rPr lang="en-US" dirty="0"/>
              <a:t> Albert </a:t>
            </a:r>
            <a:r>
              <a:rPr lang="en-US" dirty="0" err="1"/>
              <a:t>és</a:t>
            </a:r>
            <a:r>
              <a:rPr lang="en-US" dirty="0"/>
              <a:t> </a:t>
            </a:r>
            <a:r>
              <a:rPr lang="en-US" dirty="0" err="1"/>
              <a:t>sokan</a:t>
            </a:r>
            <a:r>
              <a:rPr lang="en-US" dirty="0"/>
              <a:t> </a:t>
            </a:r>
            <a:r>
              <a:rPr lang="en-US" dirty="0" err="1"/>
              <a:t>mások</a:t>
            </a:r>
            <a:r>
              <a:rPr lang="en-US" dirty="0"/>
              <a:t>.  </a:t>
            </a:r>
            <a:endParaRPr lang="hu-HU" dirty="0" smtClean="0"/>
          </a:p>
          <a:p>
            <a:r>
              <a:rPr lang="en-US" dirty="0" smtClean="0"/>
              <a:t>A </a:t>
            </a:r>
            <a:r>
              <a:rPr lang="en-US" dirty="0" err="1"/>
              <a:t>kiadóvállalat</a:t>
            </a:r>
            <a:r>
              <a:rPr lang="en-US" dirty="0"/>
              <a:t> 1944-ig </a:t>
            </a:r>
            <a:r>
              <a:rPr lang="en-US" dirty="0" err="1"/>
              <a:t>működött</a:t>
            </a:r>
            <a:r>
              <a:rPr lang="en-US" dirty="0"/>
              <a:t>, </a:t>
            </a:r>
            <a:r>
              <a:rPr lang="en-US" dirty="0" err="1"/>
              <a:t>megszakítatlan</a:t>
            </a:r>
            <a:r>
              <a:rPr lang="en-US" dirty="0"/>
              <a:t> </a:t>
            </a:r>
            <a:r>
              <a:rPr lang="en-US" dirty="0" err="1"/>
              <a:t>folytonosságát</a:t>
            </a:r>
            <a:r>
              <a:rPr lang="en-US" dirty="0"/>
              <a:t> </a:t>
            </a:r>
            <a:r>
              <a:rPr lang="en-US" dirty="0" err="1">
                <a:solidFill>
                  <a:srgbClr val="00B050"/>
                </a:solidFill>
              </a:rPr>
              <a:t>Kós</a:t>
            </a:r>
            <a:r>
              <a:rPr lang="en-US" dirty="0">
                <a:solidFill>
                  <a:srgbClr val="00B050"/>
                </a:solidFill>
              </a:rPr>
              <a:t> </a:t>
            </a:r>
            <a:r>
              <a:rPr lang="en-US" dirty="0" err="1">
                <a:solidFill>
                  <a:srgbClr val="00B050"/>
                </a:solidFill>
              </a:rPr>
              <a:t>Károlynak</a:t>
            </a:r>
            <a:r>
              <a:rPr lang="en-US" dirty="0"/>
              <a:t>, </a:t>
            </a:r>
            <a:r>
              <a:rPr lang="en-US" dirty="0" err="1"/>
              <a:t>az</a:t>
            </a:r>
            <a:r>
              <a:rPr lang="en-US" dirty="0"/>
              <a:t> </a:t>
            </a:r>
            <a:r>
              <a:rPr lang="en-US" dirty="0" err="1"/>
              <a:t>író-építésznek</a:t>
            </a:r>
            <a:r>
              <a:rPr lang="en-US" dirty="0"/>
              <a:t>, a </a:t>
            </a:r>
            <a:r>
              <a:rPr lang="en-US" dirty="0" err="1"/>
              <a:t>transzilvanizmus</a:t>
            </a:r>
            <a:r>
              <a:rPr lang="en-US" dirty="0"/>
              <a:t> </a:t>
            </a:r>
            <a:r>
              <a:rPr lang="en-US" dirty="0" err="1"/>
              <a:t>atyjának</a:t>
            </a:r>
            <a:r>
              <a:rPr lang="en-US" dirty="0"/>
              <a:t>, a </a:t>
            </a:r>
            <a:r>
              <a:rPr lang="en-US" dirty="0" err="1"/>
              <a:t>fáradhatatlan</a:t>
            </a:r>
            <a:r>
              <a:rPr lang="en-US" dirty="0"/>
              <a:t> </a:t>
            </a:r>
            <a:r>
              <a:rPr lang="en-US" dirty="0" err="1"/>
              <a:t>szervezőnek</a:t>
            </a:r>
            <a:r>
              <a:rPr lang="en-US" dirty="0"/>
              <a:t> </a:t>
            </a:r>
            <a:r>
              <a:rPr lang="en-US" dirty="0" err="1"/>
              <a:t>köszönhette</a:t>
            </a:r>
            <a:r>
              <a:rPr lang="en-US" dirty="0"/>
              <a:t>, </a:t>
            </a:r>
            <a:r>
              <a:rPr lang="en-US" dirty="0" err="1"/>
              <a:t>aki</a:t>
            </a:r>
            <a:r>
              <a:rPr lang="en-US" dirty="0"/>
              <a:t> </a:t>
            </a:r>
            <a:r>
              <a:rPr lang="en-US" dirty="0" err="1"/>
              <a:t>mindvégig</a:t>
            </a:r>
            <a:r>
              <a:rPr lang="en-US" dirty="0"/>
              <a:t> a </a:t>
            </a:r>
            <a:r>
              <a:rPr lang="en-US" dirty="0" err="1"/>
              <a:t>kiadó</a:t>
            </a:r>
            <a:r>
              <a:rPr lang="en-US" dirty="0"/>
              <a:t> </a:t>
            </a:r>
            <a:r>
              <a:rPr lang="en-US" dirty="0" err="1"/>
              <a:t>élén</a:t>
            </a:r>
            <a:r>
              <a:rPr lang="en-US" dirty="0"/>
              <a:t> </a:t>
            </a:r>
            <a:r>
              <a:rPr lang="en-US" dirty="0" err="1"/>
              <a:t>állt</a:t>
            </a:r>
            <a:r>
              <a:rPr lang="en-US" dirty="0"/>
              <a:t>, </a:t>
            </a:r>
            <a:r>
              <a:rPr lang="en-US" dirty="0" err="1"/>
              <a:t>valamint</a:t>
            </a:r>
            <a:r>
              <a:rPr lang="en-US" dirty="0"/>
              <a:t> </a:t>
            </a:r>
            <a:r>
              <a:rPr lang="en-US" dirty="0" err="1"/>
              <a:t>Kovács</a:t>
            </a:r>
            <a:r>
              <a:rPr lang="en-US" dirty="0"/>
              <a:t> </a:t>
            </a:r>
            <a:r>
              <a:rPr lang="en-US" dirty="0" err="1"/>
              <a:t>László</a:t>
            </a:r>
            <a:r>
              <a:rPr lang="en-US" dirty="0"/>
              <a:t> </a:t>
            </a:r>
            <a:r>
              <a:rPr lang="en-US" dirty="0" err="1"/>
              <a:t>publicistának</a:t>
            </a:r>
            <a:r>
              <a:rPr lang="en-US" dirty="0"/>
              <a:t>, </a:t>
            </a:r>
            <a:r>
              <a:rPr lang="en-US" dirty="0" err="1"/>
              <a:t>az</a:t>
            </a:r>
            <a:r>
              <a:rPr lang="en-US" dirty="0"/>
              <a:t> </a:t>
            </a:r>
            <a:r>
              <a:rPr lang="en-US" dirty="0" err="1"/>
              <a:t>Erdélyi</a:t>
            </a:r>
            <a:r>
              <a:rPr lang="en-US" dirty="0"/>
              <a:t> </a:t>
            </a:r>
            <a:r>
              <a:rPr lang="en-US" dirty="0" err="1"/>
              <a:t>Szépmíves</a:t>
            </a:r>
            <a:r>
              <a:rPr lang="en-US" dirty="0"/>
              <a:t> </a:t>
            </a:r>
            <a:r>
              <a:rPr lang="en-US" dirty="0" err="1"/>
              <a:t>Céh</a:t>
            </a:r>
            <a:r>
              <a:rPr lang="en-US" dirty="0"/>
              <a:t> </a:t>
            </a:r>
            <a:r>
              <a:rPr lang="en-US" dirty="0" err="1"/>
              <a:t>szerkesztőjének</a:t>
            </a:r>
            <a:r>
              <a:rPr lang="en-US" dirty="0"/>
              <a:t> </a:t>
            </a:r>
            <a:r>
              <a:rPr lang="en-US" dirty="0" err="1"/>
              <a:t>és</a:t>
            </a:r>
            <a:r>
              <a:rPr lang="en-US" dirty="0"/>
              <a:t> </a:t>
            </a:r>
            <a:r>
              <a:rPr lang="en-US" dirty="0" err="1"/>
              <a:t>igazgatójának</a:t>
            </a:r>
            <a:r>
              <a:rPr lang="en-US" dirty="0"/>
              <a:t>. </a:t>
            </a:r>
          </a:p>
          <a:p>
            <a:endParaRPr lang="en-US" dirty="0"/>
          </a:p>
        </p:txBody>
      </p:sp>
    </p:spTree>
    <p:extLst>
      <p:ext uri="{BB962C8B-B14F-4D97-AF65-F5344CB8AC3E}">
        <p14:creationId xmlns:p14="http://schemas.microsoft.com/office/powerpoint/2010/main" val="352843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943445"/>
          </a:xfrm>
        </p:spPr>
        <p:txBody>
          <a:bodyPr/>
          <a:lstStyle/>
          <a:p>
            <a:r>
              <a:rPr lang="hu-HU" b="1" dirty="0"/>
              <a:t>Az </a:t>
            </a:r>
            <a:r>
              <a:rPr lang="en-US" b="1" dirty="0" err="1"/>
              <a:t>Erdélyi</a:t>
            </a:r>
            <a:r>
              <a:rPr lang="en-US" b="1" dirty="0"/>
              <a:t> </a:t>
            </a:r>
            <a:r>
              <a:rPr lang="en-US" b="1" dirty="0" err="1"/>
              <a:t>Szépmíves</a:t>
            </a:r>
            <a:r>
              <a:rPr lang="en-US" b="1" dirty="0"/>
              <a:t> </a:t>
            </a:r>
            <a:r>
              <a:rPr lang="en-US" b="1" dirty="0" err="1" smtClean="0"/>
              <a:t>Céh</a:t>
            </a:r>
            <a:r>
              <a:rPr lang="hu-HU" b="1" dirty="0" smtClean="0"/>
              <a:t> alkotói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814" y="1537891"/>
            <a:ext cx="2162154" cy="250954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821" y="1567798"/>
            <a:ext cx="1966690" cy="2497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512" y="1549557"/>
            <a:ext cx="2081567" cy="24978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199" y="1553071"/>
            <a:ext cx="2547553" cy="24943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3091" y="4122924"/>
            <a:ext cx="1620478" cy="24847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5544" y="4122924"/>
            <a:ext cx="1543150" cy="248473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1715" y="4122925"/>
            <a:ext cx="1781506" cy="2484732"/>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845" y="4122924"/>
            <a:ext cx="1824100" cy="252412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0078" y="1536597"/>
            <a:ext cx="1865121" cy="251084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56688" y="4122924"/>
            <a:ext cx="2324081" cy="2484732"/>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80082" y="4122924"/>
            <a:ext cx="2105218" cy="2484733"/>
          </a:xfrm>
          <a:prstGeom prst="rect">
            <a:avLst/>
          </a:prstGeom>
        </p:spPr>
      </p:pic>
    </p:spTree>
    <p:extLst>
      <p:ext uri="{BB962C8B-B14F-4D97-AF65-F5344CB8AC3E}">
        <p14:creationId xmlns:p14="http://schemas.microsoft.com/office/powerpoint/2010/main" val="61822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t>Helikon</a:t>
            </a:r>
            <a:r>
              <a:rPr lang="en-US" b="1" dirty="0"/>
              <a:t> </a:t>
            </a:r>
            <a:r>
              <a:rPr lang="en-US" b="1" dirty="0" err="1"/>
              <a:t>szabad</a:t>
            </a:r>
            <a:r>
              <a:rPr lang="en-US" b="1" dirty="0"/>
              <a:t> </a:t>
            </a:r>
            <a:r>
              <a:rPr lang="en-US" b="1" dirty="0" err="1"/>
              <a:t>írói</a:t>
            </a:r>
            <a:r>
              <a:rPr lang="en-US" b="1" dirty="0"/>
              <a:t> </a:t>
            </a:r>
            <a:r>
              <a:rPr lang="en-US" b="1" dirty="0" err="1"/>
              <a:t>munkaközösség</a:t>
            </a:r>
            <a:r>
              <a:rPr lang="en-US" b="1" dirty="0"/>
              <a:t> (1926-1944)</a:t>
            </a:r>
            <a:r>
              <a:rPr lang="en-US" dirty="0"/>
              <a:t> </a:t>
            </a:r>
          </a:p>
        </p:txBody>
      </p:sp>
      <p:sp>
        <p:nvSpPr>
          <p:cNvPr id="3" name="Text Placeholder 2"/>
          <p:cNvSpPr>
            <a:spLocks noGrp="1"/>
          </p:cNvSpPr>
          <p:nvPr>
            <p:ph type="body" idx="1"/>
          </p:nvPr>
        </p:nvSpPr>
        <p:spPr/>
        <p:txBody>
          <a:bodyPr>
            <a:normAutofit lnSpcReduction="10000"/>
          </a:bodyPr>
          <a:lstStyle/>
          <a:p>
            <a:r>
              <a:rPr lang="en-US" dirty="0" err="1">
                <a:solidFill>
                  <a:schemeClr val="tx1"/>
                </a:solidFill>
              </a:rPr>
              <a:t>Az</a:t>
            </a:r>
            <a:r>
              <a:rPr lang="en-US" dirty="0">
                <a:solidFill>
                  <a:schemeClr val="tx1"/>
                </a:solidFill>
              </a:rPr>
              <a:t> </a:t>
            </a:r>
            <a:r>
              <a:rPr lang="en-US" dirty="0" err="1">
                <a:solidFill>
                  <a:schemeClr val="tx1"/>
                </a:solidFill>
              </a:rPr>
              <a:t>Erdélyi</a:t>
            </a:r>
            <a:r>
              <a:rPr lang="en-US" dirty="0">
                <a:solidFill>
                  <a:schemeClr val="tx1"/>
                </a:solidFill>
              </a:rPr>
              <a:t> </a:t>
            </a:r>
            <a:r>
              <a:rPr lang="en-US" dirty="0" err="1">
                <a:solidFill>
                  <a:schemeClr val="tx1"/>
                </a:solidFill>
              </a:rPr>
              <a:t>Helikon</a:t>
            </a:r>
            <a:r>
              <a:rPr lang="en-US" dirty="0">
                <a:solidFill>
                  <a:schemeClr val="tx1"/>
                </a:solidFill>
              </a:rPr>
              <a:t> </a:t>
            </a:r>
            <a:r>
              <a:rPr lang="en-US" dirty="0" err="1">
                <a:solidFill>
                  <a:schemeClr val="tx1"/>
                </a:solidFill>
              </a:rPr>
              <a:t>első</a:t>
            </a:r>
            <a:r>
              <a:rPr lang="en-US" dirty="0">
                <a:solidFill>
                  <a:schemeClr val="tx1"/>
                </a:solidFill>
              </a:rPr>
              <a:t> </a:t>
            </a:r>
            <a:r>
              <a:rPr lang="en-US" dirty="0" err="1">
                <a:solidFill>
                  <a:schemeClr val="tx1"/>
                </a:solidFill>
              </a:rPr>
              <a:t>marosvécsi</a:t>
            </a:r>
            <a:r>
              <a:rPr lang="en-US" dirty="0">
                <a:solidFill>
                  <a:schemeClr val="tx1"/>
                </a:solidFill>
              </a:rPr>
              <a:t> </a:t>
            </a:r>
            <a:r>
              <a:rPr lang="en-US" dirty="0" err="1" smtClean="0">
                <a:solidFill>
                  <a:schemeClr val="tx1"/>
                </a:solidFill>
              </a:rPr>
              <a:t>írótalálkozója</a:t>
            </a:r>
            <a:r>
              <a:rPr lang="hu-HU" dirty="0" smtClean="0">
                <a:solidFill>
                  <a:schemeClr val="tx1"/>
                </a:solidFill>
              </a:rPr>
              <a:t>, 1926. július 16-18.</a:t>
            </a:r>
            <a:endParaRPr lang="en-US" dirty="0"/>
          </a:p>
        </p:txBody>
      </p:sp>
      <p:sp>
        <p:nvSpPr>
          <p:cNvPr id="5" name="Text Placeholder 4"/>
          <p:cNvSpPr>
            <a:spLocks noGrp="1"/>
          </p:cNvSpPr>
          <p:nvPr>
            <p:ph type="body" sz="quarter" idx="3"/>
          </p:nvPr>
        </p:nvSpPr>
        <p:spPr/>
        <p:txBody>
          <a:bodyPr>
            <a:normAutofit lnSpcReduction="10000"/>
          </a:bodyPr>
          <a:lstStyle/>
          <a:p>
            <a:endParaRPr lang="hu-HU" dirty="0" smtClean="0">
              <a:solidFill>
                <a:schemeClr val="tx1"/>
              </a:solidFill>
            </a:endParaRPr>
          </a:p>
          <a:p>
            <a:r>
              <a:rPr lang="hu-HU" dirty="0" smtClean="0">
                <a:solidFill>
                  <a:schemeClr val="tx1"/>
                </a:solidFill>
              </a:rPr>
              <a:t>A meghívottak, </a:t>
            </a:r>
            <a:r>
              <a:rPr lang="en-US" dirty="0" smtClean="0">
                <a:solidFill>
                  <a:schemeClr val="tx1"/>
                </a:solidFill>
              </a:rPr>
              <a:t>24 </a:t>
            </a:r>
            <a:r>
              <a:rPr lang="en-US" dirty="0" err="1" smtClean="0">
                <a:solidFill>
                  <a:schemeClr val="tx1"/>
                </a:solidFill>
              </a:rPr>
              <a:t>személy</a:t>
            </a:r>
            <a:endParaRPr lang="en-US" dirty="0">
              <a:solidFill>
                <a:schemeClr val="tx1"/>
              </a:solidFill>
            </a:endParaRPr>
          </a:p>
          <a:p>
            <a:endParaRPr lang="en-US" dirty="0">
              <a:solidFill>
                <a:schemeClr val="tx1"/>
              </a:solidFill>
            </a:endParaRPr>
          </a:p>
        </p:txBody>
      </p:sp>
      <p:sp>
        <p:nvSpPr>
          <p:cNvPr id="6" name="Content Placeholder 5"/>
          <p:cNvSpPr>
            <a:spLocks noGrp="1"/>
          </p:cNvSpPr>
          <p:nvPr>
            <p:ph sz="quarter" idx="4"/>
          </p:nvPr>
        </p:nvSpPr>
        <p:spPr/>
        <p:txBody>
          <a:bodyPr>
            <a:normAutofit fontScale="92500"/>
          </a:bodyPr>
          <a:lstStyle/>
          <a:p>
            <a:r>
              <a:rPr lang="en-US" dirty="0" err="1" smtClean="0"/>
              <a:t>Állók</a:t>
            </a:r>
            <a:r>
              <a:rPr lang="en-US" dirty="0" smtClean="0"/>
              <a:t> </a:t>
            </a:r>
            <a:r>
              <a:rPr lang="en-US" dirty="0" err="1"/>
              <a:t>hátul</a:t>
            </a:r>
            <a:r>
              <a:rPr lang="en-US" dirty="0"/>
              <a:t>: </a:t>
            </a:r>
            <a:r>
              <a:rPr lang="en-US" dirty="0" err="1"/>
              <a:t>Áprily</a:t>
            </a:r>
            <a:r>
              <a:rPr lang="en-US" dirty="0"/>
              <a:t> Lajos, </a:t>
            </a:r>
            <a:r>
              <a:rPr lang="en-US" dirty="0" err="1"/>
              <a:t>Kós</a:t>
            </a:r>
            <a:r>
              <a:rPr lang="en-US" dirty="0"/>
              <a:t> </a:t>
            </a:r>
            <a:r>
              <a:rPr lang="en-US" dirty="0" err="1"/>
              <a:t>Károly</a:t>
            </a:r>
            <a:r>
              <a:rPr lang="en-US" dirty="0"/>
              <a:t>, </a:t>
            </a:r>
            <a:r>
              <a:rPr lang="en-US" dirty="0" err="1"/>
              <a:t>Nyírő</a:t>
            </a:r>
            <a:r>
              <a:rPr lang="en-US" dirty="0"/>
              <a:t> </a:t>
            </a:r>
            <a:r>
              <a:rPr lang="en-US" dirty="0" err="1"/>
              <a:t>József</a:t>
            </a:r>
            <a:r>
              <a:rPr lang="en-US" dirty="0"/>
              <a:t>. </a:t>
            </a:r>
            <a:r>
              <a:rPr lang="en-US" dirty="0" err="1"/>
              <a:t>Állók</a:t>
            </a:r>
            <a:r>
              <a:rPr lang="en-US" dirty="0"/>
              <a:t> </a:t>
            </a:r>
            <a:r>
              <a:rPr lang="en-US" dirty="0" err="1"/>
              <a:t>elöl</a:t>
            </a:r>
            <a:r>
              <a:rPr lang="en-US" dirty="0"/>
              <a:t>: </a:t>
            </a:r>
            <a:r>
              <a:rPr lang="en-US" dirty="0" err="1"/>
              <a:t>Gyallai</a:t>
            </a:r>
            <a:r>
              <a:rPr lang="en-US" dirty="0"/>
              <a:t> Domokos, </a:t>
            </a:r>
            <a:r>
              <a:rPr lang="en-US" dirty="0" err="1"/>
              <a:t>Molter</a:t>
            </a:r>
            <a:r>
              <a:rPr lang="en-US" dirty="0"/>
              <a:t> </a:t>
            </a:r>
            <a:r>
              <a:rPr lang="en-US" dirty="0" err="1"/>
              <a:t>Károly</a:t>
            </a:r>
            <a:r>
              <a:rPr lang="en-US" dirty="0"/>
              <a:t>, </a:t>
            </a:r>
            <a:r>
              <a:rPr lang="en-US" dirty="0" err="1"/>
              <a:t>Bartalis</a:t>
            </a:r>
            <a:r>
              <a:rPr lang="en-US" dirty="0"/>
              <a:t> </a:t>
            </a:r>
            <a:r>
              <a:rPr lang="en-US" dirty="0" err="1"/>
              <a:t>János</a:t>
            </a:r>
            <a:r>
              <a:rPr lang="en-US" dirty="0"/>
              <a:t>, </a:t>
            </a:r>
            <a:r>
              <a:rPr lang="en-US" dirty="0" err="1"/>
              <a:t>Kuncz</a:t>
            </a:r>
            <a:r>
              <a:rPr lang="en-US" dirty="0"/>
              <a:t> </a:t>
            </a:r>
            <a:r>
              <a:rPr lang="en-US" dirty="0" err="1"/>
              <a:t>Aladár</a:t>
            </a:r>
            <a:r>
              <a:rPr lang="en-US" dirty="0"/>
              <a:t>, </a:t>
            </a:r>
            <a:r>
              <a:rPr lang="en-US" dirty="0" err="1"/>
              <a:t>Kádár</a:t>
            </a:r>
            <a:r>
              <a:rPr lang="en-US" dirty="0"/>
              <a:t> </a:t>
            </a:r>
            <a:r>
              <a:rPr lang="en-US" dirty="0" err="1"/>
              <a:t>Imre</a:t>
            </a:r>
            <a:r>
              <a:rPr lang="en-US" dirty="0"/>
              <a:t>, </a:t>
            </a:r>
            <a:r>
              <a:rPr lang="en-US" dirty="0" err="1"/>
              <a:t>Tabéry</a:t>
            </a:r>
            <a:r>
              <a:rPr lang="en-US" dirty="0"/>
              <a:t> </a:t>
            </a:r>
            <a:r>
              <a:rPr lang="en-US" dirty="0" err="1"/>
              <a:t>Géza</a:t>
            </a:r>
            <a:r>
              <a:rPr lang="en-US" dirty="0"/>
              <a:t>, </a:t>
            </a:r>
            <a:r>
              <a:rPr lang="en-US" dirty="0" err="1"/>
              <a:t>Remenyik</a:t>
            </a:r>
            <a:r>
              <a:rPr lang="en-US" dirty="0"/>
              <a:t> </a:t>
            </a:r>
            <a:r>
              <a:rPr lang="en-US" dirty="0" err="1"/>
              <a:t>Sándor</a:t>
            </a:r>
            <a:r>
              <a:rPr lang="en-US" dirty="0"/>
              <a:t>, </a:t>
            </a:r>
            <a:r>
              <a:rPr lang="en-US" dirty="0" err="1"/>
              <a:t>Hunyady</a:t>
            </a:r>
            <a:r>
              <a:rPr lang="en-US" dirty="0"/>
              <a:t> </a:t>
            </a:r>
            <a:r>
              <a:rPr lang="en-US" dirty="0" err="1"/>
              <a:t>Sándor</a:t>
            </a:r>
            <a:r>
              <a:rPr lang="en-US" dirty="0"/>
              <a:t>, </a:t>
            </a:r>
            <a:r>
              <a:rPr lang="en-US" dirty="0" err="1"/>
              <a:t>Szentimrei</a:t>
            </a:r>
            <a:r>
              <a:rPr lang="en-US" dirty="0"/>
              <a:t> </a:t>
            </a:r>
            <a:r>
              <a:rPr lang="en-US" dirty="0" err="1"/>
              <a:t>Jenő</a:t>
            </a:r>
            <a:r>
              <a:rPr lang="en-US" dirty="0"/>
              <a:t>, </a:t>
            </a:r>
            <a:r>
              <a:rPr lang="en-US" dirty="0" err="1"/>
              <a:t>Ligeti</a:t>
            </a:r>
            <a:r>
              <a:rPr lang="en-US" dirty="0"/>
              <a:t> </a:t>
            </a:r>
            <a:r>
              <a:rPr lang="en-US" dirty="0" err="1"/>
              <a:t>Ernő</a:t>
            </a:r>
            <a:r>
              <a:rPr lang="en-US" dirty="0"/>
              <a:t>. </a:t>
            </a:r>
            <a:endParaRPr lang="hu-HU" dirty="0" smtClean="0"/>
          </a:p>
          <a:p>
            <a:r>
              <a:rPr lang="en-US" dirty="0" err="1" smtClean="0"/>
              <a:t>Ülő</a:t>
            </a:r>
            <a:r>
              <a:rPr lang="en-US" dirty="0" smtClean="0"/>
              <a:t> </a:t>
            </a:r>
            <a:r>
              <a:rPr lang="en-US" dirty="0" err="1"/>
              <a:t>sor</a:t>
            </a:r>
            <a:r>
              <a:rPr lang="en-US" dirty="0"/>
              <a:t>: </a:t>
            </a:r>
            <a:r>
              <a:rPr lang="en-US" dirty="0" err="1"/>
              <a:t>Makkai</a:t>
            </a:r>
            <a:r>
              <a:rPr lang="en-US" dirty="0"/>
              <a:t> </a:t>
            </a:r>
            <a:r>
              <a:rPr lang="en-US" dirty="0" err="1"/>
              <a:t>Sándor</a:t>
            </a:r>
            <a:r>
              <a:rPr lang="en-US" dirty="0"/>
              <a:t>, </a:t>
            </a:r>
            <a:r>
              <a:rPr lang="en-US" dirty="0" err="1"/>
              <a:t>Berde</a:t>
            </a:r>
            <a:r>
              <a:rPr lang="en-US" dirty="0"/>
              <a:t> </a:t>
            </a:r>
            <a:r>
              <a:rPr lang="en-US" dirty="0" err="1"/>
              <a:t>Mária</a:t>
            </a:r>
            <a:r>
              <a:rPr lang="en-US" dirty="0"/>
              <a:t>, </a:t>
            </a:r>
            <a:r>
              <a:rPr lang="en-US" dirty="0" err="1"/>
              <a:t>Gulácsy</a:t>
            </a:r>
            <a:r>
              <a:rPr lang="en-US" dirty="0"/>
              <a:t> </a:t>
            </a:r>
            <a:r>
              <a:rPr lang="en-US" dirty="0" err="1"/>
              <a:t>Irén</a:t>
            </a:r>
            <a:r>
              <a:rPr lang="en-US" dirty="0"/>
              <a:t>, </a:t>
            </a:r>
            <a:r>
              <a:rPr lang="en-US" dirty="0" err="1"/>
              <a:t>Kemény</a:t>
            </a:r>
            <a:r>
              <a:rPr lang="en-US" dirty="0"/>
              <a:t> </a:t>
            </a:r>
            <a:r>
              <a:rPr lang="en-US" dirty="0" err="1"/>
              <a:t>János</a:t>
            </a:r>
            <a:r>
              <a:rPr lang="en-US" dirty="0"/>
              <a:t>, </a:t>
            </a:r>
            <a:r>
              <a:rPr lang="en-US" dirty="0" err="1"/>
              <a:t>Kemény</a:t>
            </a:r>
            <a:r>
              <a:rPr lang="en-US" dirty="0"/>
              <a:t> </a:t>
            </a:r>
            <a:r>
              <a:rPr lang="en-US" dirty="0" err="1"/>
              <a:t>János</a:t>
            </a:r>
            <a:r>
              <a:rPr lang="en-US" dirty="0"/>
              <a:t> </a:t>
            </a:r>
            <a:r>
              <a:rPr lang="en-US" dirty="0" err="1"/>
              <a:t>nővére</a:t>
            </a:r>
            <a:r>
              <a:rPr lang="en-US" dirty="0"/>
              <a:t>, </a:t>
            </a:r>
            <a:r>
              <a:rPr lang="en-US" dirty="0" err="1"/>
              <a:t>Bánffy</a:t>
            </a:r>
            <a:r>
              <a:rPr lang="en-US" dirty="0"/>
              <a:t> </a:t>
            </a:r>
            <a:r>
              <a:rPr lang="en-US" dirty="0" err="1"/>
              <a:t>Miklós</a:t>
            </a:r>
            <a:r>
              <a:rPr lang="en-US" dirty="0"/>
              <a:t>, </a:t>
            </a:r>
            <a:r>
              <a:rPr lang="en-US" dirty="0" err="1"/>
              <a:t>Olasz</a:t>
            </a:r>
            <a:r>
              <a:rPr lang="en-US" dirty="0"/>
              <a:t> Lajos. </a:t>
            </a:r>
            <a:endParaRPr lang="hu-HU" dirty="0" smtClean="0"/>
          </a:p>
          <a:p>
            <a:r>
              <a:rPr lang="en-US" dirty="0" smtClean="0"/>
              <a:t>A </a:t>
            </a:r>
            <a:r>
              <a:rPr lang="en-US" dirty="0" err="1"/>
              <a:t>földön</a:t>
            </a:r>
            <a:r>
              <a:rPr lang="en-US" dirty="0"/>
              <a:t> </a:t>
            </a:r>
            <a:r>
              <a:rPr lang="en-US" dirty="0" err="1"/>
              <a:t>ülnek</a:t>
            </a:r>
            <a:r>
              <a:rPr lang="en-US" dirty="0"/>
              <a:t>: </a:t>
            </a:r>
            <a:r>
              <a:rPr lang="en-US" dirty="0" err="1"/>
              <a:t>Kacsó</a:t>
            </a:r>
            <a:r>
              <a:rPr lang="en-US" dirty="0"/>
              <a:t> </a:t>
            </a:r>
            <a:r>
              <a:rPr lang="en-US" dirty="0" err="1"/>
              <a:t>Sándor</a:t>
            </a:r>
            <a:r>
              <a:rPr lang="en-US" dirty="0"/>
              <a:t>, </a:t>
            </a:r>
            <a:r>
              <a:rPr lang="en-US" dirty="0" err="1"/>
              <a:t>Finta</a:t>
            </a:r>
            <a:r>
              <a:rPr lang="en-US" dirty="0"/>
              <a:t> </a:t>
            </a:r>
            <a:r>
              <a:rPr lang="en-US" dirty="0" err="1"/>
              <a:t>Zoltán</a:t>
            </a:r>
            <a:r>
              <a:rPr lang="en-US" dirty="0"/>
              <a:t>, </a:t>
            </a:r>
            <a:r>
              <a:rPr lang="en-US" dirty="0" err="1"/>
              <a:t>Kovács</a:t>
            </a:r>
            <a:r>
              <a:rPr lang="en-US" dirty="0"/>
              <a:t> </a:t>
            </a:r>
            <a:r>
              <a:rPr lang="en-US" dirty="0" err="1"/>
              <a:t>László</a:t>
            </a:r>
            <a:r>
              <a:rPr lang="en-US" dirty="0"/>
              <a:t>, </a:t>
            </a:r>
            <a:r>
              <a:rPr lang="en-US" dirty="0" err="1"/>
              <a:t>Tamási</a:t>
            </a:r>
            <a:r>
              <a:rPr lang="en-US" dirty="0"/>
              <a:t> </a:t>
            </a:r>
            <a:r>
              <a:rPr lang="en-US" dirty="0" err="1"/>
              <a:t>Áron</a:t>
            </a:r>
            <a:r>
              <a:rPr lang="en-US" dirty="0"/>
              <a:t>.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41" y="2774554"/>
            <a:ext cx="4689887" cy="3181744"/>
          </a:xfrm>
          <a:prstGeom prst="rect">
            <a:avLst/>
          </a:prstGeom>
        </p:spPr>
      </p:pic>
    </p:spTree>
    <p:extLst>
      <p:ext uri="{BB962C8B-B14F-4D97-AF65-F5344CB8AC3E}">
        <p14:creationId xmlns:p14="http://schemas.microsoft.com/office/powerpoint/2010/main" val="316988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u-HU" dirty="0" smtClean="0"/>
              <a:t>A marosvécsi kastély és </a:t>
            </a:r>
            <a:r>
              <a:rPr lang="en-US" dirty="0" err="1"/>
              <a:t>Kem</a:t>
            </a:r>
            <a:r>
              <a:rPr lang="hu-HU" dirty="0"/>
              <a:t>ény</a:t>
            </a:r>
            <a:r>
              <a:rPr lang="en-US" dirty="0"/>
              <a:t> J</a:t>
            </a:r>
            <a:r>
              <a:rPr lang="hu-HU" dirty="0"/>
              <a:t>ános </a:t>
            </a:r>
            <a:r>
              <a:rPr lang="hu-HU" dirty="0" smtClean="0"/>
              <a:t>báró</a:t>
            </a:r>
            <a:endParaRPr lang="en-US" dirty="0"/>
          </a:p>
        </p:txBody>
      </p:sp>
      <p:sp>
        <p:nvSpPr>
          <p:cNvPr id="3" name="Text Placeholder 2"/>
          <p:cNvSpPr>
            <a:spLocks noGrp="1"/>
          </p:cNvSpPr>
          <p:nvPr>
            <p:ph type="body" idx="1"/>
          </p:nvPr>
        </p:nvSpPr>
        <p:spPr/>
        <p:txBody>
          <a:bodyPr/>
          <a:lstStyle/>
          <a:p>
            <a:r>
              <a:rPr lang="hu-HU" dirty="0" smtClean="0"/>
              <a:t>Marosvévsi kastély</a:t>
            </a:r>
            <a:endParaRPr lang="en-US" dirty="0"/>
          </a:p>
        </p:txBody>
      </p:sp>
      <p:sp>
        <p:nvSpPr>
          <p:cNvPr id="5" name="Text Placeholder 4"/>
          <p:cNvSpPr>
            <a:spLocks noGrp="1"/>
          </p:cNvSpPr>
          <p:nvPr>
            <p:ph type="body" sz="quarter" idx="3"/>
          </p:nvPr>
        </p:nvSpPr>
        <p:spPr/>
        <p:txBody>
          <a:bodyPr>
            <a:normAutofit fontScale="77500" lnSpcReduction="20000"/>
          </a:bodyPr>
          <a:lstStyle/>
          <a:p>
            <a:r>
              <a:rPr lang="en-US" dirty="0" err="1" smtClean="0"/>
              <a:t>Kem</a:t>
            </a:r>
            <a:r>
              <a:rPr lang="hu-HU" dirty="0" smtClean="0"/>
              <a:t>ény</a:t>
            </a:r>
            <a:r>
              <a:rPr lang="en-US" dirty="0" smtClean="0"/>
              <a:t> J</a:t>
            </a:r>
            <a:r>
              <a:rPr lang="hu-HU" dirty="0" smtClean="0"/>
              <a:t>ános (1903-1971)</a:t>
            </a:r>
          </a:p>
          <a:p>
            <a:r>
              <a:rPr lang="en-US" dirty="0" smtClean="0"/>
              <a:t>a</a:t>
            </a:r>
            <a:r>
              <a:rPr lang="en-US" dirty="0"/>
              <a:t> </a:t>
            </a:r>
            <a:r>
              <a:rPr lang="en-US" dirty="0" err="1" smtClean="0"/>
              <a:t>marosvécsi</a:t>
            </a:r>
            <a:r>
              <a:rPr lang="hu-HU" dirty="0"/>
              <a:t> </a:t>
            </a:r>
            <a:r>
              <a:rPr lang="en-US" dirty="0" err="1" smtClean="0"/>
              <a:t>Helikon</a:t>
            </a:r>
            <a:r>
              <a:rPr lang="en-US" dirty="0" smtClean="0"/>
              <a:t> </a:t>
            </a:r>
            <a:r>
              <a:rPr lang="en-US" dirty="0" err="1"/>
              <a:t>írói</a:t>
            </a:r>
            <a:r>
              <a:rPr lang="en-US" dirty="0"/>
              <a:t> </a:t>
            </a:r>
            <a:r>
              <a:rPr lang="en-US" dirty="0" err="1"/>
              <a:t>munkaközösség</a:t>
            </a:r>
            <a:r>
              <a:rPr lang="en-US" dirty="0"/>
              <a:t> </a:t>
            </a:r>
            <a:r>
              <a:rPr lang="en-US" dirty="0" err="1" smtClean="0"/>
              <a:t>megalapítója</a:t>
            </a:r>
            <a:r>
              <a:rPr lang="hu-HU" dirty="0" smtClean="0"/>
              <a:t>, házigazdája</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48500" y="3018879"/>
            <a:ext cx="3107531" cy="3318421"/>
          </a:xfrm>
        </p:spPr>
      </p:pic>
      <p:pic>
        <p:nvPicPr>
          <p:cNvPr id="8"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69975" y="3018879"/>
            <a:ext cx="4754563" cy="3407321"/>
          </a:xfrm>
        </p:spPr>
      </p:pic>
    </p:spTree>
    <p:extLst>
      <p:ext uri="{BB962C8B-B14F-4D97-AF65-F5344CB8AC3E}">
        <p14:creationId xmlns:p14="http://schemas.microsoft.com/office/powerpoint/2010/main" val="301082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err="1"/>
              <a:t>Helikon</a:t>
            </a:r>
            <a:r>
              <a:rPr lang="en-US" b="1" dirty="0"/>
              <a:t> </a:t>
            </a:r>
            <a:r>
              <a:rPr lang="en-US" b="1" dirty="0" err="1"/>
              <a:t>szabad</a:t>
            </a:r>
            <a:r>
              <a:rPr lang="en-US" b="1" dirty="0"/>
              <a:t> </a:t>
            </a:r>
            <a:r>
              <a:rPr lang="en-US" b="1" dirty="0" err="1"/>
              <a:t>írói</a:t>
            </a:r>
            <a:r>
              <a:rPr lang="en-US" b="1" dirty="0"/>
              <a:t> </a:t>
            </a:r>
            <a:r>
              <a:rPr lang="en-US" b="1" dirty="0" err="1" smtClean="0"/>
              <a:t>munkaközösség</a:t>
            </a:r>
            <a:r>
              <a:rPr lang="hu-HU" b="1" dirty="0" smtClean="0"/>
              <a:t> első találkozója</a:t>
            </a:r>
            <a:endParaRPr lang="en-US" dirty="0"/>
          </a:p>
        </p:txBody>
      </p:sp>
      <p:sp>
        <p:nvSpPr>
          <p:cNvPr id="3" name="Content Placeholder 2"/>
          <p:cNvSpPr>
            <a:spLocks noGrp="1"/>
          </p:cNvSpPr>
          <p:nvPr>
            <p:ph idx="1"/>
          </p:nvPr>
        </p:nvSpPr>
        <p:spPr/>
        <p:txBody>
          <a:bodyPr/>
          <a:lstStyle/>
          <a:p>
            <a:pPr marL="0" indent="0">
              <a:buNone/>
            </a:pPr>
            <a:r>
              <a:rPr lang="hu-HU" dirty="0" smtClean="0"/>
              <a:t>H</a:t>
            </a:r>
            <a:r>
              <a:rPr lang="hu-HU" dirty="0"/>
              <a:t>a</a:t>
            </a:r>
            <a:r>
              <a:rPr lang="hu-HU" dirty="0" smtClean="0"/>
              <a:t>tpontos </a:t>
            </a:r>
            <a:r>
              <a:rPr lang="hu-HU" dirty="0" smtClean="0"/>
              <a:t>határozatot fogadtak el, az első:</a:t>
            </a:r>
          </a:p>
          <a:p>
            <a:r>
              <a:rPr lang="en-US" i="1" dirty="0" smtClean="0"/>
              <a:t>A </a:t>
            </a:r>
            <a:r>
              <a:rPr lang="en-US" i="1" dirty="0" err="1"/>
              <a:t>népnevelés</a:t>
            </a:r>
            <a:r>
              <a:rPr lang="en-US" i="1" dirty="0"/>
              <a:t>, </a:t>
            </a:r>
            <a:r>
              <a:rPr lang="en-US" i="1" dirty="0" err="1"/>
              <a:t>az</a:t>
            </a:r>
            <a:r>
              <a:rPr lang="en-US" i="1" dirty="0"/>
              <a:t> </a:t>
            </a:r>
            <a:r>
              <a:rPr lang="en-US" i="1" dirty="0" err="1"/>
              <a:t>irodalom</a:t>
            </a:r>
            <a:r>
              <a:rPr lang="en-US" i="1" dirty="0"/>
              <a:t> </a:t>
            </a:r>
            <a:r>
              <a:rPr lang="en-US" i="1" dirty="0" err="1"/>
              <a:t>és</a:t>
            </a:r>
            <a:r>
              <a:rPr lang="en-US" i="1" dirty="0"/>
              <a:t> a </a:t>
            </a:r>
            <a:r>
              <a:rPr lang="en-US" i="1" dirty="0" err="1"/>
              <a:t>művészet</a:t>
            </a:r>
            <a:r>
              <a:rPr lang="en-US" i="1" dirty="0"/>
              <a:t> </a:t>
            </a:r>
            <a:r>
              <a:rPr lang="en-US" i="1" dirty="0" err="1"/>
              <a:t>problémáit</a:t>
            </a:r>
            <a:r>
              <a:rPr lang="en-US" i="1" dirty="0"/>
              <a:t> </a:t>
            </a:r>
            <a:r>
              <a:rPr lang="en-US" i="1" dirty="0" err="1"/>
              <a:t>kell</a:t>
            </a:r>
            <a:r>
              <a:rPr lang="en-US" i="1" dirty="0"/>
              <a:t> a </a:t>
            </a:r>
            <a:r>
              <a:rPr lang="en-US" i="1" dirty="0" err="1"/>
              <a:t>kisebbségi</a:t>
            </a:r>
            <a:r>
              <a:rPr lang="en-US" i="1" dirty="0"/>
              <a:t> </a:t>
            </a:r>
            <a:r>
              <a:rPr lang="en-US" i="1" dirty="0" err="1"/>
              <a:t>élet</a:t>
            </a:r>
            <a:r>
              <a:rPr lang="en-US" i="1" dirty="0"/>
              <a:t> </a:t>
            </a:r>
            <a:r>
              <a:rPr lang="hu-HU" i="1" dirty="0" smtClean="0"/>
              <a:t>él</a:t>
            </a:r>
            <a:r>
              <a:rPr lang="en-US" i="1" dirty="0" err="1" smtClean="0"/>
              <a:t>vonalába</a:t>
            </a:r>
            <a:r>
              <a:rPr lang="en-US" i="1" dirty="0" smtClean="0"/>
              <a:t> </a:t>
            </a:r>
            <a:r>
              <a:rPr lang="en-US" i="1" dirty="0" err="1" smtClean="0"/>
              <a:t>állítan</a:t>
            </a:r>
            <a:r>
              <a:rPr lang="hu-HU" i="1" dirty="0" smtClean="0"/>
              <a:t>i</a:t>
            </a:r>
            <a:endParaRPr lang="en-US" i="1" dirty="0" smtClean="0"/>
          </a:p>
          <a:p>
            <a:r>
              <a:rPr lang="en-US" dirty="0" err="1"/>
              <a:t>biztosítani</a:t>
            </a:r>
            <a:r>
              <a:rPr lang="en-US" dirty="0"/>
              <a:t> </a:t>
            </a:r>
            <a:r>
              <a:rPr lang="en-US" dirty="0" err="1"/>
              <a:t>kell</a:t>
            </a:r>
            <a:r>
              <a:rPr lang="en-US" dirty="0"/>
              <a:t> a </a:t>
            </a:r>
            <a:r>
              <a:rPr lang="en-US" dirty="0" err="1"/>
              <a:t>szabad</a:t>
            </a:r>
            <a:r>
              <a:rPr lang="en-US" dirty="0"/>
              <a:t> </a:t>
            </a:r>
            <a:r>
              <a:rPr lang="en-US" dirty="0" err="1"/>
              <a:t>kritikai</a:t>
            </a:r>
            <a:r>
              <a:rPr lang="en-US" dirty="0"/>
              <a:t> </a:t>
            </a:r>
            <a:r>
              <a:rPr lang="en-US" dirty="0" err="1"/>
              <a:t>szellem</a:t>
            </a:r>
            <a:r>
              <a:rPr lang="en-US" dirty="0"/>
              <a:t> </a:t>
            </a:r>
            <a:r>
              <a:rPr lang="en-US" dirty="0" err="1"/>
              <a:t>érvényesülését</a:t>
            </a:r>
            <a:endParaRPr lang="hu-HU" dirty="0"/>
          </a:p>
          <a:p>
            <a:r>
              <a:rPr lang="en-US" dirty="0" err="1"/>
              <a:t>az</a:t>
            </a:r>
            <a:r>
              <a:rPr lang="en-US" dirty="0"/>
              <a:t> </a:t>
            </a:r>
            <a:r>
              <a:rPr lang="en-US" dirty="0" err="1"/>
              <a:t>erdélyi</a:t>
            </a:r>
            <a:r>
              <a:rPr lang="en-US" dirty="0"/>
              <a:t> </a:t>
            </a:r>
            <a:r>
              <a:rPr lang="en-US" dirty="0" err="1"/>
              <a:t>magyar</a:t>
            </a:r>
            <a:r>
              <a:rPr lang="en-US" dirty="0"/>
              <a:t> </a:t>
            </a:r>
            <a:r>
              <a:rPr lang="en-US" dirty="0" err="1"/>
              <a:t>írók</a:t>
            </a:r>
            <a:r>
              <a:rPr lang="en-US" dirty="0"/>
              <a:t> </a:t>
            </a:r>
            <a:r>
              <a:rPr lang="en-US" dirty="0" err="1"/>
              <a:t>saját</a:t>
            </a:r>
            <a:r>
              <a:rPr lang="en-US" dirty="0"/>
              <a:t> </a:t>
            </a:r>
            <a:r>
              <a:rPr lang="en-US" dirty="0" err="1"/>
              <a:t>könyvkiadó</a:t>
            </a:r>
            <a:r>
              <a:rPr lang="en-US" dirty="0"/>
              <a:t> </a:t>
            </a:r>
            <a:r>
              <a:rPr lang="en-US" dirty="0" err="1"/>
              <a:t>vállalatának</a:t>
            </a:r>
            <a:r>
              <a:rPr lang="en-US" dirty="0"/>
              <a:t> </a:t>
            </a:r>
            <a:r>
              <a:rPr lang="en-US" dirty="0" err="1"/>
              <a:t>és</a:t>
            </a:r>
            <a:r>
              <a:rPr lang="en-US" dirty="0"/>
              <a:t> </a:t>
            </a:r>
            <a:r>
              <a:rPr lang="en-US" dirty="0" err="1"/>
              <a:t>folyóiratának</a:t>
            </a:r>
            <a:r>
              <a:rPr lang="en-US" dirty="0"/>
              <a:t> a </a:t>
            </a:r>
            <a:r>
              <a:rPr lang="en-US" dirty="0" err="1"/>
              <a:t>megteremtését</a:t>
            </a:r>
            <a:endParaRPr lang="hu-HU" dirty="0"/>
          </a:p>
          <a:p>
            <a:r>
              <a:rPr lang="en-US" dirty="0"/>
              <a:t>a </a:t>
            </a:r>
            <a:r>
              <a:rPr lang="en-US" dirty="0" err="1"/>
              <a:t>román</a:t>
            </a:r>
            <a:r>
              <a:rPr lang="en-US" dirty="0"/>
              <a:t> </a:t>
            </a:r>
            <a:r>
              <a:rPr lang="en-US" dirty="0" err="1"/>
              <a:t>és</a:t>
            </a:r>
            <a:r>
              <a:rPr lang="en-US" dirty="0"/>
              <a:t> </a:t>
            </a:r>
            <a:r>
              <a:rPr lang="en-US" dirty="0" err="1"/>
              <a:t>az</a:t>
            </a:r>
            <a:r>
              <a:rPr lang="en-US" dirty="0"/>
              <a:t> </a:t>
            </a:r>
            <a:r>
              <a:rPr lang="en-US" dirty="0" err="1"/>
              <a:t>erdélyi</a:t>
            </a:r>
            <a:r>
              <a:rPr lang="en-US" dirty="0"/>
              <a:t> </a:t>
            </a:r>
            <a:r>
              <a:rPr lang="en-US" dirty="0" err="1"/>
              <a:t>német</a:t>
            </a:r>
            <a:r>
              <a:rPr lang="en-US" dirty="0"/>
              <a:t> </a:t>
            </a:r>
            <a:r>
              <a:rPr lang="en-US" dirty="0" err="1"/>
              <a:t>irodalom</a:t>
            </a:r>
            <a:r>
              <a:rPr lang="en-US" dirty="0"/>
              <a:t> </a:t>
            </a:r>
            <a:r>
              <a:rPr lang="en-US" dirty="0" err="1"/>
              <a:t>megismertetésé</a:t>
            </a:r>
            <a:r>
              <a:rPr lang="hu-HU" dirty="0"/>
              <a:t>t</a:t>
            </a:r>
          </a:p>
          <a:p>
            <a:r>
              <a:rPr lang="en-US" dirty="0" err="1"/>
              <a:t>támogatni</a:t>
            </a:r>
            <a:r>
              <a:rPr lang="en-US" dirty="0"/>
              <a:t> </a:t>
            </a:r>
            <a:r>
              <a:rPr lang="en-US" dirty="0" err="1"/>
              <a:t>kell</a:t>
            </a:r>
            <a:r>
              <a:rPr lang="en-US" dirty="0"/>
              <a:t> a </a:t>
            </a:r>
            <a:r>
              <a:rPr lang="en-US" dirty="0" err="1"/>
              <a:t>magyar</a:t>
            </a:r>
            <a:r>
              <a:rPr lang="en-US" dirty="0"/>
              <a:t> </a:t>
            </a:r>
            <a:r>
              <a:rPr lang="en-US" dirty="0" err="1"/>
              <a:t>színjátszás</a:t>
            </a:r>
            <a:r>
              <a:rPr lang="en-US" dirty="0"/>
              <a:t> </a:t>
            </a:r>
            <a:r>
              <a:rPr lang="en-US" dirty="0" err="1"/>
              <a:t>kibontakozását</a:t>
            </a:r>
            <a:endParaRPr lang="hu-HU" dirty="0"/>
          </a:p>
          <a:p>
            <a:r>
              <a:rPr lang="en-US" dirty="0" err="1"/>
              <a:t>elő</a:t>
            </a:r>
            <a:r>
              <a:rPr lang="en-US" dirty="0"/>
              <a:t> </a:t>
            </a:r>
            <a:r>
              <a:rPr lang="en-US" dirty="0" err="1"/>
              <a:t>kell</a:t>
            </a:r>
            <a:r>
              <a:rPr lang="en-US" dirty="0"/>
              <a:t> </a:t>
            </a:r>
            <a:r>
              <a:rPr lang="en-US" dirty="0" err="1"/>
              <a:t>segíteni</a:t>
            </a:r>
            <a:r>
              <a:rPr lang="en-US" dirty="0"/>
              <a:t> </a:t>
            </a:r>
            <a:r>
              <a:rPr lang="en-US" dirty="0" err="1"/>
              <a:t>az</a:t>
            </a:r>
            <a:r>
              <a:rPr lang="en-US" dirty="0"/>
              <a:t> </a:t>
            </a:r>
            <a:r>
              <a:rPr lang="en-US" dirty="0" err="1"/>
              <a:t>irodalmi</a:t>
            </a:r>
            <a:r>
              <a:rPr lang="en-US" dirty="0"/>
              <a:t> </a:t>
            </a:r>
            <a:r>
              <a:rPr lang="en-US" dirty="0" err="1"/>
              <a:t>társaságok</a:t>
            </a:r>
            <a:r>
              <a:rPr lang="en-US" dirty="0"/>
              <a:t> </a:t>
            </a:r>
            <a:r>
              <a:rPr lang="en-US" dirty="0" err="1"/>
              <a:t>és</a:t>
            </a:r>
            <a:r>
              <a:rPr lang="en-US" dirty="0"/>
              <a:t> </a:t>
            </a:r>
            <a:r>
              <a:rPr lang="en-US" dirty="0" err="1"/>
              <a:t>egyesületek</a:t>
            </a:r>
            <a:r>
              <a:rPr lang="en-US" dirty="0"/>
              <a:t> </a:t>
            </a:r>
            <a:r>
              <a:rPr lang="en-US" dirty="0" err="1"/>
              <a:t>működését</a:t>
            </a:r>
            <a:r>
              <a:rPr lang="en-US" dirty="0"/>
              <a:t>. </a:t>
            </a:r>
          </a:p>
          <a:p>
            <a:endParaRPr lang="en-US" dirty="0"/>
          </a:p>
        </p:txBody>
      </p:sp>
    </p:spTree>
    <p:extLst>
      <p:ext uri="{BB962C8B-B14F-4D97-AF65-F5344CB8AC3E}">
        <p14:creationId xmlns:p14="http://schemas.microsoft.com/office/powerpoint/2010/main" val="322983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Erdélyi</a:t>
            </a:r>
            <a:r>
              <a:rPr lang="en-US" b="1" dirty="0"/>
              <a:t> </a:t>
            </a:r>
            <a:r>
              <a:rPr lang="en-US" b="1" dirty="0" err="1" smtClean="0"/>
              <a:t>Helikon</a:t>
            </a:r>
            <a:r>
              <a:rPr lang="hu-HU" b="1" dirty="0" smtClean="0"/>
              <a:t> című folyóirat (1928)</a:t>
            </a:r>
            <a:endParaRPr lang="en-US" dirty="0"/>
          </a:p>
        </p:txBody>
      </p:sp>
      <p:sp>
        <p:nvSpPr>
          <p:cNvPr id="3" name="Content Placeholder 2"/>
          <p:cNvSpPr>
            <a:spLocks noGrp="1"/>
          </p:cNvSpPr>
          <p:nvPr>
            <p:ph idx="1"/>
          </p:nvPr>
        </p:nvSpPr>
        <p:spPr/>
        <p:txBody>
          <a:bodyPr>
            <a:normAutofit/>
          </a:bodyPr>
          <a:lstStyle/>
          <a:p>
            <a:endParaRPr lang="hu-HU" sz="2000" dirty="0" smtClean="0"/>
          </a:p>
          <a:p>
            <a:r>
              <a:rPr lang="en-US" sz="2000" dirty="0" smtClean="0"/>
              <a:t>1928-ban </a:t>
            </a:r>
            <a:r>
              <a:rPr lang="en-US" sz="2000" dirty="0" err="1"/>
              <a:t>az</a:t>
            </a:r>
            <a:r>
              <a:rPr lang="en-US" sz="2000" dirty="0"/>
              <a:t> </a:t>
            </a:r>
            <a:r>
              <a:rPr lang="en-US" sz="2000" b="1" dirty="0" err="1"/>
              <a:t>Erdélyi</a:t>
            </a:r>
            <a:r>
              <a:rPr lang="en-US" sz="2000" b="1" dirty="0"/>
              <a:t> </a:t>
            </a:r>
            <a:r>
              <a:rPr lang="en-US" sz="2000" b="1" dirty="0" err="1"/>
              <a:t>Helikon</a:t>
            </a:r>
            <a:r>
              <a:rPr lang="en-US" sz="2000" b="1" dirty="0"/>
              <a:t> </a:t>
            </a:r>
            <a:r>
              <a:rPr lang="en-US" sz="2000" dirty="0" err="1"/>
              <a:t>című</a:t>
            </a:r>
            <a:r>
              <a:rPr lang="en-US" sz="2000" dirty="0"/>
              <a:t> </a:t>
            </a:r>
            <a:r>
              <a:rPr lang="en-US" sz="2000" dirty="0" err="1"/>
              <a:t>folyóirat</a:t>
            </a:r>
            <a:r>
              <a:rPr lang="en-US" sz="2000" dirty="0"/>
              <a:t>, a </a:t>
            </a:r>
            <a:r>
              <a:rPr lang="en-US" sz="2000" dirty="0" err="1"/>
              <a:t>marosvécsi</a:t>
            </a:r>
            <a:r>
              <a:rPr lang="en-US" sz="2000" dirty="0"/>
              <a:t> </a:t>
            </a:r>
            <a:r>
              <a:rPr lang="en-US" sz="2000" dirty="0" err="1"/>
              <a:t>írói</a:t>
            </a:r>
            <a:r>
              <a:rPr lang="en-US" sz="2000" dirty="0"/>
              <a:t> </a:t>
            </a:r>
            <a:r>
              <a:rPr lang="en-US" sz="2000" dirty="0" err="1"/>
              <a:t>tömörülés</a:t>
            </a:r>
            <a:r>
              <a:rPr lang="en-US" sz="2000" dirty="0"/>
              <a:t> </a:t>
            </a:r>
            <a:r>
              <a:rPr lang="en-US" sz="2000" dirty="0" err="1"/>
              <a:t>irodalom</a:t>
            </a:r>
            <a:r>
              <a:rPr lang="en-US" sz="2000" dirty="0"/>
              <a:t>- </a:t>
            </a:r>
            <a:r>
              <a:rPr lang="en-US" sz="2000" dirty="0" err="1"/>
              <a:t>és</a:t>
            </a:r>
            <a:r>
              <a:rPr lang="en-US" sz="2000" dirty="0"/>
              <a:t> </a:t>
            </a:r>
            <a:r>
              <a:rPr lang="en-US" sz="2000" dirty="0" err="1"/>
              <a:t>művelődéspolitikájának</a:t>
            </a:r>
            <a:r>
              <a:rPr lang="en-US" sz="2000" dirty="0"/>
              <a:t> </a:t>
            </a:r>
            <a:r>
              <a:rPr lang="en-US" sz="2000" dirty="0" err="1"/>
              <a:t>sajtóterméke</a:t>
            </a:r>
            <a:r>
              <a:rPr lang="en-US" sz="2000" dirty="0"/>
              <a:t>, </a:t>
            </a:r>
            <a:r>
              <a:rPr lang="en-US" sz="2000" dirty="0" err="1"/>
              <a:t>melynek</a:t>
            </a:r>
            <a:r>
              <a:rPr lang="en-US" sz="2000" dirty="0"/>
              <a:t> </a:t>
            </a:r>
            <a:r>
              <a:rPr lang="en-US" sz="2000" dirty="0" err="1"/>
              <a:t>kiadását</a:t>
            </a:r>
            <a:r>
              <a:rPr lang="en-US" sz="2000" dirty="0"/>
              <a:t> </a:t>
            </a:r>
            <a:r>
              <a:rPr lang="en-US" sz="2000" dirty="0" err="1"/>
              <a:t>szintén</a:t>
            </a:r>
            <a:r>
              <a:rPr lang="en-US" sz="2000" dirty="0"/>
              <a:t> </a:t>
            </a:r>
            <a:r>
              <a:rPr lang="en-US" sz="2000" dirty="0" err="1"/>
              <a:t>az</a:t>
            </a:r>
            <a:r>
              <a:rPr lang="en-US" sz="2000" dirty="0"/>
              <a:t> </a:t>
            </a:r>
            <a:r>
              <a:rPr lang="en-US" sz="2000" dirty="0" err="1"/>
              <a:t>Erdélyi</a:t>
            </a:r>
            <a:r>
              <a:rPr lang="en-US" sz="2000" dirty="0"/>
              <a:t> </a:t>
            </a:r>
            <a:r>
              <a:rPr lang="en-US" sz="2000" dirty="0" err="1"/>
              <a:t>Szépmíves</a:t>
            </a:r>
            <a:r>
              <a:rPr lang="en-US" sz="2000" dirty="0"/>
              <a:t> </a:t>
            </a:r>
            <a:r>
              <a:rPr lang="en-US" sz="2000" dirty="0" err="1"/>
              <a:t>Céh</a:t>
            </a:r>
            <a:r>
              <a:rPr lang="en-US" sz="2000" dirty="0"/>
              <a:t> </a:t>
            </a:r>
            <a:r>
              <a:rPr lang="en-US" sz="2000" dirty="0" err="1"/>
              <a:t>vállalta</a:t>
            </a:r>
            <a:r>
              <a:rPr lang="en-US" sz="2000" dirty="0"/>
              <a:t> </a:t>
            </a:r>
            <a:r>
              <a:rPr lang="en-US" sz="2000" dirty="0" err="1"/>
              <a:t>fel</a:t>
            </a:r>
            <a:r>
              <a:rPr lang="en-US" sz="2000" dirty="0"/>
              <a:t>. </a:t>
            </a:r>
            <a:endParaRPr lang="hu-HU" sz="2000" dirty="0" smtClean="0"/>
          </a:p>
          <a:p>
            <a:r>
              <a:rPr lang="en-US" sz="2000" dirty="0" smtClean="0"/>
              <a:t>A </a:t>
            </a:r>
            <a:r>
              <a:rPr lang="en-US" sz="2000" dirty="0" err="1"/>
              <a:t>folyóirat</a:t>
            </a:r>
            <a:r>
              <a:rPr lang="en-US" sz="2000" dirty="0"/>
              <a:t> </a:t>
            </a:r>
            <a:r>
              <a:rPr lang="en-US" sz="2000" dirty="0" err="1"/>
              <a:t>főszerkesztője</a:t>
            </a:r>
            <a:r>
              <a:rPr lang="en-US" sz="2000" dirty="0"/>
              <a:t> </a:t>
            </a:r>
            <a:r>
              <a:rPr lang="en-US" sz="2000" dirty="0" err="1"/>
              <a:t>Bánffy</a:t>
            </a:r>
            <a:r>
              <a:rPr lang="en-US" sz="2000" dirty="0"/>
              <a:t> </a:t>
            </a:r>
            <a:r>
              <a:rPr lang="en-US" sz="2000" dirty="0" err="1"/>
              <a:t>Miklós</a:t>
            </a:r>
            <a:r>
              <a:rPr lang="en-US" sz="2000" dirty="0"/>
              <a:t> </a:t>
            </a:r>
            <a:r>
              <a:rPr lang="en-US" sz="2000" dirty="0" err="1"/>
              <a:t>lett</a:t>
            </a:r>
            <a:r>
              <a:rPr lang="en-US" sz="2000" dirty="0"/>
              <a:t>, </a:t>
            </a:r>
            <a:r>
              <a:rPr lang="en-US" sz="2000" dirty="0" err="1"/>
              <a:t>szerkesztői</a:t>
            </a:r>
            <a:r>
              <a:rPr lang="en-US" sz="2000" dirty="0"/>
              <a:t> </a:t>
            </a:r>
            <a:r>
              <a:rPr lang="en-US" sz="2000" dirty="0" err="1"/>
              <a:t>pedig</a:t>
            </a:r>
            <a:r>
              <a:rPr lang="en-US" sz="2000" dirty="0"/>
              <a:t> </a:t>
            </a:r>
            <a:r>
              <a:rPr lang="en-US" sz="2000" dirty="0" err="1"/>
              <a:t>Áprily</a:t>
            </a:r>
            <a:r>
              <a:rPr lang="en-US" sz="2000" dirty="0"/>
              <a:t> Lajos, </a:t>
            </a:r>
            <a:r>
              <a:rPr lang="en-US" sz="2000" dirty="0" err="1"/>
              <a:t>az</a:t>
            </a:r>
            <a:r>
              <a:rPr lang="en-US" sz="2000" dirty="0"/>
              <a:t> ő </a:t>
            </a:r>
            <a:r>
              <a:rPr lang="en-US" sz="2000" dirty="0" err="1"/>
              <a:t>Magyarországra</a:t>
            </a:r>
            <a:r>
              <a:rPr lang="en-US" sz="2000" dirty="0"/>
              <a:t> </a:t>
            </a:r>
            <a:r>
              <a:rPr lang="en-US" sz="2000" dirty="0" err="1"/>
              <a:t>települése</a:t>
            </a:r>
            <a:r>
              <a:rPr lang="en-US" sz="2000" dirty="0"/>
              <a:t> </a:t>
            </a:r>
            <a:r>
              <a:rPr lang="en-US" sz="2000" dirty="0" err="1"/>
              <a:t>után</a:t>
            </a:r>
            <a:r>
              <a:rPr lang="en-US" sz="2000" dirty="0"/>
              <a:t> </a:t>
            </a:r>
            <a:r>
              <a:rPr lang="en-US" sz="2000" dirty="0" err="1"/>
              <a:t>Kuncz</a:t>
            </a:r>
            <a:r>
              <a:rPr lang="en-US" sz="2000" dirty="0"/>
              <a:t> </a:t>
            </a:r>
            <a:r>
              <a:rPr lang="en-US" sz="2000" dirty="0" err="1"/>
              <a:t>Aladár</a:t>
            </a:r>
            <a:r>
              <a:rPr lang="en-US" sz="2000" dirty="0"/>
              <a:t>, </a:t>
            </a:r>
            <a:r>
              <a:rPr lang="en-US" sz="2000" dirty="0" err="1"/>
              <a:t>Lakatos</a:t>
            </a:r>
            <a:r>
              <a:rPr lang="en-US" sz="2000" dirty="0"/>
              <a:t> </a:t>
            </a:r>
            <a:r>
              <a:rPr lang="en-US" sz="2000" dirty="0" err="1"/>
              <a:t>Imre</a:t>
            </a:r>
            <a:r>
              <a:rPr lang="en-US" sz="2000" dirty="0"/>
              <a:t>, </a:t>
            </a:r>
            <a:r>
              <a:rPr lang="en-US" sz="2000" dirty="0" err="1">
                <a:solidFill>
                  <a:srgbClr val="00B050"/>
                </a:solidFill>
              </a:rPr>
              <a:t>Kós</a:t>
            </a:r>
            <a:r>
              <a:rPr lang="en-US" sz="2000" dirty="0">
                <a:solidFill>
                  <a:srgbClr val="00B050"/>
                </a:solidFill>
              </a:rPr>
              <a:t> </a:t>
            </a:r>
            <a:r>
              <a:rPr lang="en-US" sz="2000" dirty="0" err="1">
                <a:solidFill>
                  <a:srgbClr val="00B050"/>
                </a:solidFill>
              </a:rPr>
              <a:t>Károly</a:t>
            </a:r>
            <a:r>
              <a:rPr lang="en-US" sz="2000" dirty="0">
                <a:solidFill>
                  <a:srgbClr val="00B050"/>
                </a:solidFill>
              </a:rPr>
              <a:t> </a:t>
            </a:r>
            <a:r>
              <a:rPr lang="en-US" sz="2000" dirty="0" err="1"/>
              <a:t>majd</a:t>
            </a:r>
            <a:r>
              <a:rPr lang="en-US" sz="2000" dirty="0"/>
              <a:t> 1933-tól </a:t>
            </a:r>
            <a:r>
              <a:rPr lang="en-US" sz="2000" dirty="0" err="1"/>
              <a:t>megszűnéséig</a:t>
            </a:r>
            <a:r>
              <a:rPr lang="en-US" sz="2000" dirty="0"/>
              <a:t> </a:t>
            </a:r>
            <a:r>
              <a:rPr lang="en-US" sz="2000" dirty="0" err="1"/>
              <a:t>Kovács</a:t>
            </a:r>
            <a:r>
              <a:rPr lang="en-US" sz="2000" dirty="0"/>
              <a:t> </a:t>
            </a:r>
            <a:r>
              <a:rPr lang="en-US" sz="2000" dirty="0" err="1"/>
              <a:t>László</a:t>
            </a:r>
            <a:r>
              <a:rPr lang="en-US" sz="2000" dirty="0" smtClean="0"/>
              <a:t>.</a:t>
            </a:r>
            <a:endParaRPr lang="hu-HU" sz="2000" dirty="0" smtClean="0"/>
          </a:p>
          <a:p>
            <a:endParaRPr lang="en-US" dirty="0"/>
          </a:p>
        </p:txBody>
      </p:sp>
    </p:spTree>
    <p:extLst>
      <p:ext uri="{BB962C8B-B14F-4D97-AF65-F5344CB8AC3E}">
        <p14:creationId xmlns:p14="http://schemas.microsoft.com/office/powerpoint/2010/main" val="154267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682" y="1052946"/>
            <a:ext cx="6674717" cy="50014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335" y="1177637"/>
            <a:ext cx="3542975" cy="4876800"/>
          </a:xfrm>
          <a:prstGeom prst="rect">
            <a:avLst/>
          </a:prstGeom>
        </p:spPr>
      </p:pic>
    </p:spTree>
    <p:extLst>
      <p:ext uri="{BB962C8B-B14F-4D97-AF65-F5344CB8AC3E}">
        <p14:creationId xmlns:p14="http://schemas.microsoft.com/office/powerpoint/2010/main" val="209906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Kós károly transzilvanizmusa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803400"/>
            <a:ext cx="8407400" cy="4724400"/>
          </a:xfrm>
        </p:spPr>
      </p:pic>
    </p:spTree>
    <p:extLst>
      <p:ext uri="{BB962C8B-B14F-4D97-AF65-F5344CB8AC3E}">
        <p14:creationId xmlns:p14="http://schemas.microsoft.com/office/powerpoint/2010/main" val="424057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Erdélyi</a:t>
            </a:r>
            <a:r>
              <a:rPr lang="en-US" b="1" dirty="0"/>
              <a:t> Magyar </a:t>
            </a:r>
            <a:r>
              <a:rPr lang="en-US" b="1" dirty="0" err="1"/>
              <a:t>Írói</a:t>
            </a:r>
            <a:r>
              <a:rPr lang="en-US" b="1" dirty="0"/>
              <a:t> Rend</a:t>
            </a:r>
            <a:r>
              <a:rPr lang="en-US" dirty="0"/>
              <a:t> </a:t>
            </a:r>
            <a:r>
              <a:rPr lang="hu-HU" dirty="0"/>
              <a:t>(EMÍR)</a:t>
            </a:r>
            <a:r>
              <a:rPr lang="en-US" dirty="0"/>
              <a:t/>
            </a:r>
            <a:br>
              <a:rPr lang="en-US" dirty="0"/>
            </a:br>
            <a:r>
              <a:rPr lang="en-US" dirty="0"/>
              <a:t>1933-as </a:t>
            </a:r>
            <a:r>
              <a:rPr lang="en-US" dirty="0" err="1"/>
              <a:t>megalakulás</a:t>
            </a:r>
            <a:r>
              <a:rPr lang="hu-HU" dirty="0"/>
              <a:t>a</a:t>
            </a:r>
            <a:endParaRPr lang="en-US" b="1" dirty="0"/>
          </a:p>
        </p:txBody>
      </p:sp>
      <p:sp>
        <p:nvSpPr>
          <p:cNvPr id="3" name="Content Placeholder 2"/>
          <p:cNvSpPr>
            <a:spLocks noGrp="1"/>
          </p:cNvSpPr>
          <p:nvPr>
            <p:ph idx="1"/>
          </p:nvPr>
        </p:nvSpPr>
        <p:spPr/>
        <p:txBody>
          <a:bodyPr/>
          <a:lstStyle/>
          <a:p>
            <a:r>
              <a:rPr lang="en-US" dirty="0" err="1"/>
              <a:t>Tabéry</a:t>
            </a:r>
            <a:r>
              <a:rPr lang="en-US" dirty="0"/>
              <a:t> </a:t>
            </a:r>
            <a:r>
              <a:rPr lang="en-US" dirty="0" err="1"/>
              <a:t>Géza</a:t>
            </a:r>
            <a:r>
              <a:rPr lang="en-US" dirty="0"/>
              <a:t>, </a:t>
            </a:r>
            <a:r>
              <a:rPr lang="en-US" dirty="0" err="1"/>
              <a:t>Berde</a:t>
            </a:r>
            <a:r>
              <a:rPr lang="en-US" dirty="0"/>
              <a:t> </a:t>
            </a:r>
            <a:r>
              <a:rPr lang="en-US" dirty="0" err="1"/>
              <a:t>Mária</a:t>
            </a:r>
            <a:r>
              <a:rPr lang="en-US" dirty="0"/>
              <a:t> </a:t>
            </a:r>
            <a:r>
              <a:rPr lang="en-US" dirty="0" err="1" smtClean="0"/>
              <a:t>deklarációja</a:t>
            </a:r>
            <a:r>
              <a:rPr lang="hu-HU" dirty="0" smtClean="0"/>
              <a:t> az Erdélyi Szépmíves Céh </a:t>
            </a:r>
            <a:r>
              <a:rPr lang="en-US" dirty="0" err="1"/>
              <a:t>kiadói</a:t>
            </a:r>
            <a:r>
              <a:rPr lang="en-US" dirty="0"/>
              <a:t> </a:t>
            </a:r>
            <a:r>
              <a:rPr lang="en-US" dirty="0" err="1"/>
              <a:t>politikájával</a:t>
            </a:r>
            <a:r>
              <a:rPr lang="en-US" dirty="0"/>
              <a:t> </a:t>
            </a:r>
            <a:r>
              <a:rPr lang="en-US" dirty="0" err="1"/>
              <a:t>szembeni</a:t>
            </a:r>
            <a:r>
              <a:rPr lang="en-US" dirty="0"/>
              <a:t> </a:t>
            </a:r>
            <a:r>
              <a:rPr lang="en-US" dirty="0" err="1" smtClean="0"/>
              <a:t>tiltakozás</a:t>
            </a:r>
            <a:endParaRPr lang="hu-HU" i="1" dirty="0" smtClean="0"/>
          </a:p>
          <a:p>
            <a:r>
              <a:rPr lang="en-US" dirty="0" err="1" smtClean="0"/>
              <a:t>Az</a:t>
            </a:r>
            <a:r>
              <a:rPr lang="en-US" dirty="0" smtClean="0"/>
              <a:t> </a:t>
            </a:r>
            <a:r>
              <a:rPr lang="en-US" dirty="0"/>
              <a:t>EMÍR </a:t>
            </a:r>
            <a:r>
              <a:rPr lang="en-US" dirty="0" err="1"/>
              <a:t>eszmei</a:t>
            </a:r>
            <a:r>
              <a:rPr lang="en-US" dirty="0"/>
              <a:t> </a:t>
            </a:r>
            <a:r>
              <a:rPr lang="en-US" dirty="0" err="1"/>
              <a:t>jelentősége</a:t>
            </a:r>
            <a:r>
              <a:rPr lang="en-US" dirty="0"/>
              <a:t> </a:t>
            </a:r>
            <a:r>
              <a:rPr lang="en-US" dirty="0" err="1"/>
              <a:t>valójában</a:t>
            </a:r>
            <a:r>
              <a:rPr lang="en-US" dirty="0"/>
              <a:t> </a:t>
            </a:r>
            <a:r>
              <a:rPr lang="en-US" dirty="0" err="1"/>
              <a:t>abban</a:t>
            </a:r>
            <a:r>
              <a:rPr lang="en-US" dirty="0"/>
              <a:t> </a:t>
            </a:r>
            <a:r>
              <a:rPr lang="en-US" dirty="0" err="1"/>
              <a:t>áll</a:t>
            </a:r>
            <a:r>
              <a:rPr lang="en-US" dirty="0"/>
              <a:t>, </a:t>
            </a:r>
            <a:r>
              <a:rPr lang="en-US" dirty="0" err="1"/>
              <a:t>hogy</a:t>
            </a:r>
            <a:r>
              <a:rPr lang="en-US" dirty="0"/>
              <a:t> </a:t>
            </a:r>
            <a:r>
              <a:rPr lang="en-US" dirty="0" err="1"/>
              <a:t>felhívta</a:t>
            </a:r>
            <a:r>
              <a:rPr lang="en-US" dirty="0"/>
              <a:t> a </a:t>
            </a:r>
            <a:r>
              <a:rPr lang="en-US" dirty="0" err="1"/>
              <a:t>figyelmet</a:t>
            </a:r>
            <a:r>
              <a:rPr lang="en-US" dirty="0"/>
              <a:t> a </a:t>
            </a:r>
            <a:r>
              <a:rPr lang="en-US" dirty="0" err="1"/>
              <a:t>helikoni</a:t>
            </a:r>
            <a:r>
              <a:rPr lang="en-US" dirty="0"/>
              <a:t> </a:t>
            </a:r>
            <a:r>
              <a:rPr lang="en-US" dirty="0" err="1"/>
              <a:t>írói</a:t>
            </a:r>
            <a:r>
              <a:rPr lang="en-US" dirty="0"/>
              <a:t> </a:t>
            </a:r>
            <a:r>
              <a:rPr lang="en-US" dirty="0" err="1"/>
              <a:t>közösség</a:t>
            </a:r>
            <a:r>
              <a:rPr lang="en-US" dirty="0"/>
              <a:t> </a:t>
            </a:r>
            <a:r>
              <a:rPr lang="en-US" dirty="0" err="1"/>
              <a:t>és</a:t>
            </a:r>
            <a:r>
              <a:rPr lang="en-US" dirty="0"/>
              <a:t> </a:t>
            </a:r>
            <a:r>
              <a:rPr lang="en-US" dirty="0" err="1"/>
              <a:t>irodalomszervezés</a:t>
            </a:r>
            <a:r>
              <a:rPr lang="en-US" dirty="0"/>
              <a:t> </a:t>
            </a:r>
            <a:r>
              <a:rPr lang="en-US" dirty="0" err="1"/>
              <a:t>belső</a:t>
            </a:r>
            <a:r>
              <a:rPr lang="en-US" dirty="0"/>
              <a:t> </a:t>
            </a:r>
            <a:r>
              <a:rPr lang="en-US" dirty="0" err="1"/>
              <a:t>ellentmondásaira</a:t>
            </a:r>
            <a:r>
              <a:rPr lang="en-US" dirty="0"/>
              <a:t> s </a:t>
            </a:r>
            <a:r>
              <a:rPr lang="en-US" dirty="0" err="1"/>
              <a:t>az</a:t>
            </a:r>
            <a:r>
              <a:rPr lang="en-US" dirty="0"/>
              <a:t> </a:t>
            </a:r>
            <a:r>
              <a:rPr lang="en-US" dirty="0" err="1"/>
              <a:t>erdélyi</a:t>
            </a:r>
            <a:r>
              <a:rPr lang="en-US" dirty="0"/>
              <a:t> </a:t>
            </a:r>
            <a:r>
              <a:rPr lang="en-US" dirty="0" err="1"/>
              <a:t>magyar</a:t>
            </a:r>
            <a:r>
              <a:rPr lang="en-US" dirty="0"/>
              <a:t> </a:t>
            </a:r>
            <a:r>
              <a:rPr lang="en-US" dirty="0" err="1"/>
              <a:t>irodalom</a:t>
            </a:r>
            <a:r>
              <a:rPr lang="en-US" dirty="0"/>
              <a:t> </a:t>
            </a:r>
            <a:r>
              <a:rPr lang="en-US" dirty="0" err="1"/>
              <a:t>differenciálódásának</a:t>
            </a:r>
            <a:r>
              <a:rPr lang="en-US" dirty="0"/>
              <a:t> </a:t>
            </a:r>
            <a:r>
              <a:rPr lang="en-US" dirty="0" err="1" smtClean="0"/>
              <a:t>szükségességére</a:t>
            </a:r>
            <a:r>
              <a:rPr lang="en-US" dirty="0" smtClean="0"/>
              <a:t>.</a:t>
            </a:r>
            <a:r>
              <a:rPr lang="hu-HU" dirty="0" smtClean="0"/>
              <a:t> Forrás: </a:t>
            </a:r>
            <a:r>
              <a:rPr lang="hu-HU" i="1" dirty="0"/>
              <a:t>Romániai magyar irodalmi lexikon</a:t>
            </a:r>
            <a:endParaRPr lang="en-US" dirty="0"/>
          </a:p>
          <a:p>
            <a:endParaRPr lang="en-US" dirty="0"/>
          </a:p>
        </p:txBody>
      </p:sp>
    </p:spTree>
    <p:extLst>
      <p:ext uri="{BB962C8B-B14F-4D97-AF65-F5344CB8AC3E}">
        <p14:creationId xmlns:p14="http://schemas.microsoft.com/office/powerpoint/2010/main" val="3088014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u-HU" dirty="0" smtClean="0"/>
              <a:t>A transzilvanizmus külső, belső, elvi, nemzedéki, ideológiai viták kereszttüzében</a:t>
            </a:r>
            <a:endParaRPr lang="en-US" dirty="0"/>
          </a:p>
        </p:txBody>
      </p:sp>
      <p:sp>
        <p:nvSpPr>
          <p:cNvPr id="3" name="Content Placeholder 2"/>
          <p:cNvSpPr>
            <a:spLocks noGrp="1"/>
          </p:cNvSpPr>
          <p:nvPr>
            <p:ph idx="1"/>
          </p:nvPr>
        </p:nvSpPr>
        <p:spPr/>
        <p:txBody>
          <a:bodyPr>
            <a:normAutofit lnSpcReduction="10000"/>
          </a:bodyPr>
          <a:lstStyle/>
          <a:p>
            <a:r>
              <a:rPr lang="en-US" dirty="0" err="1"/>
              <a:t>az</a:t>
            </a:r>
            <a:r>
              <a:rPr lang="en-US" dirty="0"/>
              <a:t> </a:t>
            </a:r>
            <a:r>
              <a:rPr lang="en-US" dirty="0" err="1"/>
              <a:t>erdélyiség</a:t>
            </a:r>
            <a:r>
              <a:rPr lang="en-US" dirty="0"/>
              <a:t> </a:t>
            </a:r>
            <a:r>
              <a:rPr lang="en-US" dirty="0" err="1"/>
              <a:t>fogalmának</a:t>
            </a:r>
            <a:r>
              <a:rPr lang="en-US" dirty="0"/>
              <a:t> </a:t>
            </a:r>
            <a:r>
              <a:rPr lang="en-US" dirty="0" err="1" smtClean="0"/>
              <a:t>differenciálódás</a:t>
            </a:r>
            <a:r>
              <a:rPr lang="hu-HU" dirty="0" smtClean="0"/>
              <a:t>a</a:t>
            </a:r>
            <a:r>
              <a:rPr lang="hu-HU" dirty="0"/>
              <a:t>,</a:t>
            </a:r>
            <a:r>
              <a:rPr lang="en-US" dirty="0" smtClean="0"/>
              <a:t> </a:t>
            </a:r>
            <a:r>
              <a:rPr lang="en-US" dirty="0"/>
              <a:t>a </a:t>
            </a:r>
            <a:r>
              <a:rPr lang="en-US" dirty="0" err="1"/>
              <a:t>helikoni</a:t>
            </a:r>
            <a:r>
              <a:rPr lang="en-US" dirty="0"/>
              <a:t> </a:t>
            </a:r>
            <a:r>
              <a:rPr lang="en-US" dirty="0" err="1"/>
              <a:t>egység</a:t>
            </a:r>
            <a:r>
              <a:rPr lang="en-US" dirty="0"/>
              <a:t> </a:t>
            </a:r>
            <a:r>
              <a:rPr lang="en-US" dirty="0" err="1" smtClean="0"/>
              <a:t>megbomlás</a:t>
            </a:r>
            <a:r>
              <a:rPr lang="hu-HU" dirty="0" smtClean="0"/>
              <a:t>a a 20-as évek végén</a:t>
            </a:r>
          </a:p>
          <a:p>
            <a:r>
              <a:rPr lang="en-US" dirty="0" err="1" smtClean="0"/>
              <a:t>Pomogáts</a:t>
            </a:r>
            <a:r>
              <a:rPr lang="en-US" dirty="0" smtClean="0"/>
              <a:t> </a:t>
            </a:r>
            <a:r>
              <a:rPr lang="en-US" dirty="0" err="1"/>
              <a:t>Béla</a:t>
            </a:r>
            <a:r>
              <a:rPr lang="en-US" dirty="0"/>
              <a:t> a </a:t>
            </a:r>
            <a:r>
              <a:rPr lang="en-US" dirty="0" err="1"/>
              <a:t>korszak</a:t>
            </a:r>
            <a:r>
              <a:rPr lang="en-US" dirty="0"/>
              <a:t> </a:t>
            </a:r>
            <a:r>
              <a:rPr lang="en-US" dirty="0" err="1"/>
              <a:t>kulturális-irodalmi</a:t>
            </a:r>
            <a:r>
              <a:rPr lang="en-US" dirty="0"/>
              <a:t> </a:t>
            </a:r>
            <a:r>
              <a:rPr lang="en-US" dirty="0" err="1"/>
              <a:t>folyamatait</a:t>
            </a:r>
            <a:r>
              <a:rPr lang="en-US" dirty="0"/>
              <a:t> </a:t>
            </a:r>
            <a:r>
              <a:rPr lang="en-US" dirty="0" err="1"/>
              <a:t>vizsgálva</a:t>
            </a:r>
            <a:r>
              <a:rPr lang="en-US" dirty="0"/>
              <a:t> </a:t>
            </a:r>
            <a:r>
              <a:rPr lang="en-US" dirty="0" err="1"/>
              <a:t>megállapítja</a:t>
            </a:r>
            <a:r>
              <a:rPr lang="en-US" dirty="0"/>
              <a:t>, </a:t>
            </a:r>
            <a:r>
              <a:rPr lang="en-US" dirty="0" err="1"/>
              <a:t>hogy</a:t>
            </a:r>
            <a:r>
              <a:rPr lang="en-US" dirty="0"/>
              <a:t> </a:t>
            </a:r>
            <a:r>
              <a:rPr lang="en-US" dirty="0" err="1"/>
              <a:t>az</a:t>
            </a:r>
            <a:r>
              <a:rPr lang="en-US" dirty="0"/>
              <a:t> </a:t>
            </a:r>
            <a:r>
              <a:rPr lang="en-US" dirty="0" err="1"/>
              <a:t>öntudatra</a:t>
            </a:r>
            <a:r>
              <a:rPr lang="en-US" dirty="0"/>
              <a:t> </a:t>
            </a:r>
            <a:r>
              <a:rPr lang="en-US" dirty="0" err="1"/>
              <a:t>ébredt</a:t>
            </a:r>
            <a:r>
              <a:rPr lang="en-US" dirty="0"/>
              <a:t> </a:t>
            </a:r>
            <a:r>
              <a:rPr lang="en-US" dirty="0" err="1"/>
              <a:t>erdélyi</a:t>
            </a:r>
            <a:r>
              <a:rPr lang="en-US" dirty="0"/>
              <a:t> </a:t>
            </a:r>
            <a:r>
              <a:rPr lang="en-US" dirty="0" err="1"/>
              <a:t>magyar</a:t>
            </a:r>
            <a:r>
              <a:rPr lang="en-US" dirty="0"/>
              <a:t> </a:t>
            </a:r>
            <a:r>
              <a:rPr lang="en-US" dirty="0" err="1"/>
              <a:t>irodalomnak</a:t>
            </a:r>
            <a:r>
              <a:rPr lang="en-US" dirty="0"/>
              <a:t> </a:t>
            </a:r>
            <a:r>
              <a:rPr lang="en-US" b="1" i="1" dirty="0"/>
              <a:t>„meg </a:t>
            </a:r>
            <a:r>
              <a:rPr lang="en-US" b="1" i="1" dirty="0" err="1"/>
              <a:t>kellett</a:t>
            </a:r>
            <a:r>
              <a:rPr lang="en-US" b="1" i="1" dirty="0"/>
              <a:t> </a:t>
            </a:r>
            <a:r>
              <a:rPr lang="en-US" b="1" i="1" dirty="0" err="1"/>
              <a:t>határoznia</a:t>
            </a:r>
            <a:r>
              <a:rPr lang="en-US" b="1" i="1" dirty="0"/>
              <a:t> </a:t>
            </a:r>
            <a:r>
              <a:rPr lang="en-US" b="1" i="1" dirty="0" err="1"/>
              <a:t>elhelyezkedését</a:t>
            </a:r>
            <a:r>
              <a:rPr lang="en-US" b="1" i="1" dirty="0"/>
              <a:t> </a:t>
            </a:r>
            <a:r>
              <a:rPr lang="en-US" b="1" i="1" dirty="0" err="1"/>
              <a:t>az</a:t>
            </a:r>
            <a:r>
              <a:rPr lang="en-US" b="1" i="1" dirty="0"/>
              <a:t> </a:t>
            </a:r>
            <a:r>
              <a:rPr lang="en-US" b="1" i="1" dirty="0" err="1"/>
              <a:t>egyetemes</a:t>
            </a:r>
            <a:r>
              <a:rPr lang="en-US" b="1" i="1" dirty="0"/>
              <a:t> </a:t>
            </a:r>
            <a:r>
              <a:rPr lang="en-US" b="1" i="1" dirty="0" err="1"/>
              <a:t>magyar</a:t>
            </a:r>
            <a:r>
              <a:rPr lang="en-US" b="1" i="1" dirty="0"/>
              <a:t> </a:t>
            </a:r>
            <a:r>
              <a:rPr lang="en-US" b="1" i="1" dirty="0" err="1"/>
              <a:t>irodalmon</a:t>
            </a:r>
            <a:r>
              <a:rPr lang="en-US" b="1" i="1" dirty="0"/>
              <a:t>, </a:t>
            </a:r>
            <a:r>
              <a:rPr lang="en-US" b="1" i="1" dirty="0" err="1"/>
              <a:t>illetve</a:t>
            </a:r>
            <a:r>
              <a:rPr lang="en-US" b="1" i="1" dirty="0"/>
              <a:t> </a:t>
            </a:r>
            <a:r>
              <a:rPr lang="en-US" b="1" i="1" dirty="0" err="1"/>
              <a:t>az</a:t>
            </a:r>
            <a:r>
              <a:rPr lang="en-US" b="1" i="1" dirty="0"/>
              <a:t> </a:t>
            </a:r>
            <a:r>
              <a:rPr lang="en-US" b="1" i="1" dirty="0" err="1"/>
              <a:t>erdélyi</a:t>
            </a:r>
            <a:r>
              <a:rPr lang="en-US" b="1" i="1" dirty="0"/>
              <a:t> </a:t>
            </a:r>
            <a:r>
              <a:rPr lang="en-US" b="1" i="1" dirty="0" err="1"/>
              <a:t>irodalmi</a:t>
            </a:r>
            <a:r>
              <a:rPr lang="en-US" b="1" i="1" dirty="0"/>
              <a:t> </a:t>
            </a:r>
            <a:r>
              <a:rPr lang="en-US" b="1" i="1" dirty="0" err="1"/>
              <a:t>hagyományokon</a:t>
            </a:r>
            <a:r>
              <a:rPr lang="en-US" b="1" i="1" dirty="0"/>
              <a:t> </a:t>
            </a:r>
            <a:r>
              <a:rPr lang="en-US" b="1" i="1" dirty="0" err="1"/>
              <a:t>belül</a:t>
            </a:r>
            <a:r>
              <a:rPr lang="en-US" b="1" i="1" dirty="0"/>
              <a:t>. </a:t>
            </a:r>
            <a:r>
              <a:rPr lang="en-US" b="1" i="1" dirty="0" err="1"/>
              <a:t>Ezek</a:t>
            </a:r>
            <a:r>
              <a:rPr lang="en-US" b="1" i="1" dirty="0"/>
              <a:t> </a:t>
            </a:r>
            <a:r>
              <a:rPr lang="en-US" b="1" i="1" dirty="0" err="1"/>
              <a:t>az</a:t>
            </a:r>
            <a:r>
              <a:rPr lang="en-US" b="1" i="1" dirty="0"/>
              <a:t> </a:t>
            </a:r>
            <a:r>
              <a:rPr lang="en-US" b="1" i="1" dirty="0" err="1"/>
              <a:t>önmeghatározások</a:t>
            </a:r>
            <a:r>
              <a:rPr lang="en-US" b="1" i="1" dirty="0"/>
              <a:t> </a:t>
            </a:r>
            <a:r>
              <a:rPr lang="en-US" b="1" i="1" dirty="0" err="1"/>
              <a:t>váltották</a:t>
            </a:r>
            <a:r>
              <a:rPr lang="en-US" b="1" i="1" dirty="0"/>
              <a:t> </a:t>
            </a:r>
            <a:r>
              <a:rPr lang="en-US" b="1" i="1" dirty="0" err="1"/>
              <a:t>ki</a:t>
            </a:r>
            <a:r>
              <a:rPr lang="en-US" b="1" i="1" dirty="0"/>
              <a:t> </a:t>
            </a:r>
            <a:r>
              <a:rPr lang="en-US" b="1" i="1" dirty="0" err="1"/>
              <a:t>az</a:t>
            </a:r>
            <a:r>
              <a:rPr lang="en-US" b="1" i="1" dirty="0"/>
              <a:t> </a:t>
            </a:r>
            <a:r>
              <a:rPr lang="en-US" b="1" i="1" dirty="0" err="1"/>
              <a:t>első</a:t>
            </a:r>
            <a:r>
              <a:rPr lang="en-US" b="1" i="1" dirty="0"/>
              <a:t> </a:t>
            </a:r>
            <a:r>
              <a:rPr lang="en-US" b="1" i="1" dirty="0" err="1"/>
              <a:t>vitákat</a:t>
            </a:r>
            <a:r>
              <a:rPr lang="en-US" b="1" i="1" dirty="0"/>
              <a:t> </a:t>
            </a:r>
            <a:r>
              <a:rPr lang="en-US" b="1" i="1" dirty="0" err="1"/>
              <a:t>az</a:t>
            </a:r>
            <a:r>
              <a:rPr lang="en-US" b="1" i="1" dirty="0"/>
              <a:t> </a:t>
            </a:r>
            <a:r>
              <a:rPr lang="en-US" b="1" i="1" dirty="0" err="1"/>
              <a:t>erdélyi</a:t>
            </a:r>
            <a:r>
              <a:rPr lang="en-US" b="1" i="1" dirty="0"/>
              <a:t> </a:t>
            </a:r>
            <a:r>
              <a:rPr lang="en-US" b="1" i="1" dirty="0" err="1"/>
              <a:t>irodalom</a:t>
            </a:r>
            <a:r>
              <a:rPr lang="en-US" b="1" i="1" dirty="0"/>
              <a:t> </a:t>
            </a:r>
            <a:r>
              <a:rPr lang="en-US" b="1" i="1" dirty="0" err="1"/>
              <a:t>és</a:t>
            </a:r>
            <a:r>
              <a:rPr lang="en-US" b="1" i="1" dirty="0"/>
              <a:t> a </a:t>
            </a:r>
            <a:r>
              <a:rPr lang="en-US" b="1" i="1" dirty="0" err="1"/>
              <a:t>magyarországi</a:t>
            </a:r>
            <a:r>
              <a:rPr lang="en-US" b="1" i="1" dirty="0"/>
              <a:t> </a:t>
            </a:r>
            <a:r>
              <a:rPr lang="en-US" b="1" i="1" dirty="0" err="1"/>
              <a:t>irodalmi</a:t>
            </a:r>
            <a:r>
              <a:rPr lang="en-US" b="1" i="1" dirty="0"/>
              <a:t> </a:t>
            </a:r>
            <a:r>
              <a:rPr lang="en-US" b="1" i="1" dirty="0" err="1"/>
              <a:t>intézmények</a:t>
            </a:r>
            <a:r>
              <a:rPr lang="en-US" b="1" i="1" dirty="0"/>
              <a:t>, </a:t>
            </a:r>
            <a:r>
              <a:rPr lang="en-US" b="1" i="1" dirty="0" err="1"/>
              <a:t>mindenekelőtt</a:t>
            </a:r>
            <a:r>
              <a:rPr lang="en-US" b="1" i="1" dirty="0"/>
              <a:t> a </a:t>
            </a:r>
            <a:r>
              <a:rPr lang="en-US" b="1" i="1" dirty="0" err="1"/>
              <a:t>hivatalos</a:t>
            </a:r>
            <a:r>
              <a:rPr lang="en-US" b="1" i="1" dirty="0"/>
              <a:t>, a </a:t>
            </a:r>
            <a:r>
              <a:rPr lang="en-US" b="1" i="1" dirty="0" err="1"/>
              <a:t>konzervatív</a:t>
            </a:r>
            <a:r>
              <a:rPr lang="en-US" b="1" i="1" dirty="0"/>
              <a:t> </a:t>
            </a:r>
            <a:r>
              <a:rPr lang="en-US" b="1" i="1" dirty="0" err="1"/>
              <a:t>intézmények</a:t>
            </a:r>
            <a:r>
              <a:rPr lang="en-US" b="1" i="1" dirty="0"/>
              <a:t> </a:t>
            </a:r>
            <a:r>
              <a:rPr lang="en-US" b="1" i="1" dirty="0" err="1"/>
              <a:t>között</a:t>
            </a:r>
            <a:r>
              <a:rPr lang="en-US" b="1" i="1" dirty="0"/>
              <a:t>. </a:t>
            </a:r>
            <a:endParaRPr lang="hu-HU" dirty="0" smtClean="0"/>
          </a:p>
          <a:p>
            <a:r>
              <a:rPr lang="en-US" i="1" dirty="0" err="1"/>
              <a:t>irodalmi</a:t>
            </a:r>
            <a:r>
              <a:rPr lang="en-US" i="1" dirty="0"/>
              <a:t> </a:t>
            </a:r>
            <a:r>
              <a:rPr lang="en-US" i="1" dirty="0" err="1"/>
              <a:t>skizma</a:t>
            </a:r>
            <a:r>
              <a:rPr lang="en-US" i="1" dirty="0"/>
              <a:t> </a:t>
            </a:r>
            <a:r>
              <a:rPr lang="en-US" i="1" dirty="0" err="1" smtClean="0"/>
              <a:t>pör</a:t>
            </a:r>
            <a:endParaRPr lang="hu-HU" i="1" dirty="0" smtClean="0"/>
          </a:p>
          <a:p>
            <a:r>
              <a:rPr lang="en-US" i="1" dirty="0" err="1"/>
              <a:t>vallani</a:t>
            </a:r>
            <a:r>
              <a:rPr lang="en-US" i="1" dirty="0"/>
              <a:t> </a:t>
            </a:r>
            <a:r>
              <a:rPr lang="en-US" i="1" dirty="0" err="1"/>
              <a:t>és</a:t>
            </a:r>
            <a:r>
              <a:rPr lang="en-US" i="1" dirty="0"/>
              <a:t> </a:t>
            </a:r>
            <a:r>
              <a:rPr lang="en-US" i="1" dirty="0" err="1"/>
              <a:t>vállalni</a:t>
            </a:r>
            <a:r>
              <a:rPr lang="en-US" dirty="0"/>
              <a:t> </a:t>
            </a:r>
            <a:r>
              <a:rPr lang="en-US" dirty="0" smtClean="0"/>
              <a:t>vita</a:t>
            </a:r>
            <a:endParaRPr lang="hu-HU" dirty="0" smtClean="0"/>
          </a:p>
          <a:p>
            <a:r>
              <a:rPr lang="en-US" i="1" dirty="0" err="1"/>
              <a:t>lehet</a:t>
            </a:r>
            <a:r>
              <a:rPr lang="en-US" i="1" dirty="0"/>
              <a:t>, </a:t>
            </a:r>
            <a:r>
              <a:rPr lang="en-US" i="1" dirty="0" err="1"/>
              <a:t>mert</a:t>
            </a:r>
            <a:r>
              <a:rPr lang="en-US" i="1" dirty="0"/>
              <a:t> </a:t>
            </a:r>
            <a:r>
              <a:rPr lang="en-US" i="1" dirty="0" err="1"/>
              <a:t>kell</a:t>
            </a:r>
            <a:r>
              <a:rPr lang="en-US" dirty="0"/>
              <a:t> </a:t>
            </a:r>
            <a:endParaRPr lang="hu-HU" dirty="0" smtClean="0"/>
          </a:p>
          <a:p>
            <a:r>
              <a:rPr lang="en-US" i="1" dirty="0" err="1"/>
              <a:t>jelszó</a:t>
            </a:r>
            <a:r>
              <a:rPr lang="en-US" i="1" dirty="0"/>
              <a:t> </a:t>
            </a:r>
            <a:r>
              <a:rPr lang="en-US" i="1" dirty="0" err="1"/>
              <a:t>és</a:t>
            </a:r>
            <a:r>
              <a:rPr lang="en-US" i="1" dirty="0"/>
              <a:t> </a:t>
            </a:r>
            <a:r>
              <a:rPr lang="en-US" i="1" dirty="0" err="1"/>
              <a:t>mítosz</a:t>
            </a:r>
            <a:r>
              <a:rPr lang="en-US" dirty="0"/>
              <a:t> </a:t>
            </a:r>
            <a:endParaRPr lang="hu-HU" dirty="0" smtClean="0"/>
          </a:p>
        </p:txBody>
      </p:sp>
    </p:spTree>
    <p:extLst>
      <p:ext uri="{BB962C8B-B14F-4D97-AF65-F5344CB8AC3E}">
        <p14:creationId xmlns:p14="http://schemas.microsoft.com/office/powerpoint/2010/main" val="364981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a:t>irodalmi</a:t>
            </a:r>
            <a:r>
              <a:rPr lang="en-US" i="1" dirty="0"/>
              <a:t> </a:t>
            </a:r>
            <a:r>
              <a:rPr lang="en-US" i="1" dirty="0" err="1"/>
              <a:t>skizma</a:t>
            </a:r>
            <a:r>
              <a:rPr lang="en-US" i="1" dirty="0"/>
              <a:t> </a:t>
            </a:r>
            <a:r>
              <a:rPr lang="en-US" i="1" dirty="0" err="1" smtClean="0"/>
              <a:t>pör</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vita </a:t>
            </a:r>
            <a:r>
              <a:rPr lang="en-US" dirty="0" err="1"/>
              <a:t>hátterében</a:t>
            </a:r>
            <a:r>
              <a:rPr lang="en-US" dirty="0"/>
              <a:t> </a:t>
            </a:r>
            <a:r>
              <a:rPr lang="en-US" b="1" dirty="0" err="1"/>
              <a:t>Ravasz</a:t>
            </a:r>
            <a:r>
              <a:rPr lang="en-US" b="1" dirty="0"/>
              <a:t> </a:t>
            </a:r>
            <a:r>
              <a:rPr lang="en-US" b="1" dirty="0" err="1"/>
              <a:t>László</a:t>
            </a:r>
            <a:r>
              <a:rPr lang="en-US" b="1" dirty="0"/>
              <a:t> </a:t>
            </a:r>
            <a:r>
              <a:rPr lang="en-US" dirty="0"/>
              <a:t>volt </a:t>
            </a:r>
            <a:r>
              <a:rPr lang="en-US" dirty="0" err="1"/>
              <a:t>református</a:t>
            </a:r>
            <a:r>
              <a:rPr lang="en-US" dirty="0"/>
              <a:t> </a:t>
            </a:r>
            <a:r>
              <a:rPr lang="en-US" dirty="0" err="1"/>
              <a:t>püspök</a:t>
            </a:r>
            <a:r>
              <a:rPr lang="en-US" dirty="0"/>
              <a:t> </a:t>
            </a:r>
            <a:r>
              <a:rPr lang="en-US" b="1" dirty="0" err="1"/>
              <a:t>Irodalmi</a:t>
            </a:r>
            <a:r>
              <a:rPr lang="en-US" b="1" dirty="0"/>
              <a:t> </a:t>
            </a:r>
            <a:r>
              <a:rPr lang="en-US" b="1" dirty="0" err="1"/>
              <a:t>skizma</a:t>
            </a:r>
            <a:r>
              <a:rPr lang="en-US" b="1" dirty="0"/>
              <a:t> </a:t>
            </a:r>
            <a:r>
              <a:rPr lang="en-US" dirty="0" err="1"/>
              <a:t>című</a:t>
            </a:r>
            <a:r>
              <a:rPr lang="en-US" dirty="0"/>
              <a:t> 1928-ban </a:t>
            </a:r>
            <a:r>
              <a:rPr lang="en-US" dirty="0" err="1"/>
              <a:t>megjelenő</a:t>
            </a:r>
            <a:r>
              <a:rPr lang="en-US" dirty="0"/>
              <a:t> </a:t>
            </a:r>
            <a:r>
              <a:rPr lang="en-US" dirty="0" err="1"/>
              <a:t>cikke</a:t>
            </a:r>
            <a:r>
              <a:rPr lang="en-US" dirty="0"/>
              <a:t> </a:t>
            </a:r>
            <a:r>
              <a:rPr lang="en-US" dirty="0" err="1"/>
              <a:t>állt</a:t>
            </a:r>
            <a:r>
              <a:rPr lang="en-US" dirty="0"/>
              <a:t>, </a:t>
            </a:r>
            <a:r>
              <a:rPr lang="en-US" dirty="0" err="1"/>
              <a:t>amelynek</a:t>
            </a:r>
            <a:r>
              <a:rPr lang="en-US" dirty="0"/>
              <a:t> </a:t>
            </a:r>
            <a:r>
              <a:rPr lang="en-US" dirty="0" err="1"/>
              <a:t>nyomán</a:t>
            </a:r>
            <a:r>
              <a:rPr lang="en-US" dirty="0"/>
              <a:t> </a:t>
            </a:r>
            <a:r>
              <a:rPr lang="en-US" dirty="0" err="1"/>
              <a:t>elindult</a:t>
            </a:r>
            <a:r>
              <a:rPr lang="en-US" dirty="0"/>
              <a:t> </a:t>
            </a:r>
            <a:r>
              <a:rPr lang="en-US" dirty="0" err="1"/>
              <a:t>az</a:t>
            </a:r>
            <a:r>
              <a:rPr lang="en-US" dirty="0"/>
              <a:t> </a:t>
            </a:r>
            <a:r>
              <a:rPr lang="en-US" dirty="0" err="1"/>
              <a:t>úgynevezett</a:t>
            </a:r>
            <a:r>
              <a:rPr lang="en-US" dirty="0"/>
              <a:t> </a:t>
            </a:r>
            <a:r>
              <a:rPr lang="en-US" b="1" i="1" dirty="0" err="1"/>
              <a:t>schisma-pör</a:t>
            </a:r>
            <a:r>
              <a:rPr lang="en-US" b="1" dirty="0"/>
              <a:t>. </a:t>
            </a:r>
            <a:endParaRPr lang="hu-HU" b="1" dirty="0" smtClean="0"/>
          </a:p>
          <a:p>
            <a:r>
              <a:rPr lang="en-US" dirty="0" err="1" smtClean="0"/>
              <a:t>Ravasz</a:t>
            </a:r>
            <a:r>
              <a:rPr lang="en-US" dirty="0" smtClean="0"/>
              <a:t> </a:t>
            </a:r>
            <a:r>
              <a:rPr lang="en-US" dirty="0" err="1"/>
              <a:t>László</a:t>
            </a:r>
            <a:r>
              <a:rPr lang="en-US" dirty="0"/>
              <a:t> </a:t>
            </a:r>
            <a:r>
              <a:rPr lang="en-US" dirty="0" err="1"/>
              <a:t>említett</a:t>
            </a:r>
            <a:r>
              <a:rPr lang="en-US" dirty="0"/>
              <a:t> </a:t>
            </a:r>
            <a:r>
              <a:rPr lang="en-US" dirty="0" err="1"/>
              <a:t>cikkében</a:t>
            </a:r>
            <a:r>
              <a:rPr lang="en-US" dirty="0"/>
              <a:t> a </a:t>
            </a:r>
            <a:r>
              <a:rPr lang="en-US" dirty="0" err="1"/>
              <a:t>következőket</a:t>
            </a:r>
            <a:r>
              <a:rPr lang="en-US" dirty="0"/>
              <a:t> </a:t>
            </a:r>
            <a:r>
              <a:rPr lang="en-US" dirty="0" err="1"/>
              <a:t>állítja</a:t>
            </a:r>
            <a:r>
              <a:rPr lang="en-US" b="1" dirty="0"/>
              <a:t>:</a:t>
            </a:r>
            <a:r>
              <a:rPr lang="en-US" i="1" dirty="0"/>
              <a:t>„A </a:t>
            </a:r>
            <a:r>
              <a:rPr lang="en-US" i="1" dirty="0" err="1"/>
              <a:t>magyar</a:t>
            </a:r>
            <a:r>
              <a:rPr lang="en-US" i="1" dirty="0"/>
              <a:t> </a:t>
            </a:r>
            <a:r>
              <a:rPr lang="en-US" i="1" dirty="0" err="1"/>
              <a:t>szellemi</a:t>
            </a:r>
            <a:r>
              <a:rPr lang="en-US" i="1" dirty="0"/>
              <a:t> </a:t>
            </a:r>
            <a:r>
              <a:rPr lang="en-US" i="1" dirty="0" err="1"/>
              <a:t>életet</a:t>
            </a:r>
            <a:r>
              <a:rPr lang="en-US" i="1" dirty="0"/>
              <a:t> </a:t>
            </a:r>
            <a:r>
              <a:rPr lang="en-US" i="1" dirty="0" err="1"/>
              <a:t>különösen</a:t>
            </a:r>
            <a:r>
              <a:rPr lang="en-US" i="1" dirty="0"/>
              <a:t> </a:t>
            </a:r>
            <a:r>
              <a:rPr lang="en-US" i="1" dirty="0" err="1"/>
              <a:t>fenyegeti</a:t>
            </a:r>
            <a:r>
              <a:rPr lang="en-US" i="1" dirty="0"/>
              <a:t> a </a:t>
            </a:r>
            <a:r>
              <a:rPr lang="en-US" i="1" dirty="0" err="1"/>
              <a:t>schisma</a:t>
            </a:r>
            <a:r>
              <a:rPr lang="en-US" i="1" dirty="0"/>
              <a:t>. </a:t>
            </a:r>
            <a:r>
              <a:rPr lang="en-US" i="1" dirty="0" err="1"/>
              <a:t>Először</a:t>
            </a:r>
            <a:r>
              <a:rPr lang="en-US" i="1" dirty="0"/>
              <a:t> is </a:t>
            </a:r>
            <a:r>
              <a:rPr lang="en-US" i="1" dirty="0" err="1"/>
              <a:t>az</a:t>
            </a:r>
            <a:r>
              <a:rPr lang="en-US" i="1" dirty="0"/>
              <a:t> </a:t>
            </a:r>
            <a:r>
              <a:rPr lang="en-US" i="1" dirty="0" err="1"/>
              <a:t>utolsó</a:t>
            </a:r>
            <a:r>
              <a:rPr lang="en-US" i="1" dirty="0"/>
              <a:t> </a:t>
            </a:r>
            <a:r>
              <a:rPr lang="en-US" i="1" dirty="0" err="1"/>
              <a:t>húsz</a:t>
            </a:r>
            <a:r>
              <a:rPr lang="en-US" i="1" dirty="0"/>
              <a:t> </a:t>
            </a:r>
            <a:r>
              <a:rPr lang="en-US" i="1" dirty="0" err="1"/>
              <a:t>esztendőben</a:t>
            </a:r>
            <a:r>
              <a:rPr lang="en-US" i="1" dirty="0"/>
              <a:t> </a:t>
            </a:r>
            <a:r>
              <a:rPr lang="en-US" i="1" dirty="0" err="1"/>
              <a:t>élesen</a:t>
            </a:r>
            <a:r>
              <a:rPr lang="en-US" i="1" dirty="0"/>
              <a:t> </a:t>
            </a:r>
            <a:r>
              <a:rPr lang="en-US" i="1" dirty="0" err="1"/>
              <a:t>elvált</a:t>
            </a:r>
            <a:r>
              <a:rPr lang="en-US" i="1" dirty="0"/>
              <a:t> </a:t>
            </a:r>
            <a:r>
              <a:rPr lang="en-US" i="1" dirty="0" err="1"/>
              <a:t>és</a:t>
            </a:r>
            <a:r>
              <a:rPr lang="en-US" i="1" dirty="0"/>
              <a:t> </a:t>
            </a:r>
            <a:r>
              <a:rPr lang="en-US" i="1" dirty="0" err="1"/>
              <a:t>szembekerült</a:t>
            </a:r>
            <a:r>
              <a:rPr lang="en-US" i="1" dirty="0"/>
              <a:t> </a:t>
            </a:r>
            <a:r>
              <a:rPr lang="en-US" i="1" dirty="0" err="1"/>
              <a:t>egymással</a:t>
            </a:r>
            <a:r>
              <a:rPr lang="en-US" i="1" dirty="0"/>
              <a:t> a </a:t>
            </a:r>
            <a:r>
              <a:rPr lang="en-US" i="1" dirty="0" err="1"/>
              <a:t>régi</a:t>
            </a:r>
            <a:r>
              <a:rPr lang="en-US" i="1" dirty="0"/>
              <a:t> </a:t>
            </a:r>
            <a:r>
              <a:rPr lang="en-US" i="1" dirty="0" err="1"/>
              <a:t>és</a:t>
            </a:r>
            <a:r>
              <a:rPr lang="en-US" i="1" dirty="0"/>
              <a:t> </a:t>
            </a:r>
            <a:r>
              <a:rPr lang="en-US" i="1" dirty="0" err="1"/>
              <a:t>új</a:t>
            </a:r>
            <a:r>
              <a:rPr lang="en-US" i="1" dirty="0"/>
              <a:t> </a:t>
            </a:r>
            <a:r>
              <a:rPr lang="en-US" i="1" dirty="0" err="1"/>
              <a:t>irodalom</a:t>
            </a:r>
            <a:r>
              <a:rPr lang="en-US" i="1" dirty="0"/>
              <a:t>, a </a:t>
            </a:r>
            <a:r>
              <a:rPr lang="en-US" i="1" dirty="0" err="1"/>
              <a:t>fiatalok</a:t>
            </a:r>
            <a:r>
              <a:rPr lang="en-US" i="1" dirty="0"/>
              <a:t> </a:t>
            </a:r>
            <a:r>
              <a:rPr lang="en-US" i="1" dirty="0" err="1"/>
              <a:t>és</a:t>
            </a:r>
            <a:r>
              <a:rPr lang="en-US" i="1" dirty="0"/>
              <a:t> </a:t>
            </a:r>
            <a:r>
              <a:rPr lang="en-US" i="1" dirty="0" err="1"/>
              <a:t>öregek</a:t>
            </a:r>
            <a:r>
              <a:rPr lang="en-US" i="1" dirty="0"/>
              <a:t> </a:t>
            </a:r>
            <a:r>
              <a:rPr lang="en-US" i="1" dirty="0" err="1"/>
              <a:t>irodalma</a:t>
            </a:r>
            <a:r>
              <a:rPr lang="en-US" i="1" dirty="0"/>
              <a:t> [...] E </a:t>
            </a:r>
            <a:r>
              <a:rPr lang="en-US" i="1" dirty="0" err="1"/>
              <a:t>mögött</a:t>
            </a:r>
            <a:r>
              <a:rPr lang="en-US" i="1" dirty="0"/>
              <a:t> </a:t>
            </a:r>
            <a:r>
              <a:rPr lang="en-US" i="1" dirty="0" err="1"/>
              <a:t>egy</a:t>
            </a:r>
            <a:r>
              <a:rPr lang="en-US" i="1" dirty="0"/>
              <a:t> </a:t>
            </a:r>
            <a:r>
              <a:rPr lang="en-US" i="1" dirty="0" err="1"/>
              <a:t>nagy</a:t>
            </a:r>
            <a:r>
              <a:rPr lang="en-US" i="1" dirty="0"/>
              <a:t> </a:t>
            </a:r>
            <a:r>
              <a:rPr lang="en-US" i="1" dirty="0" err="1"/>
              <a:t>politikai</a:t>
            </a:r>
            <a:r>
              <a:rPr lang="en-US" i="1" dirty="0"/>
              <a:t> </a:t>
            </a:r>
            <a:r>
              <a:rPr lang="en-US" i="1" dirty="0" err="1"/>
              <a:t>és</a:t>
            </a:r>
            <a:r>
              <a:rPr lang="en-US" i="1" dirty="0"/>
              <a:t> </a:t>
            </a:r>
            <a:r>
              <a:rPr lang="en-US" i="1" dirty="0" err="1"/>
              <a:t>világnézeti</a:t>
            </a:r>
            <a:r>
              <a:rPr lang="en-US" i="1" dirty="0"/>
              <a:t> </a:t>
            </a:r>
            <a:r>
              <a:rPr lang="en-US" i="1" dirty="0" err="1"/>
              <a:t>meghasonulás</a:t>
            </a:r>
            <a:r>
              <a:rPr lang="en-US" i="1" dirty="0"/>
              <a:t> </a:t>
            </a:r>
            <a:r>
              <a:rPr lang="en-US" i="1" dirty="0" err="1"/>
              <a:t>mélységei</a:t>
            </a:r>
            <a:r>
              <a:rPr lang="en-US" i="1" dirty="0"/>
              <a:t> </a:t>
            </a:r>
            <a:r>
              <a:rPr lang="en-US" i="1" dirty="0" err="1"/>
              <a:t>ásítanak</a:t>
            </a:r>
            <a:r>
              <a:rPr lang="en-US" i="1" dirty="0"/>
              <a:t>: </a:t>
            </a:r>
            <a:r>
              <a:rPr lang="en-US" i="1" dirty="0" err="1"/>
              <a:t>Ferenc</a:t>
            </a:r>
            <a:r>
              <a:rPr lang="en-US" i="1" dirty="0"/>
              <a:t> </a:t>
            </a:r>
            <a:r>
              <a:rPr lang="en-US" i="1" dirty="0" err="1"/>
              <a:t>József</a:t>
            </a:r>
            <a:r>
              <a:rPr lang="en-US" i="1" dirty="0"/>
              <a:t> kora </a:t>
            </a:r>
            <a:r>
              <a:rPr lang="en-US" i="1" dirty="0" err="1"/>
              <a:t>élesen</a:t>
            </a:r>
            <a:r>
              <a:rPr lang="en-US" i="1" dirty="0"/>
              <a:t> </a:t>
            </a:r>
            <a:r>
              <a:rPr lang="en-US" i="1" dirty="0" err="1"/>
              <a:t>elvált</a:t>
            </a:r>
            <a:r>
              <a:rPr lang="en-US" i="1" dirty="0"/>
              <a:t> a XX. </a:t>
            </a:r>
            <a:r>
              <a:rPr lang="en-US" i="1" dirty="0" err="1"/>
              <a:t>század</a:t>
            </a:r>
            <a:r>
              <a:rPr lang="en-US" i="1" dirty="0"/>
              <a:t> </a:t>
            </a:r>
            <a:r>
              <a:rPr lang="en-US" i="1" dirty="0" err="1"/>
              <a:t>forradalmi</a:t>
            </a:r>
            <a:r>
              <a:rPr lang="en-US" i="1" dirty="0"/>
              <a:t> </a:t>
            </a:r>
            <a:r>
              <a:rPr lang="en-US" i="1" dirty="0" err="1"/>
              <a:t>Magyarországától</a:t>
            </a:r>
            <a:r>
              <a:rPr lang="en-US" i="1" dirty="0"/>
              <a:t>. </a:t>
            </a:r>
            <a:r>
              <a:rPr lang="en-US" i="1" dirty="0" err="1"/>
              <a:t>Ezt</a:t>
            </a:r>
            <a:r>
              <a:rPr lang="en-US" i="1" dirty="0"/>
              <a:t> a </a:t>
            </a:r>
            <a:r>
              <a:rPr lang="en-US" i="1" dirty="0" err="1"/>
              <a:t>repedést</a:t>
            </a:r>
            <a:r>
              <a:rPr lang="en-US" i="1" dirty="0"/>
              <a:t> </a:t>
            </a:r>
            <a:r>
              <a:rPr lang="en-US" i="1" dirty="0" err="1"/>
              <a:t>eltüntette</a:t>
            </a:r>
            <a:r>
              <a:rPr lang="en-US" i="1" dirty="0"/>
              <a:t> - </a:t>
            </a:r>
            <a:r>
              <a:rPr lang="en-US" i="1" dirty="0" err="1"/>
              <a:t>bár</a:t>
            </a:r>
            <a:r>
              <a:rPr lang="en-US" i="1" dirty="0"/>
              <a:t> </a:t>
            </a:r>
            <a:r>
              <a:rPr lang="en-US" i="1" dirty="0" err="1"/>
              <a:t>nem</a:t>
            </a:r>
            <a:r>
              <a:rPr lang="en-US" i="1" dirty="0"/>
              <a:t> </a:t>
            </a:r>
            <a:r>
              <a:rPr lang="en-US" i="1" dirty="0" err="1"/>
              <a:t>szüntette</a:t>
            </a:r>
            <a:r>
              <a:rPr lang="en-US" i="1" dirty="0"/>
              <a:t> meg - </a:t>
            </a:r>
            <a:r>
              <a:rPr lang="en-US" i="1" dirty="0" err="1"/>
              <a:t>az</a:t>
            </a:r>
            <a:r>
              <a:rPr lang="en-US" i="1" dirty="0"/>
              <a:t> </a:t>
            </a:r>
            <a:r>
              <a:rPr lang="en-US" i="1" dirty="0" err="1"/>
              <a:t>az</a:t>
            </a:r>
            <a:r>
              <a:rPr lang="en-US" i="1" dirty="0"/>
              <a:t> </a:t>
            </a:r>
            <a:r>
              <a:rPr lang="en-US" i="1" dirty="0" err="1"/>
              <a:t>óriási</a:t>
            </a:r>
            <a:r>
              <a:rPr lang="en-US" i="1" dirty="0"/>
              <a:t> </a:t>
            </a:r>
            <a:r>
              <a:rPr lang="en-US" i="1" dirty="0" err="1"/>
              <a:t>tektonikus</a:t>
            </a:r>
            <a:r>
              <a:rPr lang="en-US" i="1" dirty="0"/>
              <a:t> </a:t>
            </a:r>
            <a:r>
              <a:rPr lang="en-US" i="1" dirty="0" err="1"/>
              <a:t>elváltozás</a:t>
            </a:r>
            <a:r>
              <a:rPr lang="en-US" i="1" dirty="0"/>
              <a:t>, </a:t>
            </a:r>
            <a:r>
              <a:rPr lang="en-US" i="1" dirty="0" err="1"/>
              <a:t>amelyet</a:t>
            </a:r>
            <a:r>
              <a:rPr lang="en-US" i="1" dirty="0"/>
              <a:t> a </a:t>
            </a:r>
            <a:r>
              <a:rPr lang="en-US" i="1" dirty="0" err="1"/>
              <a:t>világháború</a:t>
            </a:r>
            <a:r>
              <a:rPr lang="en-US" i="1" dirty="0"/>
              <a:t> </a:t>
            </a:r>
            <a:r>
              <a:rPr lang="en-US" i="1" dirty="0" err="1"/>
              <a:t>és</a:t>
            </a:r>
            <a:r>
              <a:rPr lang="en-US" i="1" dirty="0"/>
              <a:t> a </a:t>
            </a:r>
            <a:r>
              <a:rPr lang="en-US" i="1" dirty="0" err="1"/>
              <a:t>béke</a:t>
            </a:r>
            <a:r>
              <a:rPr lang="en-US" i="1" dirty="0"/>
              <a:t> </a:t>
            </a:r>
            <a:r>
              <a:rPr lang="en-US" i="1" dirty="0" err="1"/>
              <a:t>okozott</a:t>
            </a:r>
            <a:r>
              <a:rPr lang="en-US" i="1" dirty="0"/>
              <a:t>. </a:t>
            </a:r>
            <a:r>
              <a:rPr lang="en-US" i="1" dirty="0" err="1"/>
              <a:t>Utána</a:t>
            </a:r>
            <a:r>
              <a:rPr lang="en-US" i="1" dirty="0"/>
              <a:t> a </a:t>
            </a:r>
            <a:r>
              <a:rPr lang="en-US" i="1" dirty="0" err="1"/>
              <a:t>magyar</a:t>
            </a:r>
            <a:r>
              <a:rPr lang="en-US" i="1" dirty="0"/>
              <a:t> </a:t>
            </a:r>
            <a:r>
              <a:rPr lang="en-US" i="1" dirty="0" err="1"/>
              <a:t>nemzet</a:t>
            </a:r>
            <a:r>
              <a:rPr lang="en-US" i="1" dirty="0"/>
              <a:t> </a:t>
            </a:r>
            <a:r>
              <a:rPr lang="en-US" i="1" dirty="0" err="1"/>
              <a:t>összetört</a:t>
            </a:r>
            <a:r>
              <a:rPr lang="en-US" i="1" dirty="0"/>
              <a:t> </a:t>
            </a:r>
            <a:r>
              <a:rPr lang="en-US" i="1" dirty="0" err="1"/>
              <a:t>politikai</a:t>
            </a:r>
            <a:r>
              <a:rPr lang="en-US" i="1" dirty="0"/>
              <a:t> </a:t>
            </a:r>
            <a:r>
              <a:rPr lang="en-US" i="1" dirty="0" err="1"/>
              <a:t>egységének</a:t>
            </a:r>
            <a:r>
              <a:rPr lang="en-US" i="1" dirty="0"/>
              <a:t> </a:t>
            </a:r>
            <a:r>
              <a:rPr lang="en-US" i="1" dirty="0" err="1"/>
              <a:t>darabjai</a:t>
            </a:r>
            <a:r>
              <a:rPr lang="en-US" i="1" dirty="0"/>
              <a:t> </a:t>
            </a:r>
            <a:r>
              <a:rPr lang="en-US" i="1" dirty="0" err="1"/>
              <a:t>új</a:t>
            </a:r>
            <a:r>
              <a:rPr lang="en-US" i="1" dirty="0"/>
              <a:t> </a:t>
            </a:r>
            <a:r>
              <a:rPr lang="en-US" i="1" dirty="0" err="1"/>
              <a:t>országokban</a:t>
            </a:r>
            <a:r>
              <a:rPr lang="en-US" i="1" dirty="0"/>
              <a:t> </a:t>
            </a:r>
            <a:r>
              <a:rPr lang="en-US" i="1" dirty="0" err="1"/>
              <a:t>élnek</a:t>
            </a:r>
            <a:r>
              <a:rPr lang="en-US" i="1" dirty="0"/>
              <a:t> </a:t>
            </a:r>
            <a:r>
              <a:rPr lang="en-US" i="1" dirty="0" err="1"/>
              <a:t>tovább</a:t>
            </a:r>
            <a:r>
              <a:rPr lang="en-US" i="1" dirty="0"/>
              <a:t> </a:t>
            </a:r>
            <a:r>
              <a:rPr lang="en-US" i="1" dirty="0" err="1"/>
              <a:t>és</a:t>
            </a:r>
            <a:r>
              <a:rPr lang="en-US" i="1" dirty="0"/>
              <a:t> </a:t>
            </a:r>
            <a:r>
              <a:rPr lang="en-US" i="1" dirty="0" err="1"/>
              <a:t>próbálnak</a:t>
            </a:r>
            <a:r>
              <a:rPr lang="en-US" i="1" dirty="0"/>
              <a:t> </a:t>
            </a:r>
            <a:r>
              <a:rPr lang="en-US" i="1" dirty="0" err="1"/>
              <a:t>szellemi</a:t>
            </a:r>
            <a:r>
              <a:rPr lang="en-US" i="1" dirty="0"/>
              <a:t> </a:t>
            </a:r>
            <a:r>
              <a:rPr lang="en-US" i="1" dirty="0" err="1"/>
              <a:t>autarkiára</a:t>
            </a:r>
            <a:r>
              <a:rPr lang="en-US" i="1" dirty="0"/>
              <a:t> </a:t>
            </a:r>
            <a:r>
              <a:rPr lang="en-US" i="1" dirty="0" err="1"/>
              <a:t>szerveződni</a:t>
            </a:r>
            <a:r>
              <a:rPr lang="en-US" i="1" dirty="0"/>
              <a:t> [...] </a:t>
            </a:r>
            <a:r>
              <a:rPr lang="en-US" i="1" dirty="0" err="1"/>
              <a:t>Eredmény</a:t>
            </a:r>
            <a:r>
              <a:rPr lang="en-US" i="1" dirty="0"/>
              <a:t> </a:t>
            </a:r>
            <a:r>
              <a:rPr lang="en-US" i="1" dirty="0" err="1"/>
              <a:t>az</a:t>
            </a:r>
            <a:r>
              <a:rPr lang="en-US" i="1" dirty="0"/>
              <a:t>, </a:t>
            </a:r>
            <a:r>
              <a:rPr lang="en-US" i="1" dirty="0" err="1"/>
              <a:t>hogy</a:t>
            </a:r>
            <a:r>
              <a:rPr lang="en-US" i="1" dirty="0"/>
              <a:t> ma </a:t>
            </a:r>
            <a:r>
              <a:rPr lang="en-US" i="1" dirty="0" err="1"/>
              <a:t>már</a:t>
            </a:r>
            <a:r>
              <a:rPr lang="en-US" i="1" dirty="0"/>
              <a:t> </a:t>
            </a:r>
            <a:r>
              <a:rPr lang="en-US" i="1" dirty="0" err="1"/>
              <a:t>két</a:t>
            </a:r>
            <a:r>
              <a:rPr lang="en-US" i="1" dirty="0"/>
              <a:t> </a:t>
            </a:r>
            <a:r>
              <a:rPr lang="en-US" i="1" dirty="0" err="1"/>
              <a:t>irodalom</a:t>
            </a:r>
            <a:r>
              <a:rPr lang="en-US" i="1" dirty="0"/>
              <a:t> van: </a:t>
            </a:r>
            <a:r>
              <a:rPr lang="en-US" i="1" dirty="0" err="1"/>
              <a:t>az</a:t>
            </a:r>
            <a:r>
              <a:rPr lang="en-US" i="1" dirty="0"/>
              <a:t> </a:t>
            </a:r>
            <a:r>
              <a:rPr lang="en-US" i="1" dirty="0" err="1"/>
              <a:t>erdélyi</a:t>
            </a:r>
            <a:r>
              <a:rPr lang="en-US" i="1" dirty="0"/>
              <a:t> </a:t>
            </a:r>
            <a:r>
              <a:rPr lang="en-US" i="1" dirty="0" err="1"/>
              <a:t>és</a:t>
            </a:r>
            <a:r>
              <a:rPr lang="en-US" i="1" dirty="0"/>
              <a:t> a </a:t>
            </a:r>
            <a:r>
              <a:rPr lang="en-US" i="1" dirty="0" err="1"/>
              <a:t>magyarországi</a:t>
            </a:r>
            <a:r>
              <a:rPr lang="en-US" i="1" dirty="0"/>
              <a:t>. [...] </a:t>
            </a:r>
            <a:r>
              <a:rPr lang="en-US" i="1" dirty="0" err="1"/>
              <a:t>az</a:t>
            </a:r>
            <a:r>
              <a:rPr lang="en-US" i="1" dirty="0"/>
              <a:t> </a:t>
            </a:r>
            <a:r>
              <a:rPr lang="en-US" i="1" dirty="0" err="1"/>
              <a:t>új</a:t>
            </a:r>
            <a:r>
              <a:rPr lang="en-US" i="1" dirty="0"/>
              <a:t> </a:t>
            </a:r>
            <a:r>
              <a:rPr lang="en-US" i="1" dirty="0" err="1"/>
              <a:t>nagyobb</a:t>
            </a:r>
            <a:r>
              <a:rPr lang="en-US" i="1" dirty="0"/>
              <a:t> </a:t>
            </a:r>
            <a:r>
              <a:rPr lang="en-US" i="1" dirty="0" err="1"/>
              <a:t>erővel</a:t>
            </a:r>
            <a:r>
              <a:rPr lang="en-US" i="1" dirty="0"/>
              <a:t> </a:t>
            </a:r>
            <a:r>
              <a:rPr lang="en-US" i="1" dirty="0" err="1"/>
              <a:t>érvényesül</a:t>
            </a:r>
            <a:r>
              <a:rPr lang="en-US" i="1" dirty="0"/>
              <a:t> </a:t>
            </a:r>
            <a:r>
              <a:rPr lang="en-US" i="1" dirty="0" err="1"/>
              <a:t>Erdélyben</a:t>
            </a:r>
            <a:r>
              <a:rPr lang="en-US" i="1" dirty="0"/>
              <a:t>, a </a:t>
            </a:r>
            <a:r>
              <a:rPr lang="en-US" i="1" dirty="0" err="1"/>
              <a:t>régi</a:t>
            </a:r>
            <a:r>
              <a:rPr lang="en-US" i="1" dirty="0"/>
              <a:t> </a:t>
            </a:r>
            <a:r>
              <a:rPr lang="en-US" i="1" dirty="0" err="1"/>
              <a:t>leszögezi</a:t>
            </a:r>
            <a:r>
              <a:rPr lang="en-US" i="1" dirty="0"/>
              <a:t> </a:t>
            </a:r>
            <a:r>
              <a:rPr lang="en-US" i="1" dirty="0" err="1"/>
              <a:t>és</a:t>
            </a:r>
            <a:r>
              <a:rPr lang="en-US" i="1" dirty="0"/>
              <a:t> </a:t>
            </a:r>
            <a:r>
              <a:rPr lang="en-US" i="1" dirty="0" err="1"/>
              <a:t>konzerválja</a:t>
            </a:r>
            <a:r>
              <a:rPr lang="en-US" i="1" dirty="0"/>
              <a:t> a </a:t>
            </a:r>
            <a:r>
              <a:rPr lang="en-US" i="1" dirty="0" err="1"/>
              <a:t>magyarországit</a:t>
            </a:r>
            <a:r>
              <a:rPr lang="en-US" i="1" dirty="0"/>
              <a:t>. Ha </a:t>
            </a:r>
            <a:r>
              <a:rPr lang="en-US" i="1" dirty="0" err="1"/>
              <a:t>mindkettőnek</a:t>
            </a:r>
            <a:r>
              <a:rPr lang="en-US" i="1" dirty="0"/>
              <a:t> </a:t>
            </a:r>
            <a:r>
              <a:rPr lang="en-US" i="1" dirty="0" err="1"/>
              <a:t>egyforma</a:t>
            </a:r>
            <a:r>
              <a:rPr lang="en-US" i="1" dirty="0"/>
              <a:t> </a:t>
            </a:r>
            <a:r>
              <a:rPr lang="en-US" i="1" dirty="0" err="1"/>
              <a:t>volna</a:t>
            </a:r>
            <a:r>
              <a:rPr lang="en-US" i="1" dirty="0"/>
              <a:t> </a:t>
            </a:r>
            <a:r>
              <a:rPr lang="en-US" i="1" dirty="0" err="1"/>
              <a:t>az</a:t>
            </a:r>
            <a:r>
              <a:rPr lang="en-US" i="1" dirty="0"/>
              <a:t> </a:t>
            </a:r>
            <a:r>
              <a:rPr lang="en-US" i="1" dirty="0" err="1"/>
              <a:t>alkata</a:t>
            </a:r>
            <a:r>
              <a:rPr lang="en-US" i="1" dirty="0"/>
              <a:t>: a </a:t>
            </a:r>
            <a:r>
              <a:rPr lang="en-US" i="1" dirty="0" err="1"/>
              <a:t>krízist</a:t>
            </a:r>
            <a:r>
              <a:rPr lang="en-US" i="1" dirty="0"/>
              <a:t> </a:t>
            </a:r>
            <a:r>
              <a:rPr lang="en-US" i="1" dirty="0" err="1"/>
              <a:t>önmagukban</a:t>
            </a:r>
            <a:r>
              <a:rPr lang="en-US" i="1" dirty="0"/>
              <a:t> </a:t>
            </a:r>
            <a:r>
              <a:rPr lang="en-US" i="1" dirty="0" err="1"/>
              <a:t>megoldanák</a:t>
            </a:r>
            <a:r>
              <a:rPr lang="en-US" i="1" dirty="0"/>
              <a:t>, de a </a:t>
            </a:r>
            <a:r>
              <a:rPr lang="en-US" i="1" dirty="0" err="1"/>
              <a:t>különböző</a:t>
            </a:r>
            <a:r>
              <a:rPr lang="en-US" i="1" dirty="0"/>
              <a:t> </a:t>
            </a:r>
            <a:r>
              <a:rPr lang="en-US" i="1" dirty="0" err="1"/>
              <a:t>súly</a:t>
            </a:r>
            <a:r>
              <a:rPr lang="en-US" i="1" dirty="0"/>
              <a:t> </a:t>
            </a:r>
            <a:r>
              <a:rPr lang="en-US" i="1" dirty="0" err="1"/>
              <a:t>és</a:t>
            </a:r>
            <a:r>
              <a:rPr lang="en-US" i="1" dirty="0"/>
              <a:t> </a:t>
            </a:r>
            <a:r>
              <a:rPr lang="en-US" i="1" dirty="0" err="1"/>
              <a:t>erőviszonyok</a:t>
            </a:r>
            <a:r>
              <a:rPr lang="en-US" i="1" dirty="0"/>
              <a:t> </a:t>
            </a:r>
            <a:r>
              <a:rPr lang="en-US" i="1" dirty="0" err="1"/>
              <a:t>miatt</a:t>
            </a:r>
            <a:r>
              <a:rPr lang="en-US" i="1" dirty="0"/>
              <a:t> </a:t>
            </a:r>
            <a:r>
              <a:rPr lang="en-US" i="1" dirty="0" err="1"/>
              <a:t>egyik</a:t>
            </a:r>
            <a:r>
              <a:rPr lang="en-US" i="1" dirty="0"/>
              <a:t> </a:t>
            </a:r>
            <a:r>
              <a:rPr lang="en-US" i="1" dirty="0" err="1"/>
              <a:t>távolodik</a:t>
            </a:r>
            <a:r>
              <a:rPr lang="en-US" i="1" dirty="0"/>
              <a:t> a </a:t>
            </a:r>
            <a:r>
              <a:rPr lang="en-US" i="1" dirty="0" err="1"/>
              <a:t>másiktól</a:t>
            </a:r>
            <a:r>
              <a:rPr lang="en-US" i="1" dirty="0"/>
              <a:t> </a:t>
            </a:r>
            <a:r>
              <a:rPr lang="en-US" i="1" dirty="0" err="1"/>
              <a:t>és</a:t>
            </a:r>
            <a:r>
              <a:rPr lang="en-US" i="1" dirty="0"/>
              <a:t> a </a:t>
            </a:r>
            <a:r>
              <a:rPr lang="en-US" i="1" dirty="0" err="1"/>
              <a:t>szakadás</a:t>
            </a:r>
            <a:r>
              <a:rPr lang="en-US" i="1" dirty="0"/>
              <a:t> </a:t>
            </a:r>
            <a:r>
              <a:rPr lang="en-US" i="1" dirty="0" err="1"/>
              <a:t>nemcsak</a:t>
            </a:r>
            <a:r>
              <a:rPr lang="en-US" i="1" dirty="0"/>
              <a:t> </a:t>
            </a:r>
            <a:r>
              <a:rPr lang="en-US" i="1" dirty="0" err="1"/>
              <a:t>térbelivé</a:t>
            </a:r>
            <a:r>
              <a:rPr lang="en-US" i="1" dirty="0"/>
              <a:t>, </a:t>
            </a:r>
            <a:r>
              <a:rPr lang="en-US" i="1" dirty="0" err="1"/>
              <a:t>hanem</a:t>
            </a:r>
            <a:r>
              <a:rPr lang="en-US" i="1" dirty="0"/>
              <a:t> </a:t>
            </a:r>
            <a:r>
              <a:rPr lang="en-US" i="1" dirty="0" err="1"/>
              <a:t>szubsztancialissá</a:t>
            </a:r>
            <a:r>
              <a:rPr lang="en-US" i="1" dirty="0"/>
              <a:t> </a:t>
            </a:r>
            <a:r>
              <a:rPr lang="en-US" i="1" dirty="0" err="1"/>
              <a:t>válhat</a:t>
            </a:r>
            <a:r>
              <a:rPr lang="en-US" i="1" dirty="0" smtClean="0"/>
              <a:t>.”</a:t>
            </a:r>
            <a:r>
              <a:rPr lang="hu-HU" i="1" dirty="0" smtClean="0"/>
              <a:t> </a:t>
            </a:r>
            <a:r>
              <a:rPr lang="hu-HU" dirty="0" smtClean="0"/>
              <a:t>Forrás:</a:t>
            </a:r>
            <a:r>
              <a:rPr lang="hu-HU" u="sng" dirty="0" smtClean="0">
                <a:hlinkClick r:id="rId2"/>
              </a:rPr>
              <a:t>http</a:t>
            </a:r>
            <a:r>
              <a:rPr lang="hu-HU" u="sng" dirty="0">
                <a:hlinkClick r:id="rId2"/>
              </a:rPr>
              <a:t>://epa.oszk.hu/02600/02697/00002/pdf/EPA02697_konyvbaratok_lapja_1928_01_02_105-107.pdf</a:t>
            </a:r>
            <a:endParaRPr lang="en-US" dirty="0"/>
          </a:p>
          <a:p>
            <a:endParaRPr lang="en-US" dirty="0"/>
          </a:p>
        </p:txBody>
      </p:sp>
    </p:spTree>
    <p:extLst>
      <p:ext uri="{BB962C8B-B14F-4D97-AF65-F5344CB8AC3E}">
        <p14:creationId xmlns:p14="http://schemas.microsoft.com/office/powerpoint/2010/main" val="377956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vita lezárása:</a:t>
            </a:r>
            <a:endParaRPr lang="en-US" dirty="0"/>
          </a:p>
        </p:txBody>
      </p:sp>
      <p:sp>
        <p:nvSpPr>
          <p:cNvPr id="3" name="Content Placeholder 2"/>
          <p:cNvSpPr>
            <a:spLocks noGrp="1"/>
          </p:cNvSpPr>
          <p:nvPr>
            <p:ph idx="1"/>
          </p:nvPr>
        </p:nvSpPr>
        <p:spPr/>
        <p:txBody>
          <a:bodyPr/>
          <a:lstStyle/>
          <a:p>
            <a:r>
              <a:rPr lang="en-US" dirty="0" err="1"/>
              <a:t>Pomogáts</a:t>
            </a:r>
            <a:r>
              <a:rPr lang="en-US" dirty="0"/>
              <a:t> </a:t>
            </a:r>
            <a:r>
              <a:rPr lang="en-US" dirty="0" err="1"/>
              <a:t>Béla</a:t>
            </a:r>
            <a:r>
              <a:rPr lang="en-US" dirty="0"/>
              <a:t> a </a:t>
            </a:r>
            <a:r>
              <a:rPr lang="en-US" dirty="0" err="1"/>
              <a:t>már</a:t>
            </a:r>
            <a:r>
              <a:rPr lang="en-US" dirty="0"/>
              <a:t> </a:t>
            </a:r>
            <a:r>
              <a:rPr lang="en-US" dirty="0" err="1"/>
              <a:t>említett</a:t>
            </a:r>
            <a:r>
              <a:rPr lang="en-US" dirty="0"/>
              <a:t> </a:t>
            </a:r>
            <a:r>
              <a:rPr lang="en-US" dirty="0" err="1"/>
              <a:t>tanulmányában</a:t>
            </a:r>
            <a:r>
              <a:rPr lang="en-US" dirty="0"/>
              <a:t> </a:t>
            </a:r>
            <a:r>
              <a:rPr lang="en-US" dirty="0" err="1"/>
              <a:t>így</a:t>
            </a:r>
            <a:r>
              <a:rPr lang="en-US" dirty="0"/>
              <a:t> </a:t>
            </a:r>
            <a:r>
              <a:rPr lang="en-US" dirty="0" err="1"/>
              <a:t>összegzi</a:t>
            </a:r>
            <a:r>
              <a:rPr lang="en-US" dirty="0"/>
              <a:t> a vita </a:t>
            </a:r>
            <a:r>
              <a:rPr lang="en-US" dirty="0" err="1"/>
              <a:t>lényegét</a:t>
            </a:r>
            <a:r>
              <a:rPr lang="en-US" dirty="0"/>
              <a:t>: </a:t>
            </a:r>
            <a:r>
              <a:rPr lang="en-US" i="1" dirty="0"/>
              <a:t>„</a:t>
            </a:r>
            <a:r>
              <a:rPr lang="en-US" i="1" dirty="0" err="1"/>
              <a:t>Az</a:t>
            </a:r>
            <a:r>
              <a:rPr lang="en-US" i="1" dirty="0"/>
              <a:t> "</a:t>
            </a:r>
            <a:r>
              <a:rPr lang="en-US" i="1" dirty="0" err="1"/>
              <a:t>irodalmi</a:t>
            </a:r>
            <a:r>
              <a:rPr lang="en-US" i="1" dirty="0"/>
              <a:t> </a:t>
            </a:r>
            <a:r>
              <a:rPr lang="en-US" i="1" dirty="0" err="1"/>
              <a:t>skizma</a:t>
            </a:r>
            <a:r>
              <a:rPr lang="en-US" i="1" dirty="0"/>
              <a:t>" </a:t>
            </a:r>
            <a:r>
              <a:rPr lang="en-US" i="1" dirty="0" err="1"/>
              <a:t>vitája</a:t>
            </a:r>
            <a:r>
              <a:rPr lang="en-US" i="1" dirty="0"/>
              <a:t> </a:t>
            </a:r>
            <a:r>
              <a:rPr lang="en-US" i="1" dirty="0" err="1"/>
              <a:t>végül</a:t>
            </a:r>
            <a:r>
              <a:rPr lang="en-US" i="1" dirty="0"/>
              <a:t> is </a:t>
            </a:r>
            <a:r>
              <a:rPr lang="en-US" i="1" dirty="0" err="1"/>
              <a:t>segített</a:t>
            </a:r>
            <a:r>
              <a:rPr lang="en-US" i="1" dirty="0"/>
              <a:t> </a:t>
            </a:r>
            <a:r>
              <a:rPr lang="en-US" i="1" dirty="0" err="1"/>
              <a:t>abban</a:t>
            </a:r>
            <a:r>
              <a:rPr lang="en-US" i="1" dirty="0"/>
              <a:t>, </a:t>
            </a:r>
            <a:r>
              <a:rPr lang="en-US" i="1" dirty="0" err="1"/>
              <a:t>hogy</a:t>
            </a:r>
            <a:r>
              <a:rPr lang="en-US" i="1" dirty="0"/>
              <a:t> </a:t>
            </a:r>
            <a:r>
              <a:rPr lang="en-US" i="1" dirty="0" err="1"/>
              <a:t>az</a:t>
            </a:r>
            <a:r>
              <a:rPr lang="en-US" i="1" dirty="0"/>
              <a:t> </a:t>
            </a:r>
            <a:r>
              <a:rPr lang="en-US" i="1" dirty="0" err="1"/>
              <a:t>erdélyi</a:t>
            </a:r>
            <a:r>
              <a:rPr lang="en-US" i="1" dirty="0"/>
              <a:t> </a:t>
            </a:r>
            <a:r>
              <a:rPr lang="en-US" i="1" dirty="0" err="1"/>
              <a:t>irodalom</a:t>
            </a:r>
            <a:r>
              <a:rPr lang="en-US" i="1" dirty="0"/>
              <a:t> </a:t>
            </a:r>
            <a:r>
              <a:rPr lang="en-US" i="1" dirty="0" err="1"/>
              <a:t>tisztábban</a:t>
            </a:r>
            <a:r>
              <a:rPr lang="en-US" i="1" dirty="0"/>
              <a:t> </a:t>
            </a:r>
            <a:r>
              <a:rPr lang="en-US" i="1" dirty="0" err="1"/>
              <a:t>lássa</a:t>
            </a:r>
            <a:r>
              <a:rPr lang="en-US" i="1" dirty="0"/>
              <a:t> </a:t>
            </a:r>
            <a:r>
              <a:rPr lang="en-US" i="1" dirty="0" err="1"/>
              <a:t>és</a:t>
            </a:r>
            <a:r>
              <a:rPr lang="en-US" i="1" dirty="0"/>
              <a:t> </a:t>
            </a:r>
            <a:r>
              <a:rPr lang="en-US" i="1" dirty="0" err="1"/>
              <a:t>határozza</a:t>
            </a:r>
            <a:r>
              <a:rPr lang="en-US" i="1" dirty="0"/>
              <a:t> meg </a:t>
            </a:r>
            <a:r>
              <a:rPr lang="en-US" i="1" dirty="0" err="1"/>
              <a:t>helyzetét</a:t>
            </a:r>
            <a:r>
              <a:rPr lang="en-US" i="1" dirty="0"/>
              <a:t>: </a:t>
            </a:r>
            <a:r>
              <a:rPr lang="en-US" dirty="0"/>
              <a:t>mind</a:t>
            </a:r>
            <a:r>
              <a:rPr lang="en-US" i="1" dirty="0"/>
              <a:t> a </a:t>
            </a:r>
            <a:r>
              <a:rPr lang="en-US" i="1" dirty="0" err="1"/>
              <a:t>maga</a:t>
            </a:r>
            <a:r>
              <a:rPr lang="en-US" i="1" dirty="0"/>
              <a:t> </a:t>
            </a:r>
            <a:r>
              <a:rPr lang="en-US" i="1" dirty="0" err="1"/>
              <a:t>különleges</a:t>
            </a:r>
            <a:r>
              <a:rPr lang="en-US" i="1" dirty="0"/>
              <a:t> </a:t>
            </a:r>
            <a:r>
              <a:rPr lang="en-US" i="1" dirty="0" err="1"/>
              <a:t>feladatait</a:t>
            </a:r>
            <a:r>
              <a:rPr lang="en-US" i="1" dirty="0"/>
              <a:t>, mind </a:t>
            </a:r>
            <a:r>
              <a:rPr lang="en-US" i="1" dirty="0" err="1"/>
              <a:t>az</a:t>
            </a:r>
            <a:r>
              <a:rPr lang="en-US" i="1" dirty="0"/>
              <a:t> </a:t>
            </a:r>
            <a:r>
              <a:rPr lang="en-US" i="1" dirty="0" err="1"/>
              <a:t>egyetemes</a:t>
            </a:r>
            <a:r>
              <a:rPr lang="en-US" i="1" dirty="0"/>
              <a:t> </a:t>
            </a:r>
            <a:r>
              <a:rPr lang="en-US" i="1" dirty="0" err="1"/>
              <a:t>magyar</a:t>
            </a:r>
            <a:r>
              <a:rPr lang="en-US" i="1" dirty="0"/>
              <a:t> </a:t>
            </a:r>
            <a:r>
              <a:rPr lang="en-US" i="1" dirty="0" err="1"/>
              <a:t>irodalomban</a:t>
            </a:r>
            <a:r>
              <a:rPr lang="en-US" i="1" dirty="0"/>
              <a:t> </a:t>
            </a:r>
            <a:r>
              <a:rPr lang="en-US" i="1" dirty="0" err="1"/>
              <a:t>betöltött</a:t>
            </a:r>
            <a:r>
              <a:rPr lang="en-US" i="1" dirty="0"/>
              <a:t> </a:t>
            </a:r>
            <a:r>
              <a:rPr lang="en-US" i="1" dirty="0" err="1"/>
              <a:t>helyét</a:t>
            </a:r>
            <a:r>
              <a:rPr lang="en-US" i="1" dirty="0"/>
              <a:t>. </a:t>
            </a:r>
            <a:r>
              <a:rPr lang="en-US" i="1" dirty="0" err="1"/>
              <a:t>Ezt</a:t>
            </a:r>
            <a:r>
              <a:rPr lang="en-US" i="1" dirty="0"/>
              <a:t> </a:t>
            </a:r>
            <a:r>
              <a:rPr lang="en-US" i="1" dirty="0" err="1"/>
              <a:t>az</a:t>
            </a:r>
            <a:r>
              <a:rPr lang="en-US" i="1" dirty="0"/>
              <a:t> </a:t>
            </a:r>
            <a:r>
              <a:rPr lang="en-US" i="1" dirty="0" err="1"/>
              <a:t>önértelmezését</a:t>
            </a:r>
            <a:r>
              <a:rPr lang="en-US" i="1" dirty="0"/>
              <a:t> </a:t>
            </a:r>
            <a:r>
              <a:rPr lang="en-US" i="1" dirty="0" err="1"/>
              <a:t>fogadta</a:t>
            </a:r>
            <a:r>
              <a:rPr lang="en-US" i="1" dirty="0"/>
              <a:t> el </a:t>
            </a:r>
            <a:r>
              <a:rPr lang="en-US" i="1" dirty="0" err="1"/>
              <a:t>és</a:t>
            </a:r>
            <a:r>
              <a:rPr lang="en-US" i="1" dirty="0"/>
              <a:t> </a:t>
            </a:r>
            <a:r>
              <a:rPr lang="en-US" i="1" dirty="0" err="1"/>
              <a:t>igazolta</a:t>
            </a:r>
            <a:r>
              <a:rPr lang="en-US" i="1" dirty="0"/>
              <a:t> </a:t>
            </a:r>
            <a:r>
              <a:rPr lang="en-US" i="1" dirty="0" err="1"/>
              <a:t>mintegy</a:t>
            </a:r>
            <a:r>
              <a:rPr lang="en-US" i="1" dirty="0"/>
              <a:t> </a:t>
            </a:r>
            <a:r>
              <a:rPr lang="en-US" i="1" dirty="0" err="1"/>
              <a:t>Az</a:t>
            </a:r>
            <a:r>
              <a:rPr lang="en-US" i="1" dirty="0"/>
              <a:t> </a:t>
            </a:r>
            <a:r>
              <a:rPr lang="en-US" i="1" dirty="0" err="1"/>
              <a:t>erdélyi</a:t>
            </a:r>
            <a:r>
              <a:rPr lang="en-US" i="1" dirty="0"/>
              <a:t> </a:t>
            </a:r>
            <a:r>
              <a:rPr lang="en-US" i="1" dirty="0" err="1"/>
              <a:t>magyar</a:t>
            </a:r>
            <a:r>
              <a:rPr lang="en-US" i="1" dirty="0"/>
              <a:t> </a:t>
            </a:r>
            <a:r>
              <a:rPr lang="en-US" i="1" dirty="0" err="1"/>
              <a:t>irodalom</a:t>
            </a:r>
            <a:r>
              <a:rPr lang="en-US" i="1" dirty="0"/>
              <a:t> </a:t>
            </a:r>
            <a:r>
              <a:rPr lang="en-US" i="1" dirty="0" err="1"/>
              <a:t>kérdése</a:t>
            </a:r>
            <a:r>
              <a:rPr lang="en-US" i="1" dirty="0"/>
              <a:t> </a:t>
            </a:r>
            <a:r>
              <a:rPr lang="en-US" i="1" dirty="0" err="1"/>
              <a:t>című</a:t>
            </a:r>
            <a:r>
              <a:rPr lang="en-US" i="1" dirty="0"/>
              <a:t> </a:t>
            </a:r>
            <a:r>
              <a:rPr lang="en-US" i="1" dirty="0" err="1"/>
              <a:t>kis</a:t>
            </a:r>
            <a:r>
              <a:rPr lang="en-US" i="1" dirty="0"/>
              <a:t> </a:t>
            </a:r>
            <a:r>
              <a:rPr lang="en-US" i="1" dirty="0" err="1"/>
              <a:t>tanulmányában</a:t>
            </a:r>
            <a:r>
              <a:rPr lang="en-US" i="1" dirty="0"/>
              <a:t> a </a:t>
            </a:r>
            <a:r>
              <a:rPr lang="en-US" i="1" dirty="0" err="1"/>
              <a:t>nagy</a:t>
            </a:r>
            <a:r>
              <a:rPr lang="en-US" i="1" dirty="0"/>
              <a:t> </a:t>
            </a:r>
            <a:r>
              <a:rPr lang="en-US" i="1" dirty="0" err="1"/>
              <a:t>tekintélyű</a:t>
            </a:r>
            <a:r>
              <a:rPr lang="en-US" i="1" dirty="0"/>
              <a:t> </a:t>
            </a:r>
            <a:r>
              <a:rPr lang="en-US" i="1" dirty="0" err="1"/>
              <a:t>történész</a:t>
            </a:r>
            <a:r>
              <a:rPr lang="en-US" i="1" dirty="0"/>
              <a:t>: </a:t>
            </a:r>
            <a:r>
              <a:rPr lang="en-US" i="1" dirty="0" err="1"/>
              <a:t>Szekfű</a:t>
            </a:r>
            <a:r>
              <a:rPr lang="en-US" i="1" dirty="0"/>
              <a:t> </a:t>
            </a:r>
            <a:r>
              <a:rPr lang="en-US" i="1" dirty="0" err="1"/>
              <a:t>Gyula</a:t>
            </a:r>
            <a:r>
              <a:rPr lang="en-US" i="1" dirty="0"/>
              <a:t>, </a:t>
            </a:r>
            <a:r>
              <a:rPr lang="en-US" i="1" dirty="0" err="1"/>
              <a:t>midőn</a:t>
            </a:r>
            <a:r>
              <a:rPr lang="en-US" i="1" dirty="0"/>
              <a:t> a "</a:t>
            </a:r>
            <a:r>
              <a:rPr lang="en-US" i="1" dirty="0" err="1"/>
              <a:t>skizma-perben</a:t>
            </a:r>
            <a:r>
              <a:rPr lang="en-US" i="1" dirty="0"/>
              <a:t>" </a:t>
            </a:r>
            <a:r>
              <a:rPr lang="en-US" i="1" dirty="0" err="1"/>
              <a:t>állást</a:t>
            </a:r>
            <a:r>
              <a:rPr lang="en-US" i="1" dirty="0"/>
              <a:t> </a:t>
            </a:r>
            <a:r>
              <a:rPr lang="en-US" i="1" dirty="0" err="1"/>
              <a:t>foglalva</a:t>
            </a:r>
            <a:r>
              <a:rPr lang="en-US" i="1" dirty="0"/>
              <a:t>, </a:t>
            </a:r>
            <a:r>
              <a:rPr lang="en-US" i="1" dirty="0" err="1"/>
              <a:t>az</a:t>
            </a:r>
            <a:r>
              <a:rPr lang="en-US" i="1" dirty="0"/>
              <a:t> </a:t>
            </a:r>
            <a:r>
              <a:rPr lang="en-US" i="1" dirty="0" err="1"/>
              <a:t>erdélyiek</a:t>
            </a:r>
            <a:r>
              <a:rPr lang="en-US" i="1" dirty="0"/>
              <a:t> </a:t>
            </a:r>
            <a:r>
              <a:rPr lang="en-US" i="1" dirty="0" err="1"/>
              <a:t>mellett</a:t>
            </a:r>
            <a:r>
              <a:rPr lang="en-US" i="1" dirty="0"/>
              <a:t> </a:t>
            </a:r>
            <a:r>
              <a:rPr lang="en-US" i="1" dirty="0" err="1"/>
              <a:t>érvelt</a:t>
            </a:r>
            <a:r>
              <a:rPr lang="en-US" i="1" dirty="0"/>
              <a:t>. "</a:t>
            </a:r>
            <a:endParaRPr lang="en-US" dirty="0"/>
          </a:p>
          <a:p>
            <a:endParaRPr lang="en-US" dirty="0"/>
          </a:p>
        </p:txBody>
      </p:sp>
    </p:spTree>
    <p:extLst>
      <p:ext uri="{BB962C8B-B14F-4D97-AF65-F5344CB8AC3E}">
        <p14:creationId xmlns:p14="http://schemas.microsoft.com/office/powerpoint/2010/main" val="4192027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t> „</a:t>
            </a:r>
            <a:r>
              <a:rPr lang="en-US" b="1" dirty="0" err="1" smtClean="0"/>
              <a:t>Vallani</a:t>
            </a:r>
            <a:r>
              <a:rPr lang="en-US" b="1" dirty="0" smtClean="0"/>
              <a:t> </a:t>
            </a:r>
            <a:r>
              <a:rPr lang="en-US" b="1" dirty="0" err="1"/>
              <a:t>és</a:t>
            </a:r>
            <a:r>
              <a:rPr lang="en-US" b="1" dirty="0"/>
              <a:t> </a:t>
            </a:r>
            <a:r>
              <a:rPr lang="en-US" b="1" dirty="0" err="1"/>
              <a:t>vállalni</a:t>
            </a:r>
            <a:r>
              <a:rPr lang="en-US" dirty="0"/>
              <a:t>”</a:t>
            </a:r>
          </a:p>
        </p:txBody>
      </p:sp>
      <p:sp>
        <p:nvSpPr>
          <p:cNvPr id="3" name="Content Placeholder 2"/>
          <p:cNvSpPr>
            <a:spLocks noGrp="1"/>
          </p:cNvSpPr>
          <p:nvPr>
            <p:ph idx="1"/>
          </p:nvPr>
        </p:nvSpPr>
        <p:spPr/>
        <p:txBody>
          <a:bodyPr/>
          <a:lstStyle/>
          <a:p>
            <a:r>
              <a:rPr lang="en-US" dirty="0"/>
              <a:t>A „</a:t>
            </a:r>
            <a:r>
              <a:rPr lang="en-US" b="1" dirty="0" err="1"/>
              <a:t>Vallani</a:t>
            </a:r>
            <a:r>
              <a:rPr lang="en-US" b="1" dirty="0"/>
              <a:t> </a:t>
            </a:r>
            <a:r>
              <a:rPr lang="en-US" b="1" dirty="0" err="1"/>
              <a:t>és</a:t>
            </a:r>
            <a:r>
              <a:rPr lang="en-US" b="1" dirty="0"/>
              <a:t> </a:t>
            </a:r>
            <a:r>
              <a:rPr lang="en-US" b="1" dirty="0" err="1"/>
              <a:t>vállalni</a:t>
            </a:r>
            <a:r>
              <a:rPr lang="en-US" dirty="0"/>
              <a:t>” </a:t>
            </a:r>
            <a:r>
              <a:rPr lang="en-US" dirty="0" err="1"/>
              <a:t>néven</a:t>
            </a:r>
            <a:r>
              <a:rPr lang="en-US" dirty="0"/>
              <a:t> </a:t>
            </a:r>
            <a:r>
              <a:rPr lang="en-US" dirty="0" err="1"/>
              <a:t>ismertté</a:t>
            </a:r>
            <a:r>
              <a:rPr lang="en-US" dirty="0"/>
              <a:t> </a:t>
            </a:r>
            <a:r>
              <a:rPr lang="en-US" dirty="0" err="1"/>
              <a:t>vált</a:t>
            </a:r>
            <a:r>
              <a:rPr lang="en-US" dirty="0"/>
              <a:t> vita </a:t>
            </a:r>
            <a:r>
              <a:rPr lang="en-US" dirty="0" err="1"/>
              <a:t>nem</a:t>
            </a:r>
            <a:r>
              <a:rPr lang="en-US" dirty="0"/>
              <a:t> </a:t>
            </a:r>
            <a:r>
              <a:rPr lang="en-US" dirty="0" err="1"/>
              <a:t>fordul</a:t>
            </a:r>
            <a:r>
              <a:rPr lang="en-US" dirty="0"/>
              <a:t> </a:t>
            </a:r>
            <a:r>
              <a:rPr lang="en-US" dirty="0" err="1"/>
              <a:t>szembe</a:t>
            </a:r>
            <a:r>
              <a:rPr lang="en-US" dirty="0"/>
              <a:t> a </a:t>
            </a:r>
            <a:r>
              <a:rPr lang="en-US" dirty="0" err="1"/>
              <a:t>transzilvanizmus</a:t>
            </a:r>
            <a:r>
              <a:rPr lang="en-US" dirty="0"/>
              <a:t> </a:t>
            </a:r>
            <a:r>
              <a:rPr lang="en-US" dirty="0" err="1"/>
              <a:t>eszmeiségével</a:t>
            </a:r>
            <a:r>
              <a:rPr lang="en-US" dirty="0"/>
              <a:t>, de </a:t>
            </a:r>
            <a:r>
              <a:rPr lang="en-US" dirty="0" err="1"/>
              <a:t>már</a:t>
            </a:r>
            <a:r>
              <a:rPr lang="en-US" dirty="0"/>
              <a:t> </a:t>
            </a:r>
            <a:r>
              <a:rPr lang="en-US" dirty="0" err="1"/>
              <a:t>jelzi</a:t>
            </a:r>
            <a:r>
              <a:rPr lang="en-US" dirty="0"/>
              <a:t> a </a:t>
            </a:r>
            <a:r>
              <a:rPr lang="en-US" dirty="0" err="1"/>
              <a:t>szemlélet</a:t>
            </a:r>
            <a:r>
              <a:rPr lang="en-US" dirty="0"/>
              <a:t> </a:t>
            </a:r>
            <a:r>
              <a:rPr lang="en-US" dirty="0" err="1"/>
              <a:t>fokozatos</a:t>
            </a:r>
            <a:r>
              <a:rPr lang="en-US" dirty="0"/>
              <a:t> </a:t>
            </a:r>
            <a:r>
              <a:rPr lang="en-US" dirty="0" err="1"/>
              <a:t>átalakulását</a:t>
            </a:r>
            <a:r>
              <a:rPr lang="en-US" dirty="0"/>
              <a:t>, a </a:t>
            </a:r>
            <a:r>
              <a:rPr lang="en-US" dirty="0" err="1"/>
              <a:t>jelen</a:t>
            </a:r>
            <a:r>
              <a:rPr lang="en-US" dirty="0"/>
              <a:t> </a:t>
            </a:r>
            <a:r>
              <a:rPr lang="en-US" dirty="0" err="1"/>
              <a:t>felé</a:t>
            </a:r>
            <a:r>
              <a:rPr lang="en-US" dirty="0"/>
              <a:t> </a:t>
            </a:r>
            <a:r>
              <a:rPr lang="en-US" dirty="0" err="1"/>
              <a:t>fordulás</a:t>
            </a:r>
            <a:r>
              <a:rPr lang="en-US" dirty="0"/>
              <a:t> </a:t>
            </a:r>
            <a:r>
              <a:rPr lang="en-US" dirty="0" err="1"/>
              <a:t>igényét</a:t>
            </a:r>
            <a:r>
              <a:rPr lang="en-US" dirty="0"/>
              <a:t>, a </a:t>
            </a:r>
            <a:r>
              <a:rPr lang="en-US" dirty="0" err="1"/>
              <a:t>valóságirodalom</a:t>
            </a:r>
            <a:r>
              <a:rPr lang="en-US" dirty="0"/>
              <a:t> </a:t>
            </a:r>
            <a:r>
              <a:rPr lang="en-US" dirty="0" err="1"/>
              <a:t>elsődlegességét</a:t>
            </a:r>
            <a:r>
              <a:rPr lang="en-US" dirty="0"/>
              <a:t> a </a:t>
            </a:r>
            <a:r>
              <a:rPr lang="en-US" dirty="0" err="1"/>
              <a:t>történelmi</a:t>
            </a:r>
            <a:r>
              <a:rPr lang="en-US" dirty="0"/>
              <a:t> </a:t>
            </a:r>
            <a:r>
              <a:rPr lang="en-US" dirty="0" err="1"/>
              <a:t>metaforákban</a:t>
            </a:r>
            <a:r>
              <a:rPr lang="en-US" dirty="0"/>
              <a:t> </a:t>
            </a:r>
            <a:r>
              <a:rPr lang="en-US" dirty="0" err="1"/>
              <a:t>kifejeződő</a:t>
            </a:r>
            <a:r>
              <a:rPr lang="en-US" dirty="0"/>
              <a:t> </a:t>
            </a:r>
            <a:r>
              <a:rPr lang="en-US" dirty="0" err="1"/>
              <a:t>transzilvanista</a:t>
            </a:r>
            <a:r>
              <a:rPr lang="en-US" dirty="0"/>
              <a:t> </a:t>
            </a:r>
            <a:r>
              <a:rPr lang="en-US" dirty="0" err="1"/>
              <a:t>tudat</a:t>
            </a:r>
            <a:r>
              <a:rPr lang="en-US" dirty="0"/>
              <a:t> </a:t>
            </a:r>
            <a:r>
              <a:rPr lang="en-US" dirty="0" err="1"/>
              <a:t>leképezése</a:t>
            </a:r>
            <a:r>
              <a:rPr lang="en-US" dirty="0"/>
              <a:t> </a:t>
            </a:r>
            <a:r>
              <a:rPr lang="en-US" dirty="0" err="1"/>
              <a:t>helyett</a:t>
            </a:r>
            <a:r>
              <a:rPr lang="en-US" dirty="0"/>
              <a:t>. </a:t>
            </a:r>
            <a:endParaRPr lang="hu-HU" dirty="0" smtClean="0"/>
          </a:p>
          <a:p>
            <a:r>
              <a:rPr lang="en-US" dirty="0" smtClean="0"/>
              <a:t>A </a:t>
            </a:r>
            <a:r>
              <a:rPr lang="en-US" dirty="0" err="1"/>
              <a:t>vitát</a:t>
            </a:r>
            <a:r>
              <a:rPr lang="en-US" dirty="0"/>
              <a:t> </a:t>
            </a:r>
            <a:r>
              <a:rPr lang="en-US" b="1" dirty="0" err="1"/>
              <a:t>Kuncz</a:t>
            </a:r>
            <a:r>
              <a:rPr lang="en-US" b="1" dirty="0"/>
              <a:t> </a:t>
            </a:r>
            <a:r>
              <a:rPr lang="en-US" b="1" dirty="0" err="1"/>
              <a:t>Aladár</a:t>
            </a:r>
            <a:r>
              <a:rPr lang="en-US" b="1" dirty="0"/>
              <a:t> </a:t>
            </a:r>
            <a:r>
              <a:rPr lang="en-US" dirty="0" err="1"/>
              <a:t>kezdeményezte</a:t>
            </a:r>
            <a:r>
              <a:rPr lang="en-US" dirty="0"/>
              <a:t>. Ő </a:t>
            </a:r>
            <a:r>
              <a:rPr lang="en-US" dirty="0" err="1"/>
              <a:t>kérte</a:t>
            </a:r>
            <a:r>
              <a:rPr lang="en-US" dirty="0"/>
              <a:t> </a:t>
            </a:r>
            <a:r>
              <a:rPr lang="en-US" dirty="0" err="1"/>
              <a:t>fel</a:t>
            </a:r>
            <a:r>
              <a:rPr lang="en-US" dirty="0"/>
              <a:t> </a:t>
            </a:r>
            <a:r>
              <a:rPr lang="en-US" b="1" dirty="0" err="1"/>
              <a:t>Berde</a:t>
            </a:r>
            <a:r>
              <a:rPr lang="en-US" b="1" dirty="0"/>
              <a:t> </a:t>
            </a:r>
            <a:r>
              <a:rPr lang="en-US" b="1" dirty="0" err="1"/>
              <a:t>Máriát</a:t>
            </a:r>
            <a:r>
              <a:rPr lang="en-US" b="1" dirty="0"/>
              <a:t> </a:t>
            </a:r>
            <a:r>
              <a:rPr lang="en-US" dirty="0" err="1"/>
              <a:t>egy</a:t>
            </a:r>
            <a:r>
              <a:rPr lang="en-US" dirty="0"/>
              <a:t> 1929. </a:t>
            </a:r>
            <a:r>
              <a:rPr lang="en-US" dirty="0" err="1"/>
              <a:t>szeptemberében</a:t>
            </a:r>
            <a:r>
              <a:rPr lang="en-US" dirty="0"/>
              <a:t> </a:t>
            </a:r>
            <a:r>
              <a:rPr lang="en-US" dirty="0" err="1"/>
              <a:t>írt</a:t>
            </a:r>
            <a:r>
              <a:rPr lang="en-US" dirty="0"/>
              <a:t> </a:t>
            </a:r>
            <a:r>
              <a:rPr lang="en-US" dirty="0" err="1"/>
              <a:t>levélben</a:t>
            </a:r>
            <a:r>
              <a:rPr lang="en-US" dirty="0"/>
              <a:t>, </a:t>
            </a:r>
            <a:r>
              <a:rPr lang="en-US" dirty="0" err="1"/>
              <a:t>hogy</a:t>
            </a:r>
            <a:r>
              <a:rPr lang="en-US" dirty="0"/>
              <a:t> </a:t>
            </a:r>
            <a:r>
              <a:rPr lang="en-US" dirty="0" err="1"/>
              <a:t>Tabéry</a:t>
            </a:r>
            <a:r>
              <a:rPr lang="en-US" dirty="0"/>
              <a:t> </a:t>
            </a:r>
            <a:r>
              <a:rPr lang="en-US" dirty="0" err="1"/>
              <a:t>Géza</a:t>
            </a:r>
            <a:r>
              <a:rPr lang="en-US" dirty="0"/>
              <a:t> </a:t>
            </a:r>
            <a:r>
              <a:rPr lang="en-US" dirty="0" err="1"/>
              <a:t>Vértorony</a:t>
            </a:r>
            <a:r>
              <a:rPr lang="en-US" dirty="0"/>
              <a:t> </a:t>
            </a:r>
            <a:r>
              <a:rPr lang="en-US" dirty="0" err="1"/>
              <a:t>című</a:t>
            </a:r>
            <a:r>
              <a:rPr lang="en-US" dirty="0"/>
              <a:t> </a:t>
            </a:r>
            <a:r>
              <a:rPr lang="en-US" dirty="0" err="1"/>
              <a:t>Dózsa-regénye</a:t>
            </a:r>
            <a:r>
              <a:rPr lang="en-US" dirty="0"/>
              <a:t> </a:t>
            </a:r>
            <a:r>
              <a:rPr lang="en-US" dirty="0" err="1"/>
              <a:t>kapcsán</a:t>
            </a:r>
            <a:r>
              <a:rPr lang="en-US" dirty="0"/>
              <a:t> </a:t>
            </a:r>
            <a:r>
              <a:rPr lang="en-US" dirty="0" err="1"/>
              <a:t>vesse</a:t>
            </a:r>
            <a:r>
              <a:rPr lang="en-US" dirty="0"/>
              <a:t> </a:t>
            </a:r>
            <a:r>
              <a:rPr lang="en-US" dirty="0" err="1"/>
              <a:t>fel</a:t>
            </a:r>
            <a:r>
              <a:rPr lang="en-US" dirty="0"/>
              <a:t> </a:t>
            </a:r>
            <a:r>
              <a:rPr lang="en-US" dirty="0" err="1"/>
              <a:t>azt</a:t>
            </a:r>
            <a:r>
              <a:rPr lang="en-US" dirty="0"/>
              <a:t> a </a:t>
            </a:r>
            <a:r>
              <a:rPr lang="en-US" dirty="0" err="1"/>
              <a:t>kérdést</a:t>
            </a:r>
            <a:r>
              <a:rPr lang="en-US" dirty="0"/>
              <a:t>, </a:t>
            </a:r>
            <a:r>
              <a:rPr lang="en-US" dirty="0" err="1"/>
              <a:t>hogy</a:t>
            </a:r>
            <a:r>
              <a:rPr lang="en-US" dirty="0"/>
              <a:t> </a:t>
            </a:r>
            <a:r>
              <a:rPr lang="en-US" i="1" dirty="0"/>
              <a:t>„..</a:t>
            </a:r>
            <a:r>
              <a:rPr lang="en-US" i="1" dirty="0" err="1"/>
              <a:t>vajon</a:t>
            </a:r>
            <a:r>
              <a:rPr lang="en-US" i="1" dirty="0"/>
              <a:t> a </a:t>
            </a:r>
            <a:r>
              <a:rPr lang="en-US" i="1" dirty="0" err="1"/>
              <a:t>mai</a:t>
            </a:r>
            <a:r>
              <a:rPr lang="en-US" i="1" dirty="0"/>
              <a:t> </a:t>
            </a:r>
            <a:r>
              <a:rPr lang="en-US" i="1" dirty="0" err="1"/>
              <a:t>erdélyi</a:t>
            </a:r>
            <a:r>
              <a:rPr lang="en-US" i="1" dirty="0"/>
              <a:t> </a:t>
            </a:r>
            <a:r>
              <a:rPr lang="en-US" i="1" dirty="0" err="1"/>
              <a:t>írónak</a:t>
            </a:r>
            <a:r>
              <a:rPr lang="en-US" i="1" dirty="0"/>
              <a:t> a </a:t>
            </a:r>
            <a:r>
              <a:rPr lang="en-US" i="1" dirty="0" err="1"/>
              <a:t>históriai</a:t>
            </a:r>
            <a:r>
              <a:rPr lang="en-US" i="1" dirty="0"/>
              <a:t> </a:t>
            </a:r>
            <a:r>
              <a:rPr lang="en-US" i="1" dirty="0" err="1"/>
              <a:t>virágnyelv</a:t>
            </a:r>
            <a:r>
              <a:rPr lang="en-US" i="1" dirty="0"/>
              <a:t> </a:t>
            </a:r>
            <a:r>
              <a:rPr lang="en-US" i="1" dirty="0" err="1"/>
              <a:t>helyett</a:t>
            </a:r>
            <a:r>
              <a:rPr lang="en-US" i="1" dirty="0"/>
              <a:t> </a:t>
            </a:r>
            <a:r>
              <a:rPr lang="en-US" i="1" dirty="0" err="1"/>
              <a:t>nem</a:t>
            </a:r>
            <a:r>
              <a:rPr lang="en-US" i="1" dirty="0"/>
              <a:t> </a:t>
            </a:r>
            <a:r>
              <a:rPr lang="en-US" i="1" dirty="0" err="1"/>
              <a:t>kellene</a:t>
            </a:r>
            <a:r>
              <a:rPr lang="en-US" i="1" dirty="0"/>
              <a:t>-e </a:t>
            </a:r>
            <a:r>
              <a:rPr lang="en-US" i="1" dirty="0" err="1"/>
              <a:t>egyenesen</a:t>
            </a:r>
            <a:r>
              <a:rPr lang="en-US" i="1" dirty="0"/>
              <a:t> </a:t>
            </a:r>
            <a:r>
              <a:rPr lang="en-US" i="1" dirty="0" err="1"/>
              <a:t>hozzányúlnia</a:t>
            </a:r>
            <a:r>
              <a:rPr lang="en-US" i="1" dirty="0"/>
              <a:t> a </a:t>
            </a:r>
            <a:r>
              <a:rPr lang="en-US" i="1" dirty="0" err="1"/>
              <a:t>mostani</a:t>
            </a:r>
            <a:r>
              <a:rPr lang="en-US" i="1" dirty="0"/>
              <a:t> </a:t>
            </a:r>
            <a:r>
              <a:rPr lang="en-US" i="1" dirty="0" err="1"/>
              <a:t>fájó</a:t>
            </a:r>
            <a:r>
              <a:rPr lang="en-US" i="1" dirty="0"/>
              <a:t> </a:t>
            </a:r>
            <a:r>
              <a:rPr lang="en-US" i="1" dirty="0" err="1"/>
              <a:t>és</a:t>
            </a:r>
            <a:r>
              <a:rPr lang="en-US" i="1" dirty="0"/>
              <a:t> </a:t>
            </a:r>
            <a:r>
              <a:rPr lang="en-US" i="1" dirty="0" err="1"/>
              <a:t>aktuális</a:t>
            </a:r>
            <a:r>
              <a:rPr lang="en-US" i="1" dirty="0"/>
              <a:t> </a:t>
            </a:r>
            <a:r>
              <a:rPr lang="en-US" i="1" dirty="0" err="1"/>
              <a:t>kérdésekhez</a:t>
            </a:r>
            <a:r>
              <a:rPr lang="en-US" i="1" dirty="0" smtClean="0"/>
              <a:t>".</a:t>
            </a:r>
            <a:r>
              <a:rPr lang="hu-HU" dirty="0"/>
              <a:t> </a:t>
            </a:r>
            <a:endParaRPr lang="hu-HU" dirty="0" smtClean="0"/>
          </a:p>
          <a:p>
            <a:r>
              <a:rPr lang="hu-HU" dirty="0" smtClean="0"/>
              <a:t>A </a:t>
            </a:r>
            <a:r>
              <a:rPr lang="hu-HU" dirty="0" smtClean="0"/>
              <a:t>vitában sokan hallatták hangjukat. </a:t>
            </a:r>
            <a:r>
              <a:rPr lang="en-US" b="1" dirty="0" err="1" smtClean="0"/>
              <a:t>Kacsó</a:t>
            </a:r>
            <a:r>
              <a:rPr lang="en-US" b="1" dirty="0" smtClean="0"/>
              <a:t> </a:t>
            </a:r>
            <a:r>
              <a:rPr lang="en-US" b="1" dirty="0" err="1"/>
              <a:t>Sándor</a:t>
            </a:r>
            <a:r>
              <a:rPr lang="en-US" b="1" dirty="0"/>
              <a:t> </a:t>
            </a:r>
            <a:r>
              <a:rPr lang="hu-HU" dirty="0" smtClean="0"/>
              <a:t>a </a:t>
            </a:r>
            <a:r>
              <a:rPr lang="en-US" dirty="0" err="1" smtClean="0"/>
              <a:t>Brassói</a:t>
            </a:r>
            <a:r>
              <a:rPr lang="en-US" dirty="0" smtClean="0"/>
              <a:t> </a:t>
            </a:r>
            <a:r>
              <a:rPr lang="en-US" dirty="0" err="1"/>
              <a:t>Lapokban</a:t>
            </a:r>
            <a:r>
              <a:rPr lang="en-US" dirty="0"/>
              <a:t> </a:t>
            </a:r>
            <a:r>
              <a:rPr lang="en-US" dirty="0" err="1"/>
              <a:t>közölt</a:t>
            </a:r>
            <a:r>
              <a:rPr lang="en-US" dirty="0"/>
              <a:t> </a:t>
            </a:r>
            <a:r>
              <a:rPr lang="en-US" dirty="0" err="1"/>
              <a:t>cikkével</a:t>
            </a:r>
            <a:r>
              <a:rPr lang="en-US" dirty="0"/>
              <a:t>: </a:t>
            </a:r>
            <a:r>
              <a:rPr lang="en-US" i="1" dirty="0" err="1"/>
              <a:t>Gyávák</a:t>
            </a:r>
            <a:r>
              <a:rPr lang="en-US" i="1" dirty="0"/>
              <a:t> </a:t>
            </a:r>
            <a:r>
              <a:rPr lang="en-US" i="1" dirty="0" err="1"/>
              <a:t>voltak</a:t>
            </a:r>
            <a:r>
              <a:rPr lang="en-US" i="1" dirty="0"/>
              <a:t> </a:t>
            </a:r>
            <a:r>
              <a:rPr lang="en-US" i="1" dirty="0" err="1"/>
              <a:t>az</a:t>
            </a:r>
            <a:r>
              <a:rPr lang="en-US" i="1" dirty="0"/>
              <a:t> </a:t>
            </a:r>
            <a:r>
              <a:rPr lang="en-US" i="1" dirty="0" err="1"/>
              <a:t>erdélyi</a:t>
            </a:r>
            <a:r>
              <a:rPr lang="en-US" i="1" dirty="0"/>
              <a:t> </a:t>
            </a:r>
            <a:r>
              <a:rPr lang="en-US" i="1" dirty="0" err="1"/>
              <a:t>magyar</a:t>
            </a:r>
            <a:r>
              <a:rPr lang="en-US" i="1" dirty="0"/>
              <a:t> </a:t>
            </a:r>
            <a:r>
              <a:rPr lang="en-US" i="1" dirty="0" err="1"/>
              <a:t>írók</a:t>
            </a:r>
            <a:r>
              <a:rPr lang="en-US" i="1" dirty="0"/>
              <a:t> </a:t>
            </a:r>
            <a:r>
              <a:rPr lang="hu-HU" i="1" dirty="0" smtClean="0"/>
              <a:t>kérdését teszi fel</a:t>
            </a:r>
            <a:r>
              <a:rPr lang="en-US" dirty="0" smtClean="0"/>
              <a:t>(1929</a:t>
            </a:r>
            <a:r>
              <a:rPr lang="en-US" dirty="0"/>
              <a:t>. </a:t>
            </a:r>
            <a:r>
              <a:rPr lang="en-US" dirty="0" err="1"/>
              <a:t>okt</a:t>
            </a:r>
            <a:r>
              <a:rPr lang="en-US" dirty="0"/>
              <a:t>. 16.). </a:t>
            </a:r>
            <a:r>
              <a:rPr lang="en-US" dirty="0" err="1"/>
              <a:t>Azzal</a:t>
            </a:r>
            <a:r>
              <a:rPr lang="en-US" dirty="0"/>
              <a:t> </a:t>
            </a:r>
            <a:r>
              <a:rPr lang="en-US" dirty="0" err="1"/>
              <a:t>vádolja</a:t>
            </a:r>
            <a:r>
              <a:rPr lang="en-US" dirty="0"/>
              <a:t> </a:t>
            </a:r>
            <a:r>
              <a:rPr lang="en-US" dirty="0" err="1"/>
              <a:t>az</a:t>
            </a:r>
            <a:r>
              <a:rPr lang="en-US" dirty="0"/>
              <a:t> </a:t>
            </a:r>
            <a:r>
              <a:rPr lang="en-US" dirty="0" err="1"/>
              <a:t>erdélyi</a:t>
            </a:r>
            <a:r>
              <a:rPr lang="en-US" dirty="0"/>
              <a:t> </a:t>
            </a:r>
            <a:r>
              <a:rPr lang="en-US" dirty="0" err="1"/>
              <a:t>írókat</a:t>
            </a:r>
            <a:r>
              <a:rPr lang="en-US" dirty="0"/>
              <a:t>, </a:t>
            </a:r>
            <a:r>
              <a:rPr lang="en-US" dirty="0" err="1"/>
              <a:t>hogy</a:t>
            </a:r>
            <a:r>
              <a:rPr lang="en-US" dirty="0"/>
              <a:t> a </a:t>
            </a:r>
            <a:r>
              <a:rPr lang="en-US" dirty="0" err="1"/>
              <a:t>történelmi</a:t>
            </a:r>
            <a:r>
              <a:rPr lang="en-US" dirty="0"/>
              <a:t> </a:t>
            </a:r>
            <a:r>
              <a:rPr lang="en-US" dirty="0" err="1"/>
              <a:t>múltba</a:t>
            </a:r>
            <a:r>
              <a:rPr lang="en-US" dirty="0"/>
              <a:t>, </a:t>
            </a:r>
            <a:r>
              <a:rPr lang="en-US" dirty="0" err="1"/>
              <a:t>az</a:t>
            </a:r>
            <a:r>
              <a:rPr lang="en-US" dirty="0"/>
              <a:t> </a:t>
            </a:r>
            <a:r>
              <a:rPr lang="en-US" dirty="0" err="1"/>
              <a:t>öncélú</a:t>
            </a:r>
            <a:r>
              <a:rPr lang="en-US" dirty="0"/>
              <a:t> </a:t>
            </a:r>
            <a:r>
              <a:rPr lang="en-US" dirty="0" err="1"/>
              <a:t>esztétizálásba</a:t>
            </a:r>
            <a:r>
              <a:rPr lang="en-US" dirty="0"/>
              <a:t> </a:t>
            </a:r>
            <a:r>
              <a:rPr lang="en-US" dirty="0" err="1"/>
              <a:t>menekültek</a:t>
            </a:r>
            <a:r>
              <a:rPr lang="en-US" dirty="0"/>
              <a:t> a </a:t>
            </a:r>
            <a:r>
              <a:rPr lang="en-US" dirty="0" err="1"/>
              <a:t>jelen</a:t>
            </a:r>
            <a:r>
              <a:rPr lang="en-US" dirty="0"/>
              <a:t> </a:t>
            </a:r>
            <a:r>
              <a:rPr lang="en-US" dirty="0" err="1"/>
              <a:t>társadalmának</a:t>
            </a:r>
            <a:r>
              <a:rPr lang="en-US" dirty="0"/>
              <a:t> </a:t>
            </a:r>
            <a:r>
              <a:rPr lang="en-US" dirty="0" err="1"/>
              <a:t>égető</a:t>
            </a:r>
            <a:r>
              <a:rPr lang="en-US" dirty="0"/>
              <a:t> </a:t>
            </a:r>
            <a:r>
              <a:rPr lang="en-US" dirty="0" err="1"/>
              <a:t>kisebbségi</a:t>
            </a:r>
            <a:r>
              <a:rPr lang="en-US" dirty="0"/>
              <a:t> </a:t>
            </a:r>
            <a:r>
              <a:rPr lang="en-US" dirty="0" err="1"/>
              <a:t>kérdései</a:t>
            </a:r>
            <a:r>
              <a:rPr lang="en-US" dirty="0"/>
              <a:t> </a:t>
            </a:r>
            <a:r>
              <a:rPr lang="en-US" dirty="0" err="1"/>
              <a:t>elől</a:t>
            </a:r>
            <a:r>
              <a:rPr lang="en-US" dirty="0"/>
              <a:t>.</a:t>
            </a:r>
          </a:p>
          <a:p>
            <a:endParaRPr lang="en-US" dirty="0"/>
          </a:p>
          <a:p>
            <a:endParaRPr lang="en-US" dirty="0"/>
          </a:p>
        </p:txBody>
      </p:sp>
    </p:spTree>
    <p:extLst>
      <p:ext uri="{BB962C8B-B14F-4D97-AF65-F5344CB8AC3E}">
        <p14:creationId xmlns:p14="http://schemas.microsoft.com/office/powerpoint/2010/main" val="4171444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vita folytatódik, alternatívák</a:t>
            </a:r>
            <a:endParaRPr lang="en-US" dirty="0"/>
          </a:p>
        </p:txBody>
      </p:sp>
      <p:sp>
        <p:nvSpPr>
          <p:cNvPr id="3" name="Content Placeholder 2"/>
          <p:cNvSpPr>
            <a:spLocks noGrp="1"/>
          </p:cNvSpPr>
          <p:nvPr>
            <p:ph idx="1"/>
          </p:nvPr>
        </p:nvSpPr>
        <p:spPr/>
        <p:txBody>
          <a:bodyPr>
            <a:normAutofit/>
          </a:bodyPr>
          <a:lstStyle/>
          <a:p>
            <a:r>
              <a:rPr lang="en-US" b="1" dirty="0" err="1"/>
              <a:t>Makkai</a:t>
            </a:r>
            <a:r>
              <a:rPr lang="en-US" b="1" dirty="0"/>
              <a:t> </a:t>
            </a:r>
            <a:r>
              <a:rPr lang="en-US" b="1" dirty="0" err="1" smtClean="0"/>
              <a:t>Sándor</a:t>
            </a:r>
            <a:r>
              <a:rPr lang="en-US" b="1" dirty="0" smtClean="0"/>
              <a:t> </a:t>
            </a:r>
            <a:r>
              <a:rPr lang="en-US" dirty="0" smtClean="0"/>
              <a:t>is</a:t>
            </a:r>
            <a:r>
              <a:rPr lang="hu-HU" dirty="0" smtClean="0"/>
              <a:t> megszólal</a:t>
            </a:r>
            <a:r>
              <a:rPr lang="en-US" dirty="0" smtClean="0"/>
              <a:t>, </a:t>
            </a:r>
            <a:r>
              <a:rPr lang="en-US" dirty="0" err="1"/>
              <a:t>amikor</a:t>
            </a:r>
            <a:r>
              <a:rPr lang="en-US" dirty="0"/>
              <a:t> 1931-ben a </a:t>
            </a:r>
            <a:r>
              <a:rPr lang="en-US" b="1" dirty="0" err="1"/>
              <a:t>Magunk</a:t>
            </a:r>
            <a:r>
              <a:rPr lang="en-US" b="1" dirty="0"/>
              <a:t> </a:t>
            </a:r>
            <a:r>
              <a:rPr lang="en-US" b="1" dirty="0" err="1"/>
              <a:t>revíziója</a:t>
            </a:r>
            <a:r>
              <a:rPr lang="en-US" dirty="0"/>
              <a:t> </a:t>
            </a:r>
            <a:r>
              <a:rPr lang="en-US" dirty="0" err="1"/>
              <a:t>címen</a:t>
            </a:r>
            <a:r>
              <a:rPr lang="en-US" dirty="0"/>
              <a:t> </a:t>
            </a:r>
            <a:r>
              <a:rPr lang="en-US" dirty="0" err="1"/>
              <a:t>megjelent</a:t>
            </a:r>
            <a:r>
              <a:rPr lang="en-US" dirty="0"/>
              <a:t> </a:t>
            </a:r>
            <a:r>
              <a:rPr lang="en-US" dirty="0" err="1"/>
              <a:t>előadássorozatában</a:t>
            </a:r>
            <a:r>
              <a:rPr lang="en-US" dirty="0"/>
              <a:t> </a:t>
            </a:r>
            <a:r>
              <a:rPr lang="en-US" dirty="0" err="1"/>
              <a:t>olyan</a:t>
            </a:r>
            <a:r>
              <a:rPr lang="en-US" dirty="0"/>
              <a:t> </a:t>
            </a:r>
            <a:r>
              <a:rPr lang="en-US" dirty="0" err="1"/>
              <a:t>nemzeti</a:t>
            </a:r>
            <a:r>
              <a:rPr lang="en-US" dirty="0"/>
              <a:t> </a:t>
            </a:r>
            <a:r>
              <a:rPr lang="en-US" dirty="0" err="1"/>
              <a:t>önvizsgálati</a:t>
            </a:r>
            <a:r>
              <a:rPr lang="en-US" dirty="0"/>
              <a:t> </a:t>
            </a:r>
            <a:r>
              <a:rPr lang="en-US" dirty="0" err="1"/>
              <a:t>programot</a:t>
            </a:r>
            <a:r>
              <a:rPr lang="en-US" dirty="0"/>
              <a:t> </a:t>
            </a:r>
            <a:r>
              <a:rPr lang="en-US" dirty="0" err="1"/>
              <a:t>sürget</a:t>
            </a:r>
            <a:r>
              <a:rPr lang="en-US" dirty="0"/>
              <a:t>, </a:t>
            </a:r>
            <a:r>
              <a:rPr lang="en-US" dirty="0" err="1"/>
              <a:t>amely</a:t>
            </a:r>
            <a:r>
              <a:rPr lang="en-US" dirty="0"/>
              <a:t> a </a:t>
            </a:r>
            <a:r>
              <a:rPr lang="en-US" dirty="0" err="1"/>
              <a:t>múlttal</a:t>
            </a:r>
            <a:r>
              <a:rPr lang="en-US" dirty="0"/>
              <a:t> </a:t>
            </a:r>
            <a:r>
              <a:rPr lang="en-US" dirty="0" err="1"/>
              <a:t>való</a:t>
            </a:r>
            <a:r>
              <a:rPr lang="en-US" dirty="0"/>
              <a:t> </a:t>
            </a:r>
            <a:r>
              <a:rPr lang="en-US" dirty="0" err="1"/>
              <a:t>őszinte</a:t>
            </a:r>
            <a:r>
              <a:rPr lang="en-US" dirty="0"/>
              <a:t> </a:t>
            </a:r>
            <a:r>
              <a:rPr lang="en-US" dirty="0" err="1"/>
              <a:t>szembenézés</a:t>
            </a:r>
            <a:r>
              <a:rPr lang="en-US" dirty="0"/>
              <a:t> </a:t>
            </a:r>
            <a:r>
              <a:rPr lang="en-US" dirty="0" err="1"/>
              <a:t>tanulságait</a:t>
            </a:r>
            <a:r>
              <a:rPr lang="en-US" dirty="0"/>
              <a:t> </a:t>
            </a:r>
            <a:r>
              <a:rPr lang="en-US" dirty="0" err="1"/>
              <a:t>leszűrve</a:t>
            </a:r>
            <a:r>
              <a:rPr lang="en-US" dirty="0"/>
              <a:t> </a:t>
            </a:r>
            <a:r>
              <a:rPr lang="en-US" dirty="0" err="1"/>
              <a:t>képes</a:t>
            </a:r>
            <a:r>
              <a:rPr lang="en-US" dirty="0"/>
              <a:t> </a:t>
            </a:r>
            <a:r>
              <a:rPr lang="en-US" dirty="0" err="1"/>
              <a:t>egy</a:t>
            </a:r>
            <a:r>
              <a:rPr lang="en-US" dirty="0"/>
              <a:t> </a:t>
            </a:r>
            <a:r>
              <a:rPr lang="en-US" dirty="0" err="1"/>
              <a:t>olyan</a:t>
            </a:r>
            <a:r>
              <a:rPr lang="en-US" dirty="0"/>
              <a:t> a </a:t>
            </a:r>
            <a:r>
              <a:rPr lang="en-US" dirty="0" err="1"/>
              <a:t>társadalom</a:t>
            </a:r>
            <a:r>
              <a:rPr lang="en-US" dirty="0"/>
              <a:t> </a:t>
            </a:r>
            <a:r>
              <a:rPr lang="en-US" dirty="0" err="1"/>
              <a:t>egységét</a:t>
            </a:r>
            <a:r>
              <a:rPr lang="en-US" dirty="0"/>
              <a:t> </a:t>
            </a:r>
            <a:r>
              <a:rPr lang="en-US" dirty="0" err="1"/>
              <a:t>feltételező</a:t>
            </a:r>
            <a:r>
              <a:rPr lang="en-US" dirty="0"/>
              <a:t> “</a:t>
            </a:r>
            <a:r>
              <a:rPr lang="en-US" dirty="0" err="1"/>
              <a:t>szervezett</a:t>
            </a:r>
            <a:r>
              <a:rPr lang="en-US" dirty="0"/>
              <a:t> </a:t>
            </a:r>
            <a:r>
              <a:rPr lang="en-US" dirty="0" err="1"/>
              <a:t>közösség</a:t>
            </a:r>
            <a:r>
              <a:rPr lang="en-US" dirty="0"/>
              <a:t>”, - “</a:t>
            </a:r>
            <a:r>
              <a:rPr lang="en-US" dirty="0" err="1"/>
              <a:t>lelki</a:t>
            </a:r>
            <a:r>
              <a:rPr lang="en-US" dirty="0"/>
              <a:t> </a:t>
            </a:r>
            <a:r>
              <a:rPr lang="en-US" dirty="0" err="1"/>
              <a:t>nemzet</a:t>
            </a:r>
            <a:r>
              <a:rPr lang="en-US" dirty="0"/>
              <a:t>”- </a:t>
            </a:r>
            <a:r>
              <a:rPr lang="en-US" dirty="0" err="1"/>
              <a:t>kialakításán</a:t>
            </a:r>
            <a:r>
              <a:rPr lang="en-US" dirty="0"/>
              <a:t> </a:t>
            </a:r>
            <a:r>
              <a:rPr lang="en-US" dirty="0" err="1"/>
              <a:t>munkálkodni</a:t>
            </a:r>
            <a:r>
              <a:rPr lang="en-US" dirty="0"/>
              <a:t>, </a:t>
            </a:r>
            <a:r>
              <a:rPr lang="en-US" dirty="0" err="1"/>
              <a:t>mely</a:t>
            </a:r>
            <a:r>
              <a:rPr lang="en-US" dirty="0"/>
              <a:t> </a:t>
            </a:r>
            <a:r>
              <a:rPr lang="en-US" dirty="0" err="1"/>
              <a:t>az</a:t>
            </a:r>
            <a:r>
              <a:rPr lang="en-US" dirty="0"/>
              <a:t> </a:t>
            </a:r>
            <a:r>
              <a:rPr lang="en-US" dirty="0" err="1"/>
              <a:t>erdélyi</a:t>
            </a:r>
            <a:r>
              <a:rPr lang="en-US" dirty="0"/>
              <a:t> </a:t>
            </a:r>
            <a:r>
              <a:rPr lang="en-US" dirty="0" err="1"/>
              <a:t>magyarság</a:t>
            </a:r>
            <a:r>
              <a:rPr lang="en-US" dirty="0"/>
              <a:t> </a:t>
            </a:r>
            <a:r>
              <a:rPr lang="en-US" dirty="0" err="1"/>
              <a:t>jövőbeni</a:t>
            </a:r>
            <a:r>
              <a:rPr lang="en-US" dirty="0"/>
              <a:t> </a:t>
            </a:r>
            <a:r>
              <a:rPr lang="en-US" dirty="0" err="1"/>
              <a:t>megmaradásának</a:t>
            </a:r>
            <a:r>
              <a:rPr lang="en-US" dirty="0"/>
              <a:t> </a:t>
            </a:r>
            <a:r>
              <a:rPr lang="en-US" dirty="0" err="1"/>
              <a:t>záloga</a:t>
            </a:r>
            <a:r>
              <a:rPr lang="en-US" dirty="0"/>
              <a:t> </a:t>
            </a:r>
            <a:r>
              <a:rPr lang="en-US" dirty="0" err="1"/>
              <a:t>lehet</a:t>
            </a:r>
            <a:r>
              <a:rPr lang="en-US" dirty="0"/>
              <a:t>.</a:t>
            </a:r>
          </a:p>
          <a:p>
            <a:r>
              <a:rPr lang="en-US" dirty="0" err="1"/>
              <a:t>az</a:t>
            </a:r>
            <a:r>
              <a:rPr lang="en-US" dirty="0"/>
              <a:t> </a:t>
            </a:r>
            <a:r>
              <a:rPr lang="en-US" dirty="0" err="1"/>
              <a:t>útkeresés</a:t>
            </a:r>
            <a:r>
              <a:rPr lang="en-US" dirty="0"/>
              <a:t> </a:t>
            </a:r>
            <a:r>
              <a:rPr lang="en-US" dirty="0" err="1"/>
              <a:t>szándéka</a:t>
            </a:r>
            <a:r>
              <a:rPr lang="en-US" dirty="0"/>
              <a:t> </a:t>
            </a:r>
            <a:r>
              <a:rPr lang="en-US" dirty="0" err="1"/>
              <a:t>vezeti</a:t>
            </a:r>
            <a:r>
              <a:rPr lang="en-US" dirty="0"/>
              <a:t> </a:t>
            </a:r>
            <a:r>
              <a:rPr lang="en-US" b="1" dirty="0" err="1"/>
              <a:t>Krenner</a:t>
            </a:r>
            <a:r>
              <a:rPr lang="en-US" b="1" dirty="0"/>
              <a:t> </a:t>
            </a:r>
            <a:r>
              <a:rPr lang="en-US" b="1" dirty="0" err="1"/>
              <a:t>Miklós</a:t>
            </a:r>
            <a:r>
              <a:rPr lang="en-US" b="1" dirty="0"/>
              <a:t> </a:t>
            </a:r>
            <a:r>
              <a:rPr lang="en-US" dirty="0"/>
              <a:t>(Spectator) </a:t>
            </a:r>
            <a:r>
              <a:rPr lang="en-US" dirty="0" err="1"/>
              <a:t>reformpolitikust</a:t>
            </a:r>
            <a:r>
              <a:rPr lang="en-US" dirty="0"/>
              <a:t>, </a:t>
            </a:r>
            <a:r>
              <a:rPr lang="en-US" i="1" dirty="0"/>
              <a:t>„a </a:t>
            </a:r>
            <a:r>
              <a:rPr lang="en-US" i="1" dirty="0" err="1"/>
              <a:t>legmeggyőzőbb</a:t>
            </a:r>
            <a:r>
              <a:rPr lang="en-US" i="1" dirty="0"/>
              <a:t> </a:t>
            </a:r>
            <a:r>
              <a:rPr lang="en-US" i="1" dirty="0" err="1"/>
              <a:t>erdélyi</a:t>
            </a:r>
            <a:r>
              <a:rPr lang="en-US" i="1" dirty="0"/>
              <a:t> </a:t>
            </a:r>
            <a:r>
              <a:rPr lang="en-US" i="1" dirty="0" err="1"/>
              <a:t>politikai</a:t>
            </a:r>
            <a:r>
              <a:rPr lang="en-US" i="1" dirty="0"/>
              <a:t> </a:t>
            </a:r>
            <a:r>
              <a:rPr lang="en-US" i="1" dirty="0" err="1"/>
              <a:t>író</a:t>
            </a:r>
            <a:r>
              <a:rPr lang="en-US" i="1" dirty="0"/>
              <a:t>”</a:t>
            </a:r>
            <a:r>
              <a:rPr lang="en-US" dirty="0"/>
              <a:t>-t</a:t>
            </a:r>
            <a:r>
              <a:rPr lang="en-US" i="1" dirty="0"/>
              <a:t>, </a:t>
            </a:r>
            <a:r>
              <a:rPr lang="en-US" dirty="0" err="1"/>
              <a:t>akkor</a:t>
            </a:r>
            <a:r>
              <a:rPr lang="en-US" i="1" dirty="0"/>
              <a:t>,</a:t>
            </a:r>
            <a:r>
              <a:rPr lang="en-US" dirty="0"/>
              <a:t> </a:t>
            </a:r>
            <a:r>
              <a:rPr lang="en-US" dirty="0" err="1"/>
              <a:t>amikor</a:t>
            </a:r>
            <a:r>
              <a:rPr lang="en-US" dirty="0"/>
              <a:t> </a:t>
            </a:r>
            <a:r>
              <a:rPr lang="en-US" dirty="0" err="1"/>
              <a:t>az</a:t>
            </a:r>
            <a:r>
              <a:rPr lang="en-US" dirty="0"/>
              <a:t> </a:t>
            </a:r>
            <a:r>
              <a:rPr lang="en-US" dirty="0" err="1"/>
              <a:t>erdélyi</a:t>
            </a:r>
            <a:r>
              <a:rPr lang="en-US" dirty="0"/>
              <a:t> </a:t>
            </a:r>
            <a:r>
              <a:rPr lang="en-US" dirty="0" err="1"/>
              <a:t>magyarság</a:t>
            </a:r>
            <a:r>
              <a:rPr lang="en-US" dirty="0"/>
              <a:t> </a:t>
            </a:r>
            <a:r>
              <a:rPr lang="en-US" dirty="0" err="1"/>
              <a:t>számára</a:t>
            </a:r>
            <a:r>
              <a:rPr lang="en-US" dirty="0"/>
              <a:t> </a:t>
            </a:r>
            <a:r>
              <a:rPr lang="en-US" dirty="0" err="1"/>
              <a:t>új</a:t>
            </a:r>
            <a:r>
              <a:rPr lang="en-US" dirty="0"/>
              <a:t> </a:t>
            </a:r>
            <a:r>
              <a:rPr lang="en-US" dirty="0" err="1"/>
              <a:t>programot</a:t>
            </a:r>
            <a:r>
              <a:rPr lang="en-US" dirty="0"/>
              <a:t> </a:t>
            </a:r>
            <a:r>
              <a:rPr lang="en-US" dirty="0" err="1"/>
              <a:t>hirdet</a:t>
            </a:r>
            <a:r>
              <a:rPr lang="en-US" dirty="0"/>
              <a:t>: a </a:t>
            </a:r>
            <a:r>
              <a:rPr lang="en-US" dirty="0" err="1"/>
              <a:t>hídverő</a:t>
            </a:r>
            <a:r>
              <a:rPr lang="en-US" dirty="0"/>
              <a:t> </a:t>
            </a:r>
            <a:r>
              <a:rPr lang="en-US" dirty="0" err="1"/>
              <a:t>szerepének</a:t>
            </a:r>
            <a:r>
              <a:rPr lang="en-US" dirty="0"/>
              <a:t> </a:t>
            </a:r>
            <a:r>
              <a:rPr lang="en-US" dirty="0" err="1"/>
              <a:t>felvállalását</a:t>
            </a:r>
            <a:r>
              <a:rPr lang="en-US" dirty="0" smtClean="0"/>
              <a:t>.</a:t>
            </a:r>
            <a:endParaRPr lang="hu-HU" dirty="0" smtClean="0"/>
          </a:p>
          <a:p>
            <a:r>
              <a:rPr lang="en-US" dirty="0" err="1" smtClean="0"/>
              <a:t>Cikke</a:t>
            </a:r>
            <a:r>
              <a:rPr lang="en-US" dirty="0" smtClean="0"/>
              <a:t> </a:t>
            </a:r>
            <a:r>
              <a:rPr lang="en-US" dirty="0"/>
              <a:t>1932-ben, </a:t>
            </a:r>
            <a:r>
              <a:rPr lang="en-US" dirty="0" smtClean="0"/>
              <a:t>a </a:t>
            </a:r>
            <a:r>
              <a:rPr lang="en-US" dirty="0" err="1"/>
              <a:t>kolozsvári</a:t>
            </a:r>
            <a:r>
              <a:rPr lang="en-US" dirty="0"/>
              <a:t> </a:t>
            </a:r>
            <a:r>
              <a:rPr lang="en-US" dirty="0" err="1"/>
              <a:t>Ellenzék</a:t>
            </a:r>
            <a:r>
              <a:rPr lang="en-US" dirty="0"/>
              <a:t> </a:t>
            </a:r>
            <a:r>
              <a:rPr lang="en-US" dirty="0" err="1"/>
              <a:t>című</a:t>
            </a:r>
            <a:r>
              <a:rPr lang="en-US" dirty="0"/>
              <a:t> </a:t>
            </a:r>
            <a:r>
              <a:rPr lang="en-US" dirty="0" err="1"/>
              <a:t>lapban</a:t>
            </a:r>
            <a:r>
              <a:rPr lang="en-US" dirty="0"/>
              <a:t> </a:t>
            </a:r>
            <a:r>
              <a:rPr lang="en-US" dirty="0" err="1"/>
              <a:t>jelent</a:t>
            </a:r>
            <a:r>
              <a:rPr lang="en-US" dirty="0"/>
              <a:t> meg </a:t>
            </a:r>
            <a:r>
              <a:rPr lang="en-US" b="1" i="1" dirty="0" err="1"/>
              <a:t>Verjünk</a:t>
            </a:r>
            <a:r>
              <a:rPr lang="en-US" b="1" i="1" dirty="0"/>
              <a:t> </a:t>
            </a:r>
            <a:r>
              <a:rPr lang="en-US" b="1" i="1" dirty="0" err="1"/>
              <a:t>hidat</a:t>
            </a:r>
            <a:r>
              <a:rPr lang="en-US" b="1" dirty="0"/>
              <a:t> </a:t>
            </a:r>
            <a:r>
              <a:rPr lang="en-US" dirty="0" err="1"/>
              <a:t>címmel</a:t>
            </a:r>
            <a:r>
              <a:rPr lang="en-US" dirty="0"/>
              <a:t>. </a:t>
            </a:r>
            <a:r>
              <a:rPr lang="hu-HU" dirty="0" smtClean="0"/>
              <a:t>A</a:t>
            </a:r>
            <a:r>
              <a:rPr lang="en-US" dirty="0" smtClean="0"/>
              <a:t> </a:t>
            </a:r>
            <a:r>
              <a:rPr lang="en-US" dirty="0" err="1"/>
              <a:t>híd-szerep</a:t>
            </a:r>
            <a:r>
              <a:rPr lang="en-US" dirty="0"/>
              <a:t> </a:t>
            </a:r>
            <a:r>
              <a:rPr lang="en-US" dirty="0" err="1"/>
              <a:t>felvállalása</a:t>
            </a:r>
            <a:r>
              <a:rPr lang="en-US" dirty="0"/>
              <a:t> </a:t>
            </a:r>
            <a:r>
              <a:rPr lang="en-US" dirty="0" err="1"/>
              <a:t>irodalmi</a:t>
            </a:r>
            <a:r>
              <a:rPr lang="en-US" dirty="0"/>
              <a:t> </a:t>
            </a:r>
            <a:r>
              <a:rPr lang="en-US" dirty="0" err="1"/>
              <a:t>és</a:t>
            </a:r>
            <a:r>
              <a:rPr lang="en-US" dirty="0"/>
              <a:t> </a:t>
            </a:r>
            <a:r>
              <a:rPr lang="en-US" dirty="0" err="1"/>
              <a:t>művelődéstörténeti</a:t>
            </a:r>
            <a:r>
              <a:rPr lang="en-US" dirty="0"/>
              <a:t> </a:t>
            </a:r>
            <a:r>
              <a:rPr lang="en-US" dirty="0" err="1"/>
              <a:t>szempontból</a:t>
            </a:r>
            <a:r>
              <a:rPr lang="en-US" dirty="0"/>
              <a:t> a </a:t>
            </a:r>
            <a:r>
              <a:rPr lang="en-US" dirty="0" err="1"/>
              <a:t>magyar-román</a:t>
            </a:r>
            <a:r>
              <a:rPr lang="en-US" dirty="0"/>
              <a:t> </a:t>
            </a:r>
            <a:r>
              <a:rPr lang="en-US" dirty="0" err="1"/>
              <a:t>kultúra</a:t>
            </a:r>
            <a:r>
              <a:rPr lang="en-US" dirty="0"/>
              <a:t> </a:t>
            </a:r>
            <a:r>
              <a:rPr lang="en-US" dirty="0" err="1"/>
              <a:t>közötti</a:t>
            </a:r>
            <a:r>
              <a:rPr lang="en-US" dirty="0"/>
              <a:t> </a:t>
            </a:r>
            <a:r>
              <a:rPr lang="en-US" dirty="0" err="1"/>
              <a:t>kapcsolatteremtés</a:t>
            </a:r>
            <a:r>
              <a:rPr lang="en-US" dirty="0"/>
              <a:t> </a:t>
            </a:r>
            <a:r>
              <a:rPr lang="en-US" dirty="0" err="1"/>
              <a:t>lehetőségét</a:t>
            </a:r>
            <a:r>
              <a:rPr lang="en-US" dirty="0"/>
              <a:t> </a:t>
            </a:r>
            <a:r>
              <a:rPr lang="en-US" dirty="0" err="1"/>
              <a:t>mutatja</a:t>
            </a:r>
            <a:r>
              <a:rPr lang="en-US" dirty="0"/>
              <a:t> </a:t>
            </a:r>
            <a:r>
              <a:rPr lang="en-US" dirty="0" err="1"/>
              <a:t>fel</a:t>
            </a:r>
            <a:r>
              <a:rPr lang="en-US" dirty="0"/>
              <a:t>. </a:t>
            </a:r>
            <a:r>
              <a:rPr lang="hu-HU" dirty="0" smtClean="0"/>
              <a:t>..</a:t>
            </a:r>
            <a:r>
              <a:rPr lang="en-US" i="1" dirty="0" smtClean="0"/>
              <a:t>. </a:t>
            </a:r>
            <a:endParaRPr lang="en-US" dirty="0"/>
          </a:p>
        </p:txBody>
      </p:sp>
    </p:spTree>
    <p:extLst>
      <p:ext uri="{BB962C8B-B14F-4D97-AF65-F5344CB8AC3E}">
        <p14:creationId xmlns:p14="http://schemas.microsoft.com/office/powerpoint/2010/main" val="52062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 viták központi kérdései</a:t>
            </a:r>
            <a:endParaRPr lang="en-US" dirty="0"/>
          </a:p>
        </p:txBody>
      </p:sp>
      <p:sp>
        <p:nvSpPr>
          <p:cNvPr id="3" name="Content Placeholder 2"/>
          <p:cNvSpPr>
            <a:spLocks noGrp="1"/>
          </p:cNvSpPr>
          <p:nvPr>
            <p:ph idx="1"/>
          </p:nvPr>
        </p:nvSpPr>
        <p:spPr/>
        <p:txBody>
          <a:bodyPr>
            <a:normAutofit/>
          </a:bodyPr>
          <a:lstStyle/>
          <a:p>
            <a:r>
              <a:rPr lang="en-US" dirty="0" err="1"/>
              <a:t>Horváth</a:t>
            </a:r>
            <a:r>
              <a:rPr lang="en-US" dirty="0"/>
              <a:t> </a:t>
            </a:r>
            <a:r>
              <a:rPr lang="en-US" dirty="0" err="1"/>
              <a:t>Sz</a:t>
            </a:r>
            <a:r>
              <a:rPr lang="en-US" dirty="0"/>
              <a:t>. </a:t>
            </a:r>
            <a:r>
              <a:rPr lang="en-US" dirty="0" err="1"/>
              <a:t>Ferenc</a:t>
            </a:r>
            <a:r>
              <a:rPr lang="en-US" dirty="0"/>
              <a:t> </a:t>
            </a:r>
            <a:r>
              <a:rPr lang="en-US" dirty="0" err="1"/>
              <a:t>szerint</a:t>
            </a:r>
            <a:r>
              <a:rPr lang="en-US" dirty="0"/>
              <a:t>: </a:t>
            </a:r>
            <a:r>
              <a:rPr lang="hu-HU" dirty="0" smtClean="0"/>
              <a:t>„A</a:t>
            </a:r>
            <a:r>
              <a:rPr lang="en-US" i="1" dirty="0" smtClean="0"/>
              <a:t> </a:t>
            </a:r>
            <a:r>
              <a:rPr lang="en-US" i="1" dirty="0" err="1"/>
              <a:t>viták</a:t>
            </a:r>
            <a:r>
              <a:rPr lang="en-US" i="1" dirty="0"/>
              <a:t> </a:t>
            </a:r>
            <a:r>
              <a:rPr lang="en-US" i="1" dirty="0" err="1"/>
              <a:t>központjában</a:t>
            </a:r>
            <a:r>
              <a:rPr lang="en-US" i="1" dirty="0"/>
              <a:t> </a:t>
            </a:r>
            <a:r>
              <a:rPr lang="en-US" i="1" dirty="0" err="1"/>
              <a:t>mindig</a:t>
            </a:r>
            <a:r>
              <a:rPr lang="en-US" i="1" dirty="0"/>
              <a:t> – </a:t>
            </a:r>
            <a:r>
              <a:rPr lang="en-US" i="1" dirty="0" err="1"/>
              <a:t>kimondva</a:t>
            </a:r>
            <a:r>
              <a:rPr lang="en-US" i="1" dirty="0"/>
              <a:t> </a:t>
            </a:r>
            <a:r>
              <a:rPr lang="en-US" i="1" dirty="0" err="1"/>
              <a:t>vagy</a:t>
            </a:r>
            <a:r>
              <a:rPr lang="en-US" i="1" dirty="0"/>
              <a:t> </a:t>
            </a:r>
            <a:r>
              <a:rPr lang="en-US" i="1" dirty="0" err="1"/>
              <a:t>kimondatlan</a:t>
            </a:r>
            <a:r>
              <a:rPr lang="en-US" i="1" dirty="0"/>
              <a:t> – </a:t>
            </a:r>
            <a:r>
              <a:rPr lang="en-US" b="1" i="1" dirty="0" err="1"/>
              <a:t>három</a:t>
            </a:r>
            <a:r>
              <a:rPr lang="en-US" b="1" i="1" dirty="0"/>
              <a:t> </a:t>
            </a:r>
            <a:r>
              <a:rPr lang="en-US" b="1" i="1" dirty="0" err="1"/>
              <a:t>kérdés</a:t>
            </a:r>
            <a:r>
              <a:rPr lang="en-US" b="1" i="1" dirty="0"/>
              <a:t> </a:t>
            </a:r>
            <a:r>
              <a:rPr lang="en-US" i="1" dirty="0" err="1"/>
              <a:t>állott</a:t>
            </a:r>
            <a:r>
              <a:rPr lang="en-US" i="1" dirty="0"/>
              <a:t>, </a:t>
            </a:r>
            <a:r>
              <a:rPr lang="en-US" i="1" dirty="0" err="1"/>
              <a:t>éspedig</a:t>
            </a:r>
            <a:r>
              <a:rPr lang="en-US" i="1" dirty="0"/>
              <a:t> a </a:t>
            </a:r>
            <a:r>
              <a:rPr lang="en-US" i="1" dirty="0" err="1"/>
              <a:t>kisebbség</a:t>
            </a:r>
            <a:r>
              <a:rPr lang="en-US" i="1" dirty="0"/>
              <a:t> </a:t>
            </a:r>
            <a:r>
              <a:rPr lang="en-US" i="1" dirty="0" err="1"/>
              <a:t>képe</a:t>
            </a:r>
            <a:r>
              <a:rPr lang="en-US" i="1" dirty="0"/>
              <a:t> </a:t>
            </a:r>
            <a:r>
              <a:rPr lang="en-US" i="1" dirty="0" err="1"/>
              <a:t>önmagáról</a:t>
            </a:r>
            <a:r>
              <a:rPr lang="en-US" i="1" dirty="0"/>
              <a:t>, </a:t>
            </a:r>
            <a:r>
              <a:rPr lang="en-US" i="1" dirty="0" err="1"/>
              <a:t>viszonya</a:t>
            </a:r>
            <a:r>
              <a:rPr lang="en-US" i="1" dirty="0"/>
              <a:t> </a:t>
            </a:r>
            <a:r>
              <a:rPr lang="en-US" i="1" dirty="0" err="1"/>
              <a:t>Budapesthez</a:t>
            </a:r>
            <a:r>
              <a:rPr lang="en-US" i="1" dirty="0"/>
              <a:t> </a:t>
            </a:r>
            <a:r>
              <a:rPr lang="en-US" i="1" dirty="0" err="1"/>
              <a:t>és</a:t>
            </a:r>
            <a:r>
              <a:rPr lang="en-US" i="1" dirty="0"/>
              <a:t>, </a:t>
            </a:r>
            <a:r>
              <a:rPr lang="en-US" i="1" dirty="0" err="1"/>
              <a:t>persze</a:t>
            </a:r>
            <a:r>
              <a:rPr lang="en-US" i="1" dirty="0"/>
              <a:t>, </a:t>
            </a:r>
            <a:r>
              <a:rPr lang="en-US" i="1" dirty="0" err="1"/>
              <a:t>Bukaresthez</a:t>
            </a:r>
            <a:r>
              <a:rPr lang="en-US" i="1" dirty="0" smtClean="0"/>
              <a:t>.”</a:t>
            </a:r>
            <a:r>
              <a:rPr lang="hu-HU" i="1" dirty="0" smtClean="0"/>
              <a:t> </a:t>
            </a:r>
            <a:r>
              <a:rPr lang="hu-HU" dirty="0" smtClean="0"/>
              <a:t>Forrás</a:t>
            </a:r>
            <a:r>
              <a:rPr lang="hu-HU" dirty="0"/>
              <a:t>: </a:t>
            </a:r>
            <a:r>
              <a:rPr lang="hu-HU" u="sng" dirty="0">
                <a:hlinkClick r:id="rId2"/>
              </a:rPr>
              <a:t>http://www.lato.ro/article.php/A-Nem-lehet-vita-h%C3%A1ttere-%C3%A9s-ideol%C3%B3giai-%C3%B6sszef%C3%BCgg%C3%A9sei/631/</a:t>
            </a:r>
            <a:endParaRPr lang="en-US" dirty="0"/>
          </a:p>
          <a:p>
            <a:endParaRPr lang="en-US" dirty="0"/>
          </a:p>
        </p:txBody>
      </p:sp>
    </p:spTree>
    <p:extLst>
      <p:ext uri="{BB962C8B-B14F-4D97-AF65-F5344CB8AC3E}">
        <p14:creationId xmlns:p14="http://schemas.microsoft.com/office/powerpoint/2010/main" val="2635164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Nem</a:t>
            </a:r>
            <a:r>
              <a:rPr lang="en-US" b="1" i="1" dirty="0"/>
              <a:t> </a:t>
            </a:r>
            <a:r>
              <a:rPr lang="en-US" b="1" i="1" dirty="0" err="1"/>
              <a:t>lehet</a:t>
            </a:r>
            <a:r>
              <a:rPr lang="hu-HU" b="1" i="1" dirty="0"/>
              <a:t>, ... </a:t>
            </a:r>
            <a:r>
              <a:rPr lang="hu-HU" b="1" i="1" dirty="0" smtClean="0"/>
              <a:t/>
            </a:r>
            <a:br>
              <a:rPr lang="hu-HU" b="1" i="1" dirty="0" smtClean="0"/>
            </a:br>
            <a:r>
              <a:rPr lang="en-US" dirty="0" err="1" smtClean="0"/>
              <a:t>Az</a:t>
            </a:r>
            <a:r>
              <a:rPr lang="en-US" dirty="0" smtClean="0"/>
              <a:t> </a:t>
            </a:r>
            <a:r>
              <a:rPr lang="en-US" dirty="0"/>
              <a:t>1930-as </a:t>
            </a:r>
            <a:r>
              <a:rPr lang="en-US" dirty="0" smtClean="0"/>
              <a:t>é</a:t>
            </a:r>
            <a:r>
              <a:rPr lang="hu-HU" dirty="0" smtClean="0"/>
              <a:t>vek k</a:t>
            </a:r>
            <a:r>
              <a:rPr lang="en-US" dirty="0" err="1" smtClean="0"/>
              <a:t>ilátástalan</a:t>
            </a:r>
            <a:r>
              <a:rPr lang="hu-HU" dirty="0" smtClean="0"/>
              <a:t> </a:t>
            </a:r>
            <a:r>
              <a:rPr lang="en-US" dirty="0" err="1" smtClean="0"/>
              <a:t>helyzet</a:t>
            </a:r>
            <a:r>
              <a:rPr lang="hu-HU" dirty="0" smtClean="0"/>
              <a:t>e</a:t>
            </a:r>
            <a:endParaRPr lang="en-US" dirty="0"/>
          </a:p>
        </p:txBody>
      </p:sp>
      <p:sp>
        <p:nvSpPr>
          <p:cNvPr id="3" name="Content Placeholder 2"/>
          <p:cNvSpPr>
            <a:spLocks noGrp="1"/>
          </p:cNvSpPr>
          <p:nvPr>
            <p:ph idx="1"/>
          </p:nvPr>
        </p:nvSpPr>
        <p:spPr>
          <a:xfrm>
            <a:off x="1066800" y="2014194"/>
            <a:ext cx="10058400" cy="4234206"/>
          </a:xfrm>
        </p:spPr>
        <p:txBody>
          <a:bodyPr>
            <a:normAutofit/>
          </a:bodyPr>
          <a:lstStyle/>
          <a:p>
            <a:r>
              <a:rPr lang="en-US" dirty="0"/>
              <a:t>A </a:t>
            </a:r>
            <a:r>
              <a:rPr lang="en-US" dirty="0" err="1"/>
              <a:t>román</a:t>
            </a:r>
            <a:r>
              <a:rPr lang="en-US" dirty="0"/>
              <a:t> </a:t>
            </a:r>
            <a:r>
              <a:rPr lang="en-US" dirty="0" err="1"/>
              <a:t>nemzetállam</a:t>
            </a:r>
            <a:r>
              <a:rPr lang="en-US" dirty="0"/>
              <a:t> </a:t>
            </a:r>
            <a:r>
              <a:rPr lang="en-US" dirty="0" err="1"/>
              <a:t>asszimiláló</a:t>
            </a:r>
            <a:r>
              <a:rPr lang="en-US" dirty="0"/>
              <a:t> </a:t>
            </a:r>
            <a:r>
              <a:rPr lang="en-US" dirty="0" err="1" smtClean="0"/>
              <a:t>politikáj</a:t>
            </a:r>
            <a:r>
              <a:rPr lang="hu-HU" dirty="0" smtClean="0"/>
              <a:t>a;</a:t>
            </a:r>
          </a:p>
          <a:p>
            <a:r>
              <a:rPr lang="en-US" dirty="0" smtClean="0"/>
              <a:t> </a:t>
            </a:r>
            <a:r>
              <a:rPr lang="en-US" dirty="0" err="1" smtClean="0"/>
              <a:t>megszorító</a:t>
            </a:r>
            <a:r>
              <a:rPr lang="en-US" dirty="0" smtClean="0"/>
              <a:t> </a:t>
            </a:r>
            <a:r>
              <a:rPr lang="en-US" dirty="0" err="1" smtClean="0"/>
              <a:t>intézkedés</a:t>
            </a:r>
            <a:r>
              <a:rPr lang="hu-HU" dirty="0" smtClean="0"/>
              <a:t>ek</a:t>
            </a:r>
            <a:r>
              <a:rPr lang="en-US" dirty="0" smtClean="0"/>
              <a:t> </a:t>
            </a:r>
            <a:r>
              <a:rPr lang="en-US" dirty="0"/>
              <a:t>a </a:t>
            </a:r>
            <a:r>
              <a:rPr lang="en-US" dirty="0" err="1"/>
              <a:t>kisebbséggel</a:t>
            </a:r>
            <a:r>
              <a:rPr lang="en-US" dirty="0"/>
              <a:t> </a:t>
            </a:r>
            <a:r>
              <a:rPr lang="en-US" dirty="0" err="1" smtClean="0"/>
              <a:t>szemben</a:t>
            </a:r>
            <a:r>
              <a:rPr lang="hu-HU" dirty="0"/>
              <a:t>;</a:t>
            </a:r>
            <a:endParaRPr lang="hu-HU" dirty="0" smtClean="0"/>
          </a:p>
          <a:p>
            <a:r>
              <a:rPr lang="hu-HU" dirty="0" smtClean="0"/>
              <a:t>a</a:t>
            </a:r>
            <a:r>
              <a:rPr lang="en-US" dirty="0" smtClean="0"/>
              <a:t>z </a:t>
            </a:r>
            <a:r>
              <a:rPr lang="en-US" dirty="0" err="1"/>
              <a:t>oktatási</a:t>
            </a:r>
            <a:r>
              <a:rPr lang="en-US" dirty="0"/>
              <a:t> </a:t>
            </a:r>
            <a:r>
              <a:rPr lang="en-US" dirty="0" err="1"/>
              <a:t>rendszer</a:t>
            </a:r>
            <a:r>
              <a:rPr lang="en-US" dirty="0"/>
              <a:t> </a:t>
            </a:r>
            <a:r>
              <a:rPr lang="en-US" dirty="0" err="1"/>
              <a:t>átalakítása</a:t>
            </a:r>
            <a:r>
              <a:rPr lang="en-US" dirty="0"/>
              <a:t>, </a:t>
            </a:r>
            <a:r>
              <a:rPr lang="en-US" dirty="0" err="1"/>
              <a:t>románosítása</a:t>
            </a:r>
            <a:r>
              <a:rPr lang="en-US" dirty="0"/>
              <a:t>, a </a:t>
            </a:r>
            <a:r>
              <a:rPr lang="en-US" dirty="0" err="1"/>
              <a:t>magyar</a:t>
            </a:r>
            <a:r>
              <a:rPr lang="en-US" dirty="0"/>
              <a:t> </a:t>
            </a:r>
            <a:r>
              <a:rPr lang="en-US" dirty="0" err="1"/>
              <a:t>nyelvű</a:t>
            </a:r>
            <a:r>
              <a:rPr lang="en-US" dirty="0"/>
              <a:t> </a:t>
            </a:r>
            <a:r>
              <a:rPr lang="en-US" dirty="0" err="1"/>
              <a:t>oktatás</a:t>
            </a:r>
            <a:r>
              <a:rPr lang="en-US" dirty="0"/>
              <a:t> </a:t>
            </a:r>
            <a:r>
              <a:rPr lang="en-US" dirty="0" err="1"/>
              <a:t>visszaszorítása</a:t>
            </a:r>
            <a:r>
              <a:rPr lang="en-US" dirty="0"/>
              <a:t>  </a:t>
            </a:r>
            <a:r>
              <a:rPr lang="en-US" dirty="0" err="1"/>
              <a:t>az</a:t>
            </a:r>
            <a:r>
              <a:rPr lang="en-US" dirty="0"/>
              <a:t> </a:t>
            </a:r>
            <a:r>
              <a:rPr lang="en-US" dirty="0" err="1"/>
              <a:t>egyházi</a:t>
            </a:r>
            <a:r>
              <a:rPr lang="en-US" dirty="0"/>
              <a:t> </a:t>
            </a:r>
            <a:r>
              <a:rPr lang="en-US" dirty="0" err="1"/>
              <a:t>iskolákba</a:t>
            </a:r>
            <a:r>
              <a:rPr lang="en-US" dirty="0" smtClean="0"/>
              <a:t>, </a:t>
            </a:r>
            <a:r>
              <a:rPr lang="en-US" dirty="0" err="1"/>
              <a:t>melyeknek</a:t>
            </a:r>
            <a:r>
              <a:rPr lang="en-US" dirty="0"/>
              <a:t> </a:t>
            </a:r>
            <a:r>
              <a:rPr lang="en-US" dirty="0" err="1"/>
              <a:t>nyilvánossági</a:t>
            </a:r>
            <a:r>
              <a:rPr lang="en-US" dirty="0"/>
              <a:t> </a:t>
            </a:r>
            <a:r>
              <a:rPr lang="en-US" dirty="0" err="1"/>
              <a:t>jogát</a:t>
            </a:r>
            <a:r>
              <a:rPr lang="en-US" dirty="0"/>
              <a:t> </a:t>
            </a:r>
            <a:r>
              <a:rPr lang="en-US" dirty="0" err="1"/>
              <a:t>sorra</a:t>
            </a:r>
            <a:r>
              <a:rPr lang="en-US" dirty="0"/>
              <a:t> </a:t>
            </a:r>
            <a:r>
              <a:rPr lang="en-US" dirty="0" err="1"/>
              <a:t>megvonták</a:t>
            </a:r>
            <a:r>
              <a:rPr lang="en-US" dirty="0"/>
              <a:t>; </a:t>
            </a:r>
            <a:endParaRPr lang="hu-HU" dirty="0" smtClean="0"/>
          </a:p>
          <a:p>
            <a:r>
              <a:rPr lang="en-US" dirty="0" err="1" smtClean="0"/>
              <a:t>kötelező</a:t>
            </a:r>
            <a:r>
              <a:rPr lang="en-US" dirty="0" smtClean="0"/>
              <a:t> </a:t>
            </a:r>
            <a:r>
              <a:rPr lang="en-US" dirty="0" err="1"/>
              <a:t>nyelvvizsga</a:t>
            </a:r>
            <a:r>
              <a:rPr lang="en-US" dirty="0"/>
              <a:t> </a:t>
            </a:r>
            <a:r>
              <a:rPr lang="en-US" dirty="0" err="1"/>
              <a:t>bevezetése</a:t>
            </a:r>
            <a:r>
              <a:rPr lang="en-US" dirty="0"/>
              <a:t>;  </a:t>
            </a:r>
            <a:endParaRPr lang="hu-HU" dirty="0" smtClean="0"/>
          </a:p>
          <a:p>
            <a:r>
              <a:rPr lang="hu-HU" dirty="0" smtClean="0"/>
              <a:t>Román-magyar alkalmazottak számaránya (80%/50%) magyar gazdasági </a:t>
            </a:r>
            <a:endParaRPr lang="hu-HU" dirty="0" smtClean="0"/>
          </a:p>
          <a:p>
            <a:r>
              <a:rPr lang="en-US" dirty="0" smtClean="0"/>
              <a:t>A </a:t>
            </a:r>
            <a:r>
              <a:rPr lang="en-US" dirty="0" err="1"/>
              <a:t>hely</a:t>
            </a:r>
            <a:r>
              <a:rPr lang="en-US" dirty="0"/>
              <a:t>- </a:t>
            </a:r>
            <a:r>
              <a:rPr lang="en-US" dirty="0" err="1"/>
              <a:t>és</a:t>
            </a:r>
            <a:r>
              <a:rPr lang="en-US" dirty="0"/>
              <a:t> </a:t>
            </a:r>
            <a:r>
              <a:rPr lang="en-US" dirty="0" err="1"/>
              <a:t>utcaneveket</a:t>
            </a:r>
            <a:r>
              <a:rPr lang="en-US" dirty="0"/>
              <a:t> a </a:t>
            </a:r>
            <a:r>
              <a:rPr lang="en-US" dirty="0" err="1"/>
              <a:t>többségben</a:t>
            </a:r>
            <a:r>
              <a:rPr lang="en-US" dirty="0"/>
              <a:t> </a:t>
            </a:r>
            <a:r>
              <a:rPr lang="en-US" dirty="0" err="1"/>
              <a:t>magyarok</a:t>
            </a:r>
            <a:r>
              <a:rPr lang="en-US" dirty="0"/>
              <a:t> </a:t>
            </a:r>
            <a:r>
              <a:rPr lang="en-US" dirty="0" err="1"/>
              <a:t>lakta</a:t>
            </a:r>
            <a:r>
              <a:rPr lang="en-US" dirty="0"/>
              <a:t> </a:t>
            </a:r>
            <a:r>
              <a:rPr lang="en-US" dirty="0" err="1"/>
              <a:t>helyeken</a:t>
            </a:r>
            <a:r>
              <a:rPr lang="en-US" dirty="0"/>
              <a:t> </a:t>
            </a:r>
            <a:r>
              <a:rPr lang="en-US" dirty="0" err="1"/>
              <a:t>sem</a:t>
            </a:r>
            <a:r>
              <a:rPr lang="en-US" dirty="0"/>
              <a:t> </a:t>
            </a:r>
            <a:r>
              <a:rPr lang="en-US" dirty="0" err="1"/>
              <a:t>lehetett</a:t>
            </a:r>
            <a:r>
              <a:rPr lang="en-US" dirty="0"/>
              <a:t> </a:t>
            </a:r>
            <a:r>
              <a:rPr lang="en-US" dirty="0" err="1"/>
              <a:t>magyarul</a:t>
            </a:r>
            <a:r>
              <a:rPr lang="en-US" dirty="0"/>
              <a:t> </a:t>
            </a:r>
            <a:r>
              <a:rPr lang="en-US" dirty="0" err="1"/>
              <a:t>kiírni</a:t>
            </a:r>
            <a:r>
              <a:rPr lang="en-US" dirty="0"/>
              <a:t> </a:t>
            </a:r>
            <a:r>
              <a:rPr lang="en-US" dirty="0" err="1"/>
              <a:t>még</a:t>
            </a:r>
            <a:r>
              <a:rPr lang="en-US" dirty="0"/>
              <a:t> a </a:t>
            </a:r>
            <a:r>
              <a:rPr lang="en-US" dirty="0" err="1"/>
              <a:t>publikációkban</a:t>
            </a:r>
            <a:r>
              <a:rPr lang="en-US" dirty="0"/>
              <a:t> </a:t>
            </a:r>
            <a:r>
              <a:rPr lang="en-US" dirty="0" err="1" smtClean="0"/>
              <a:t>sem</a:t>
            </a:r>
            <a:r>
              <a:rPr lang="hu-HU" dirty="0"/>
              <a:t>;</a:t>
            </a:r>
            <a:endParaRPr lang="hu-HU" dirty="0" smtClean="0"/>
          </a:p>
          <a:p>
            <a:r>
              <a:rPr lang="en-US" dirty="0" err="1" smtClean="0"/>
              <a:t>Az</a:t>
            </a:r>
            <a:r>
              <a:rPr lang="en-US" dirty="0" smtClean="0"/>
              <a:t> </a:t>
            </a:r>
            <a:r>
              <a:rPr lang="en-US" dirty="0" err="1"/>
              <a:t>anyakönyveztetési</a:t>
            </a:r>
            <a:r>
              <a:rPr lang="en-US" dirty="0"/>
              <a:t> </a:t>
            </a:r>
            <a:r>
              <a:rPr lang="en-US" dirty="0" err="1"/>
              <a:t>törvény</a:t>
            </a:r>
            <a:r>
              <a:rPr lang="en-US" dirty="0"/>
              <a:t> </a:t>
            </a:r>
            <a:r>
              <a:rPr lang="en-US" dirty="0" err="1"/>
              <a:t>értelmében</a:t>
            </a:r>
            <a:r>
              <a:rPr lang="en-US" dirty="0"/>
              <a:t> a </a:t>
            </a:r>
            <a:r>
              <a:rPr lang="en-US" dirty="0" err="1"/>
              <a:t>magyar</a:t>
            </a:r>
            <a:r>
              <a:rPr lang="en-US" dirty="0"/>
              <a:t> </a:t>
            </a:r>
            <a:r>
              <a:rPr lang="en-US" dirty="0" err="1"/>
              <a:t>kereszt</a:t>
            </a:r>
            <a:r>
              <a:rPr lang="en-US" dirty="0"/>
              <a:t> (</a:t>
            </a:r>
            <a:r>
              <a:rPr lang="en-US" dirty="0" err="1"/>
              <a:t>utó</a:t>
            </a:r>
            <a:r>
              <a:rPr lang="en-US" dirty="0"/>
              <a:t>-) </a:t>
            </a:r>
            <a:r>
              <a:rPr lang="en-US" dirty="0" err="1"/>
              <a:t>neveket</a:t>
            </a:r>
            <a:r>
              <a:rPr lang="en-US" dirty="0"/>
              <a:t> </a:t>
            </a:r>
            <a:r>
              <a:rPr lang="en-US" dirty="0" err="1"/>
              <a:t>csak</a:t>
            </a:r>
            <a:r>
              <a:rPr lang="en-US" dirty="0"/>
              <a:t> </a:t>
            </a:r>
            <a:r>
              <a:rPr lang="en-US" dirty="0" err="1"/>
              <a:t>román</a:t>
            </a:r>
            <a:r>
              <a:rPr lang="en-US" dirty="0"/>
              <a:t> </a:t>
            </a:r>
            <a:r>
              <a:rPr lang="en-US" dirty="0" err="1"/>
              <a:t>változatban</a:t>
            </a:r>
            <a:r>
              <a:rPr lang="en-US" dirty="0"/>
              <a:t> </a:t>
            </a:r>
            <a:r>
              <a:rPr lang="en-US" dirty="0" err="1"/>
              <a:t>lehetett</a:t>
            </a:r>
            <a:r>
              <a:rPr lang="en-US" dirty="0"/>
              <a:t> </a:t>
            </a:r>
            <a:r>
              <a:rPr lang="en-US" dirty="0" err="1" smtClean="0"/>
              <a:t>anyakönyvezni</a:t>
            </a:r>
            <a:r>
              <a:rPr lang="hu-HU" dirty="0" smtClean="0"/>
              <a:t>; </a:t>
            </a:r>
          </a:p>
          <a:p>
            <a:r>
              <a:rPr lang="en-US" dirty="0" err="1" smtClean="0"/>
              <a:t>Forrás</a:t>
            </a:r>
            <a:r>
              <a:rPr lang="en-US" dirty="0" smtClean="0"/>
              <a:t>:</a:t>
            </a:r>
            <a:r>
              <a:rPr lang="en-US" u="sng" dirty="0">
                <a:hlinkClick r:id="rId2"/>
              </a:rPr>
              <a:t>	http://</a:t>
            </a:r>
            <a:r>
              <a:rPr lang="en-US" u="sng" dirty="0" smtClean="0">
                <a:hlinkClick r:id="rId2"/>
              </a:rPr>
              <a:t>epa.oszk.hu/00000/00011/00168/pdf/EPA00011_Iskolakultura_2012-9_060-066.pdf</a:t>
            </a:r>
            <a:endParaRPr lang="en-US" dirty="0"/>
          </a:p>
        </p:txBody>
      </p:sp>
    </p:spTree>
    <p:extLst>
      <p:ext uri="{BB962C8B-B14F-4D97-AF65-F5344CB8AC3E}">
        <p14:creationId xmlns:p14="http://schemas.microsoft.com/office/powerpoint/2010/main" val="873491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Nem</a:t>
            </a:r>
            <a:r>
              <a:rPr lang="en-US" b="1" i="1" dirty="0"/>
              <a:t> </a:t>
            </a:r>
            <a:r>
              <a:rPr lang="en-US" b="1" i="1" dirty="0" err="1" smtClean="0"/>
              <a:t>lehet</a:t>
            </a:r>
            <a:r>
              <a:rPr lang="hu-HU" b="1" i="1" dirty="0" smtClean="0"/>
              <a:t>,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a:t>lehet</a:t>
            </a:r>
            <a:r>
              <a:rPr lang="en-US" dirty="0"/>
              <a:t>-e </a:t>
            </a:r>
            <a:r>
              <a:rPr lang="en-US" dirty="0" err="1"/>
              <a:t>teljes</a:t>
            </a:r>
            <a:r>
              <a:rPr lang="en-US" dirty="0"/>
              <a:t> </a:t>
            </a:r>
            <a:r>
              <a:rPr lang="en-US" dirty="0" err="1"/>
              <a:t>értékű</a:t>
            </a:r>
            <a:r>
              <a:rPr lang="en-US" dirty="0"/>
              <a:t> </a:t>
            </a:r>
            <a:r>
              <a:rPr lang="en-US" dirty="0" err="1"/>
              <a:t>emberi</a:t>
            </a:r>
            <a:r>
              <a:rPr lang="en-US" dirty="0"/>
              <a:t> </a:t>
            </a:r>
            <a:r>
              <a:rPr lang="en-US" dirty="0" err="1"/>
              <a:t>életet</a:t>
            </a:r>
            <a:r>
              <a:rPr lang="en-US" dirty="0"/>
              <a:t> </a:t>
            </a:r>
            <a:r>
              <a:rPr lang="en-US" dirty="0" err="1"/>
              <a:t>élni</a:t>
            </a:r>
            <a:r>
              <a:rPr lang="en-US" dirty="0"/>
              <a:t> </a:t>
            </a:r>
            <a:r>
              <a:rPr lang="en-US" dirty="0" err="1"/>
              <a:t>másodrendű</a:t>
            </a:r>
            <a:r>
              <a:rPr lang="en-US" dirty="0"/>
              <a:t>, </a:t>
            </a:r>
            <a:r>
              <a:rPr lang="en-US" dirty="0" err="1"/>
              <a:t>megtűrt</a:t>
            </a:r>
            <a:r>
              <a:rPr lang="en-US" dirty="0"/>
              <a:t> </a:t>
            </a:r>
            <a:r>
              <a:rPr lang="en-US" dirty="0" err="1" smtClean="0"/>
              <a:t>állampolgárként</a:t>
            </a:r>
            <a:r>
              <a:rPr lang="hu-HU" dirty="0" smtClean="0"/>
              <a:t>?</a:t>
            </a:r>
          </a:p>
          <a:p>
            <a:endParaRPr lang="hu-HU" dirty="0" smtClean="0"/>
          </a:p>
          <a:p>
            <a:r>
              <a:rPr lang="en-US" dirty="0" smtClean="0"/>
              <a:t>1937-ben </a:t>
            </a:r>
            <a:r>
              <a:rPr lang="en-US" dirty="0"/>
              <a:t>a </a:t>
            </a:r>
            <a:r>
              <a:rPr lang="en-US" dirty="0" err="1"/>
              <a:t>budapesti</a:t>
            </a:r>
            <a:r>
              <a:rPr lang="en-US" dirty="0"/>
              <a:t> </a:t>
            </a:r>
            <a:r>
              <a:rPr lang="en-US" dirty="0" err="1"/>
              <a:t>Láthatár</a:t>
            </a:r>
            <a:r>
              <a:rPr lang="en-US" dirty="0"/>
              <a:t> </a:t>
            </a:r>
            <a:r>
              <a:rPr lang="en-US" dirty="0" err="1"/>
              <a:t>című</a:t>
            </a:r>
            <a:r>
              <a:rPr lang="en-US" dirty="0"/>
              <a:t> </a:t>
            </a:r>
            <a:r>
              <a:rPr lang="en-US" dirty="0" err="1"/>
              <a:t>nemzetiségi</a:t>
            </a:r>
            <a:r>
              <a:rPr lang="en-US" dirty="0"/>
              <a:t> </a:t>
            </a:r>
            <a:r>
              <a:rPr lang="en-US" dirty="0" err="1"/>
              <a:t>kérdésekkel</a:t>
            </a:r>
            <a:r>
              <a:rPr lang="en-US" dirty="0"/>
              <a:t> </a:t>
            </a:r>
            <a:r>
              <a:rPr lang="en-US" dirty="0" err="1"/>
              <a:t>foglalkozó</a:t>
            </a:r>
            <a:r>
              <a:rPr lang="en-US" dirty="0"/>
              <a:t> </a:t>
            </a:r>
            <a:r>
              <a:rPr lang="en-US" dirty="0" err="1"/>
              <a:t>magyarországi</a:t>
            </a:r>
            <a:r>
              <a:rPr lang="en-US" dirty="0"/>
              <a:t> </a:t>
            </a:r>
            <a:r>
              <a:rPr lang="en-US" dirty="0" err="1"/>
              <a:t>lapban</a:t>
            </a:r>
            <a:r>
              <a:rPr lang="en-US" dirty="0"/>
              <a:t> </a:t>
            </a:r>
            <a:r>
              <a:rPr lang="en-US" b="1" dirty="0" err="1"/>
              <a:t>Makkai</a:t>
            </a:r>
            <a:r>
              <a:rPr lang="en-US" dirty="0"/>
              <a:t> </a:t>
            </a:r>
            <a:r>
              <a:rPr lang="en-US" dirty="0" err="1"/>
              <a:t>egy</a:t>
            </a:r>
            <a:r>
              <a:rPr lang="en-US" dirty="0"/>
              <a:t> </a:t>
            </a:r>
            <a:r>
              <a:rPr lang="en-US" dirty="0" err="1"/>
              <a:t>esszét</a:t>
            </a:r>
            <a:r>
              <a:rPr lang="en-US" dirty="0"/>
              <a:t> </a:t>
            </a:r>
            <a:r>
              <a:rPr lang="en-US" dirty="0" err="1"/>
              <a:t>jelentetett</a:t>
            </a:r>
            <a:r>
              <a:rPr lang="en-US" dirty="0"/>
              <a:t> meg </a:t>
            </a:r>
            <a:r>
              <a:rPr lang="en-US" b="1" i="1" dirty="0" err="1"/>
              <a:t>Nem</a:t>
            </a:r>
            <a:r>
              <a:rPr lang="en-US" b="1" i="1" dirty="0"/>
              <a:t> </a:t>
            </a:r>
            <a:r>
              <a:rPr lang="en-US" b="1" i="1" dirty="0" err="1"/>
              <a:t>lehet</a:t>
            </a:r>
            <a:r>
              <a:rPr lang="en-US" b="1" dirty="0"/>
              <a:t> </a:t>
            </a:r>
            <a:r>
              <a:rPr lang="en-US" dirty="0" err="1"/>
              <a:t>címen</a:t>
            </a:r>
            <a:r>
              <a:rPr lang="en-US" dirty="0"/>
              <a:t>, </a:t>
            </a:r>
            <a:r>
              <a:rPr lang="en-US" dirty="0" err="1"/>
              <a:t>melyben</a:t>
            </a:r>
            <a:r>
              <a:rPr lang="en-US" dirty="0"/>
              <a:t> </a:t>
            </a:r>
            <a:r>
              <a:rPr lang="en-US" dirty="0" err="1"/>
              <a:t>így</a:t>
            </a:r>
            <a:r>
              <a:rPr lang="en-US" dirty="0"/>
              <a:t> </a:t>
            </a:r>
            <a:r>
              <a:rPr lang="en-US" dirty="0" err="1"/>
              <a:t>összegzi</a:t>
            </a:r>
            <a:r>
              <a:rPr lang="en-US" dirty="0"/>
              <a:t> a </a:t>
            </a:r>
            <a:r>
              <a:rPr lang="en-US" dirty="0" err="1"/>
              <a:t>kisebbségi</a:t>
            </a:r>
            <a:r>
              <a:rPr lang="en-US" dirty="0"/>
              <a:t> </a:t>
            </a:r>
            <a:r>
              <a:rPr lang="en-US" dirty="0" err="1"/>
              <a:t>léthelyzettel</a:t>
            </a:r>
            <a:r>
              <a:rPr lang="en-US" dirty="0"/>
              <a:t> </a:t>
            </a:r>
            <a:r>
              <a:rPr lang="en-US" dirty="0" err="1"/>
              <a:t>kapcsolatos</a:t>
            </a:r>
            <a:r>
              <a:rPr lang="en-US" dirty="0"/>
              <a:t> </a:t>
            </a:r>
            <a:r>
              <a:rPr lang="en-US" dirty="0" err="1"/>
              <a:t>álláspontját</a:t>
            </a:r>
            <a:r>
              <a:rPr lang="en-US" dirty="0"/>
              <a:t>: </a:t>
            </a:r>
            <a:r>
              <a:rPr lang="en-US" b="1" i="1" dirty="0"/>
              <a:t>„</a:t>
            </a:r>
            <a:r>
              <a:rPr lang="en-US" b="1" i="1" dirty="0" err="1"/>
              <a:t>nem</a:t>
            </a:r>
            <a:r>
              <a:rPr lang="en-US" b="1" i="1" dirty="0"/>
              <a:t> </a:t>
            </a:r>
            <a:r>
              <a:rPr lang="en-US" b="1" i="1" dirty="0" err="1"/>
              <a:t>tudom</a:t>
            </a:r>
            <a:r>
              <a:rPr lang="en-US" b="1" i="1" dirty="0"/>
              <a:t> </a:t>
            </a:r>
            <a:r>
              <a:rPr lang="en-US" b="1" i="1" dirty="0" err="1"/>
              <a:t>elképzelni</a:t>
            </a:r>
            <a:r>
              <a:rPr lang="en-US" b="1" i="1" dirty="0"/>
              <a:t> a </a:t>
            </a:r>
            <a:r>
              <a:rPr lang="en-US" b="1" i="1" dirty="0" err="1"/>
              <a:t>kisebbségi</a:t>
            </a:r>
            <a:r>
              <a:rPr lang="en-US" b="1" i="1" dirty="0"/>
              <a:t> </a:t>
            </a:r>
            <a:r>
              <a:rPr lang="en-US" b="1" i="1" dirty="0" err="1"/>
              <a:t>életnek</a:t>
            </a:r>
            <a:r>
              <a:rPr lang="en-US" b="1" i="1" dirty="0"/>
              <a:t> </a:t>
            </a:r>
            <a:r>
              <a:rPr lang="en-US" b="1" i="1" dirty="0" err="1"/>
              <a:t>semmiféle</a:t>
            </a:r>
            <a:r>
              <a:rPr lang="en-US" b="1" i="1" dirty="0"/>
              <a:t> </a:t>
            </a:r>
            <a:r>
              <a:rPr lang="en-US" b="1" i="1" dirty="0" err="1"/>
              <a:t>emberhez</a:t>
            </a:r>
            <a:r>
              <a:rPr lang="en-US" b="1" i="1" dirty="0"/>
              <a:t> </a:t>
            </a:r>
            <a:r>
              <a:rPr lang="en-US" b="1" i="1" dirty="0" err="1"/>
              <a:t>méltó</a:t>
            </a:r>
            <a:r>
              <a:rPr lang="en-US" b="1" i="1" dirty="0"/>
              <a:t> </a:t>
            </a:r>
            <a:r>
              <a:rPr lang="en-US" b="1" i="1" dirty="0" err="1"/>
              <a:t>elrendezését</a:t>
            </a:r>
            <a:r>
              <a:rPr lang="en-US" b="1" i="1" dirty="0"/>
              <a:t>, </a:t>
            </a:r>
            <a:r>
              <a:rPr lang="en-US" b="1" i="1" dirty="0" err="1"/>
              <a:t>mert</a:t>
            </a:r>
            <a:r>
              <a:rPr lang="en-US" b="1" i="1" dirty="0"/>
              <a:t> </a:t>
            </a:r>
            <a:r>
              <a:rPr lang="en-US" b="1" i="1" dirty="0" err="1"/>
              <a:t>magát</a:t>
            </a:r>
            <a:r>
              <a:rPr lang="en-US" b="1" i="1" dirty="0"/>
              <a:t> a </a:t>
            </a:r>
            <a:r>
              <a:rPr lang="en-US" b="1" i="1" dirty="0" err="1"/>
              <a:t>kisebbségi</a:t>
            </a:r>
            <a:r>
              <a:rPr lang="en-US" b="1" i="1" dirty="0"/>
              <a:t> ’</a:t>
            </a:r>
            <a:r>
              <a:rPr lang="en-US" b="1" i="1" dirty="0" err="1"/>
              <a:t>kategóriát</a:t>
            </a:r>
            <a:r>
              <a:rPr lang="en-US" b="1" i="1" dirty="0"/>
              <a:t>’ </a:t>
            </a:r>
            <a:r>
              <a:rPr lang="en-US" b="1" i="1" dirty="0" err="1"/>
              <a:t>tartom</a:t>
            </a:r>
            <a:r>
              <a:rPr lang="en-US" b="1" i="1" dirty="0"/>
              <a:t> </a:t>
            </a:r>
            <a:r>
              <a:rPr lang="en-US" b="1" i="1" dirty="0" err="1"/>
              <a:t>emberhez</a:t>
            </a:r>
            <a:r>
              <a:rPr lang="en-US" b="1" i="1" dirty="0"/>
              <a:t> </a:t>
            </a:r>
            <a:r>
              <a:rPr lang="en-US" b="1" i="1" dirty="0" err="1"/>
              <a:t>méltatlannak</a:t>
            </a:r>
            <a:r>
              <a:rPr lang="en-US" b="1" i="1" dirty="0"/>
              <a:t> </a:t>
            </a:r>
            <a:r>
              <a:rPr lang="en-US" b="1" i="1" dirty="0" err="1"/>
              <a:t>és</a:t>
            </a:r>
            <a:r>
              <a:rPr lang="en-US" b="1" i="1" dirty="0"/>
              <a:t> </a:t>
            </a:r>
            <a:r>
              <a:rPr lang="en-US" b="1" i="1" dirty="0" err="1"/>
              <a:t>lelkileg</a:t>
            </a:r>
            <a:r>
              <a:rPr lang="en-US" b="1" i="1" dirty="0"/>
              <a:t> </a:t>
            </a:r>
            <a:r>
              <a:rPr lang="en-US" b="1" i="1" dirty="0" err="1"/>
              <a:t>lehetetlennek</a:t>
            </a:r>
            <a:r>
              <a:rPr lang="en-US" b="1" i="1" dirty="0"/>
              <a:t>”.</a:t>
            </a:r>
            <a:endParaRPr lang="en-US" b="1" dirty="0"/>
          </a:p>
          <a:p>
            <a:r>
              <a:rPr lang="en-US" dirty="0" err="1"/>
              <a:t>Makkai</a:t>
            </a:r>
            <a:r>
              <a:rPr lang="en-US" dirty="0"/>
              <a:t> </a:t>
            </a:r>
            <a:r>
              <a:rPr lang="en-US" dirty="0" err="1"/>
              <a:t>nézetei</a:t>
            </a:r>
            <a:r>
              <a:rPr lang="en-US" dirty="0"/>
              <a:t> </a:t>
            </a:r>
            <a:r>
              <a:rPr lang="en-US" dirty="0" err="1"/>
              <a:t>megosztották</a:t>
            </a:r>
            <a:r>
              <a:rPr lang="en-US" dirty="0"/>
              <a:t> </a:t>
            </a:r>
            <a:r>
              <a:rPr lang="en-US" dirty="0" err="1"/>
              <a:t>az</a:t>
            </a:r>
            <a:r>
              <a:rPr lang="en-US" dirty="0"/>
              <a:t> </a:t>
            </a:r>
            <a:r>
              <a:rPr lang="en-US" dirty="0" err="1"/>
              <a:t>erdélyi</a:t>
            </a:r>
            <a:r>
              <a:rPr lang="en-US" dirty="0"/>
              <a:t> </a:t>
            </a:r>
            <a:r>
              <a:rPr lang="en-US" dirty="0" err="1"/>
              <a:t>közvéleményt</a:t>
            </a:r>
            <a:r>
              <a:rPr lang="en-US" dirty="0"/>
              <a:t>. </a:t>
            </a:r>
            <a:r>
              <a:rPr lang="en-US" baseline="30000" dirty="0"/>
              <a:t>	</a:t>
            </a:r>
            <a:r>
              <a:rPr lang="en-US" dirty="0" err="1"/>
              <a:t>Forrás</a:t>
            </a:r>
            <a:r>
              <a:rPr lang="en-US" dirty="0"/>
              <a:t>: </a:t>
            </a:r>
            <a:r>
              <a:rPr lang="en-US" u="sng" dirty="0">
                <a:hlinkClick r:id="rId2"/>
              </a:rPr>
              <a:t>http://ispmn.gov.ro/uploads/016Makkai_Sandor_Nem_lehet.pdf</a:t>
            </a:r>
            <a:endParaRPr lang="en-US" dirty="0"/>
          </a:p>
          <a:p>
            <a:endParaRPr lang="en-US" dirty="0"/>
          </a:p>
        </p:txBody>
      </p:sp>
    </p:spTree>
    <p:extLst>
      <p:ext uri="{BB962C8B-B14F-4D97-AF65-F5344CB8AC3E}">
        <p14:creationId xmlns:p14="http://schemas.microsoft.com/office/powerpoint/2010/main" val="281670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i="1" dirty="0" smtClean="0"/>
              <a:t>„L</a:t>
            </a:r>
            <a:r>
              <a:rPr lang="en-US" b="1" i="1" dirty="0" err="1" smtClean="0"/>
              <a:t>ehet</a:t>
            </a:r>
            <a:r>
              <a:rPr lang="hu-HU" b="1" i="1" dirty="0" smtClean="0"/>
              <a:t>, mert kell”</a:t>
            </a:r>
            <a:endParaRPr lang="en-US" dirty="0"/>
          </a:p>
        </p:txBody>
      </p:sp>
      <p:sp>
        <p:nvSpPr>
          <p:cNvPr id="3" name="Content Placeholder 2"/>
          <p:cNvSpPr>
            <a:spLocks noGrp="1"/>
          </p:cNvSpPr>
          <p:nvPr>
            <p:ph idx="1"/>
          </p:nvPr>
        </p:nvSpPr>
        <p:spPr/>
        <p:txBody>
          <a:bodyPr/>
          <a:lstStyle/>
          <a:p>
            <a:r>
              <a:rPr lang="en-US" dirty="0"/>
              <a:t>a vita </a:t>
            </a:r>
            <a:r>
              <a:rPr lang="en-US" dirty="0" err="1"/>
              <a:t>lezárásának</a:t>
            </a:r>
            <a:r>
              <a:rPr lang="en-US" dirty="0"/>
              <a:t> </a:t>
            </a:r>
            <a:r>
              <a:rPr lang="en-US" b="1" dirty="0" err="1"/>
              <a:t>Reményik</a:t>
            </a:r>
            <a:r>
              <a:rPr lang="en-US" b="1" dirty="0"/>
              <a:t> </a:t>
            </a:r>
            <a:r>
              <a:rPr lang="en-US" b="1" dirty="0" err="1"/>
              <a:t>Sándor</a:t>
            </a:r>
            <a:r>
              <a:rPr lang="en-US" b="1" dirty="0"/>
              <a:t> </a:t>
            </a:r>
            <a:r>
              <a:rPr lang="en-US" dirty="0" err="1"/>
              <a:t>álláspontját</a:t>
            </a:r>
            <a:r>
              <a:rPr lang="en-US" dirty="0"/>
              <a:t> </a:t>
            </a:r>
            <a:r>
              <a:rPr lang="en-US" dirty="0" err="1"/>
              <a:t>tekinthetjük</a:t>
            </a:r>
            <a:r>
              <a:rPr lang="en-US" dirty="0"/>
              <a:t>. </a:t>
            </a:r>
            <a:endParaRPr lang="hu-HU" dirty="0" smtClean="0"/>
          </a:p>
          <a:p>
            <a:r>
              <a:rPr lang="en-US" dirty="0" err="1" smtClean="0"/>
              <a:t>Az</a:t>
            </a:r>
            <a:r>
              <a:rPr lang="en-US" dirty="0" smtClean="0"/>
              <a:t> </a:t>
            </a:r>
            <a:r>
              <a:rPr lang="en-US" dirty="0"/>
              <a:t>ő </a:t>
            </a:r>
            <a:r>
              <a:rPr lang="en-US" dirty="0" err="1"/>
              <a:t>programszerűen</a:t>
            </a:r>
            <a:r>
              <a:rPr lang="en-US" dirty="0"/>
              <a:t> </a:t>
            </a:r>
            <a:r>
              <a:rPr lang="en-US" dirty="0" err="1"/>
              <a:t>meghirdetett</a:t>
            </a:r>
            <a:r>
              <a:rPr lang="en-US" dirty="0"/>
              <a:t> </a:t>
            </a:r>
            <a:r>
              <a:rPr lang="en-US" dirty="0" err="1"/>
              <a:t>jelszava</a:t>
            </a:r>
            <a:r>
              <a:rPr lang="en-US" dirty="0"/>
              <a:t>: </a:t>
            </a:r>
            <a:r>
              <a:rPr lang="en-US" b="1" i="1" dirty="0" err="1"/>
              <a:t>Lehet</a:t>
            </a:r>
            <a:r>
              <a:rPr lang="en-US" b="1" i="1" dirty="0"/>
              <a:t>, </a:t>
            </a:r>
            <a:r>
              <a:rPr lang="en-US" b="1" i="1" dirty="0" err="1"/>
              <a:t>mert</a:t>
            </a:r>
            <a:r>
              <a:rPr lang="en-US" b="1" i="1" dirty="0"/>
              <a:t> </a:t>
            </a:r>
            <a:r>
              <a:rPr lang="en-US" b="1" i="1" dirty="0" err="1"/>
              <a:t>kell</a:t>
            </a:r>
            <a:r>
              <a:rPr lang="en-US" b="1" dirty="0"/>
              <a:t> </a:t>
            </a:r>
            <a:r>
              <a:rPr lang="en-US" dirty="0" err="1"/>
              <a:t>az</a:t>
            </a:r>
            <a:r>
              <a:rPr lang="en-US" dirty="0"/>
              <a:t> </a:t>
            </a:r>
            <a:r>
              <a:rPr lang="en-US" dirty="0" err="1"/>
              <a:t>erdélyi</a:t>
            </a:r>
            <a:r>
              <a:rPr lang="en-US" dirty="0"/>
              <a:t> </a:t>
            </a:r>
            <a:r>
              <a:rPr lang="en-US" dirty="0" err="1"/>
              <a:t>magyarság</a:t>
            </a:r>
            <a:r>
              <a:rPr lang="en-US" dirty="0"/>
              <a:t> </a:t>
            </a:r>
            <a:r>
              <a:rPr lang="en-US" dirty="0" err="1"/>
              <a:t>helytállásra</a:t>
            </a:r>
            <a:r>
              <a:rPr lang="en-US" dirty="0"/>
              <a:t> </a:t>
            </a:r>
            <a:r>
              <a:rPr lang="en-US" dirty="0" err="1"/>
              <a:t>buzdító</a:t>
            </a:r>
            <a:r>
              <a:rPr lang="en-US" dirty="0"/>
              <a:t> </a:t>
            </a:r>
            <a:r>
              <a:rPr lang="en-US" dirty="0" err="1"/>
              <a:t>parancsa</a:t>
            </a:r>
            <a:r>
              <a:rPr lang="en-US" dirty="0"/>
              <a:t> </a:t>
            </a:r>
            <a:r>
              <a:rPr lang="en-US" dirty="0" err="1"/>
              <a:t>lett</a:t>
            </a:r>
            <a:r>
              <a:rPr lang="en-US" dirty="0"/>
              <a:t>. </a:t>
            </a:r>
            <a:endParaRPr lang="hu-HU" dirty="0" smtClean="0"/>
          </a:p>
          <a:p>
            <a:r>
              <a:rPr lang="en-US" b="1" i="1" dirty="0" err="1" smtClean="0"/>
              <a:t>Ahogy</a:t>
            </a:r>
            <a:r>
              <a:rPr lang="en-US" b="1" i="1" dirty="0" smtClean="0"/>
              <a:t> </a:t>
            </a:r>
            <a:r>
              <a:rPr lang="en-US" b="1" i="1" dirty="0" err="1" smtClean="0"/>
              <a:t>lehet</a:t>
            </a:r>
            <a:r>
              <a:rPr lang="hu-HU" b="1" i="1" dirty="0" smtClean="0"/>
              <a:t> </a:t>
            </a:r>
            <a:r>
              <a:rPr lang="hu-HU" dirty="0" smtClean="0"/>
              <a:t>című verse</a:t>
            </a:r>
            <a:r>
              <a:rPr lang="en-US" dirty="0" smtClean="0"/>
              <a:t> </a:t>
            </a:r>
            <a:r>
              <a:rPr lang="en-US" dirty="0"/>
              <a:t>–, </a:t>
            </a:r>
            <a:r>
              <a:rPr lang="en-US" dirty="0" smtClean="0"/>
              <a:t>a </a:t>
            </a:r>
            <a:r>
              <a:rPr lang="en-US" dirty="0" err="1"/>
              <a:t>kisebbség</a:t>
            </a:r>
            <a:r>
              <a:rPr lang="en-US" dirty="0"/>
              <a:t> </a:t>
            </a:r>
            <a:r>
              <a:rPr lang="en-US" dirty="0" err="1"/>
              <a:t>jelszavává</a:t>
            </a:r>
            <a:r>
              <a:rPr lang="en-US" dirty="0"/>
              <a:t> </a:t>
            </a:r>
            <a:r>
              <a:rPr lang="en-US" dirty="0" err="1"/>
              <a:t>és</a:t>
            </a:r>
            <a:r>
              <a:rPr lang="en-US" dirty="0"/>
              <a:t> </a:t>
            </a:r>
            <a:r>
              <a:rPr lang="en-US" dirty="0" err="1"/>
              <a:t>kitartásra</a:t>
            </a:r>
            <a:r>
              <a:rPr lang="en-US" dirty="0"/>
              <a:t> </a:t>
            </a:r>
            <a:r>
              <a:rPr lang="en-US" dirty="0" err="1"/>
              <a:t>buzdító</a:t>
            </a:r>
            <a:r>
              <a:rPr lang="en-US" dirty="0"/>
              <a:t> </a:t>
            </a:r>
            <a:r>
              <a:rPr lang="en-US" dirty="0" err="1" smtClean="0"/>
              <a:t>hitvallásává</a:t>
            </a:r>
            <a:r>
              <a:rPr lang="hu-HU" dirty="0" smtClean="0"/>
              <a:t>, nemzeti dalává</a:t>
            </a:r>
            <a:r>
              <a:rPr lang="en-US" dirty="0" smtClean="0"/>
              <a:t> </a:t>
            </a:r>
            <a:r>
              <a:rPr lang="en-US" dirty="0" err="1"/>
              <a:t>lett</a:t>
            </a:r>
            <a:r>
              <a:rPr lang="en-US" dirty="0"/>
              <a:t>: </a:t>
            </a:r>
            <a:r>
              <a:rPr lang="en-US" dirty="0" err="1"/>
              <a:t>Lehet</a:t>
            </a:r>
            <a:r>
              <a:rPr lang="en-US" dirty="0"/>
              <a:t>, </a:t>
            </a:r>
            <a:r>
              <a:rPr lang="en-US" dirty="0" err="1"/>
              <a:t>mert</a:t>
            </a:r>
            <a:r>
              <a:rPr lang="en-US" dirty="0"/>
              <a:t> </a:t>
            </a:r>
            <a:r>
              <a:rPr lang="en-US" dirty="0" err="1"/>
              <a:t>kell</a:t>
            </a:r>
            <a:r>
              <a:rPr lang="en-US" dirty="0" smtClean="0"/>
              <a:t>.</a:t>
            </a:r>
            <a:endParaRPr lang="hu-HU" dirty="0" smtClean="0"/>
          </a:p>
          <a:p>
            <a:r>
              <a:rPr lang="hu-HU" dirty="0">
                <a:hlinkClick r:id="rId2"/>
              </a:rPr>
              <a:t>https://</a:t>
            </a:r>
            <a:r>
              <a:rPr lang="hu-HU" dirty="0" smtClean="0">
                <a:hlinkClick r:id="rId2"/>
              </a:rPr>
              <a:t>www.youtube.com/watch?v=LFpFXI_XKTo</a:t>
            </a:r>
            <a:r>
              <a:rPr lang="hu-HU" dirty="0" smtClean="0"/>
              <a:t> gitár: Balog Péter, </a:t>
            </a:r>
            <a:r>
              <a:rPr lang="en-US" dirty="0" err="1"/>
              <a:t>Gróf</a:t>
            </a:r>
            <a:r>
              <a:rPr lang="en-US" dirty="0"/>
              <a:t> Georgina </a:t>
            </a:r>
            <a:r>
              <a:rPr lang="en-US" dirty="0" err="1"/>
              <a:t>Zsófia</a:t>
            </a:r>
            <a:r>
              <a:rPr lang="en-US" dirty="0"/>
              <a:t>: </a:t>
            </a:r>
            <a:r>
              <a:rPr lang="en-US" dirty="0" err="1"/>
              <a:t>zene</a:t>
            </a:r>
            <a:r>
              <a:rPr lang="en-US" dirty="0"/>
              <a:t>, </a:t>
            </a:r>
            <a:r>
              <a:rPr lang="en-US" dirty="0" err="1"/>
              <a:t>ének-gitár</a:t>
            </a:r>
            <a:r>
              <a:rPr lang="en-US" dirty="0"/>
              <a:t> </a:t>
            </a:r>
            <a:endParaRPr lang="hu-HU" dirty="0" smtClean="0"/>
          </a:p>
          <a:p>
            <a:r>
              <a:rPr lang="en-US" dirty="0"/>
              <a:t> </a:t>
            </a:r>
            <a:r>
              <a:rPr lang="en-US" dirty="0">
                <a:hlinkClick r:id="rId3"/>
              </a:rPr>
              <a:t>https://</a:t>
            </a:r>
            <a:r>
              <a:rPr lang="en-US" dirty="0" smtClean="0">
                <a:hlinkClick r:id="rId3"/>
              </a:rPr>
              <a:t>www.youtube.com/watch?v=RzL70GfpHmo</a:t>
            </a:r>
            <a:r>
              <a:rPr lang="hu-HU" dirty="0" smtClean="0"/>
              <a:t> elmondja: Szarka Ákos</a:t>
            </a:r>
          </a:p>
          <a:p>
            <a:r>
              <a:rPr lang="hu-HU" dirty="0" smtClean="0"/>
              <a:t>kisebbségik</a:t>
            </a:r>
            <a:r>
              <a:rPr lang="en-US" dirty="0" err="1" smtClean="0"/>
              <a:t>ént</a:t>
            </a:r>
            <a:r>
              <a:rPr lang="en-US" dirty="0" smtClean="0"/>
              <a:t> </a:t>
            </a:r>
            <a:r>
              <a:rPr lang="en-US" dirty="0" err="1"/>
              <a:t>élni</a:t>
            </a:r>
            <a:r>
              <a:rPr lang="en-US" dirty="0"/>
              <a:t> </a:t>
            </a:r>
            <a:r>
              <a:rPr lang="en-US" dirty="0" err="1"/>
              <a:t>tehát</a:t>
            </a:r>
            <a:r>
              <a:rPr lang="en-US" dirty="0"/>
              <a:t> </a:t>
            </a:r>
            <a:r>
              <a:rPr lang="en-US" dirty="0" err="1"/>
              <a:t>Reményik</a:t>
            </a:r>
            <a:r>
              <a:rPr lang="en-US" dirty="0"/>
              <a:t> </a:t>
            </a:r>
            <a:r>
              <a:rPr lang="en-US" dirty="0" err="1"/>
              <a:t>szerint</a:t>
            </a:r>
            <a:r>
              <a:rPr lang="en-US" dirty="0"/>
              <a:t> </a:t>
            </a:r>
            <a:r>
              <a:rPr lang="en-US" dirty="0" err="1"/>
              <a:t>azért</a:t>
            </a:r>
            <a:r>
              <a:rPr lang="en-US" dirty="0"/>
              <a:t> </a:t>
            </a:r>
            <a:r>
              <a:rPr lang="en-US" dirty="0" err="1"/>
              <a:t>lehetséges</a:t>
            </a:r>
            <a:r>
              <a:rPr lang="en-US" dirty="0"/>
              <a:t>, </a:t>
            </a:r>
            <a:r>
              <a:rPr lang="en-US" dirty="0" err="1"/>
              <a:t>mert</a:t>
            </a:r>
            <a:r>
              <a:rPr lang="en-US" dirty="0"/>
              <a:t> </a:t>
            </a:r>
            <a:r>
              <a:rPr lang="en-US" dirty="0" err="1"/>
              <a:t>nincs</a:t>
            </a:r>
            <a:r>
              <a:rPr lang="en-US" dirty="0"/>
              <a:t> </a:t>
            </a:r>
            <a:r>
              <a:rPr lang="en-US" dirty="0" err="1"/>
              <a:t>rá</a:t>
            </a:r>
            <a:r>
              <a:rPr lang="en-US" dirty="0"/>
              <a:t> </a:t>
            </a:r>
            <a:r>
              <a:rPr lang="en-US" dirty="0" err="1"/>
              <a:t>alternatíva</a:t>
            </a:r>
            <a:r>
              <a:rPr lang="en-US" dirty="0"/>
              <a:t>.</a:t>
            </a:r>
          </a:p>
        </p:txBody>
      </p:sp>
    </p:spTree>
    <p:extLst>
      <p:ext uri="{BB962C8B-B14F-4D97-AF65-F5344CB8AC3E}">
        <p14:creationId xmlns:p14="http://schemas.microsoft.com/office/powerpoint/2010/main" val="310734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latin typeface="Times New Roman" panose="02020603050405020304" pitchFamily="18" charset="0"/>
                <a:cs typeface="Times New Roman" panose="02020603050405020304" pitchFamily="18" charset="0"/>
              </a:rPr>
              <a:t>Mi is a transzilvanizmus?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err="1" smtClean="0">
                <a:solidFill>
                  <a:srgbClr val="00B050"/>
                </a:solidFill>
                <a:latin typeface="Times New Roman" panose="02020603050405020304" pitchFamily="18" charset="0"/>
                <a:cs typeface="Times New Roman" panose="02020603050405020304" pitchFamily="18" charset="0"/>
              </a:rPr>
              <a:t>Politológ</a:t>
            </a:r>
            <a:r>
              <a:rPr lang="hu-HU" sz="2400" dirty="0" smtClean="0">
                <a:solidFill>
                  <a:srgbClr val="00B050"/>
                </a:solidFill>
                <a:latin typeface="Times New Roman" panose="02020603050405020304" pitchFamily="18" charset="0"/>
                <a:cs typeface="Times New Roman" panose="02020603050405020304" pitchFamily="18" charset="0"/>
              </a:rPr>
              <a:t>iai </a:t>
            </a:r>
            <a:r>
              <a:rPr lang="en-US" sz="2400" dirty="0" err="1" smtClean="0">
                <a:solidFill>
                  <a:srgbClr val="00B050"/>
                </a:solidFill>
                <a:latin typeface="Times New Roman" panose="02020603050405020304" pitchFamily="18" charset="0"/>
                <a:cs typeface="Times New Roman" panose="02020603050405020304" pitchFamily="18" charset="0"/>
              </a:rPr>
              <a:t>megközelítésben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erdélyi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régió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érdekeinek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érvényesítését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kitűző</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 </a:t>
            </a:r>
            <a:r>
              <a:rPr lang="en-US" sz="2400" i="1" dirty="0" err="1">
                <a:latin typeface="Times New Roman" panose="02020603050405020304" pitchFamily="18" charset="0"/>
                <a:cs typeface="Times New Roman" panose="02020603050405020304" pitchFamily="18" charset="0"/>
              </a:rPr>
              <a:t>magyar</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nemzeti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és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regionális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öntudat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feszültségteljes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viszonyát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hordozó</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politikai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ideológia</a:t>
            </a:r>
            <a:r>
              <a:rPr lang="en-US" sz="2400" dirty="0">
                <a:latin typeface="Times New Roman" panose="02020603050405020304" pitchFamily="18" charset="0"/>
                <a:cs typeface="Times New Roman" panose="02020603050405020304" pitchFamily="18" charset="0"/>
              </a:rPr>
              <a:t>, 1918 </a:t>
            </a:r>
            <a:r>
              <a:rPr lang="en-US" sz="2400" dirty="0" err="1">
                <a:latin typeface="Times New Roman" panose="02020603050405020304" pitchFamily="18" charset="0"/>
                <a:cs typeface="Times New Roman" panose="02020603050405020304" pitchFamily="18" charset="0"/>
              </a:rPr>
              <a:t>előtt</a:t>
            </a:r>
            <a:r>
              <a:rPr lang="en-US" sz="2400" dirty="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magyar</a:t>
            </a:r>
            <a:r>
              <a:rPr lang="hu-HU"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államkereteken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belül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illetve</a:t>
            </a:r>
            <a:r>
              <a:rPr lang="en-US" sz="2400" dirty="0">
                <a:latin typeface="Times New Roman" panose="02020603050405020304" pitchFamily="18" charset="0"/>
                <a:cs typeface="Times New Roman" panose="02020603050405020304" pitchFamily="18" charset="0"/>
              </a:rPr>
              <a:t> 1918 </a:t>
            </a:r>
            <a:r>
              <a:rPr lang="en-US" sz="2400" dirty="0" err="1">
                <a:latin typeface="Times New Roman" panose="02020603050405020304" pitchFamily="18" charset="0"/>
                <a:cs typeface="Times New Roman" panose="02020603050405020304" pitchFamily="18" charset="0"/>
              </a:rPr>
              <a:t>után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Romániában</a:t>
            </a:r>
            <a:r>
              <a:rPr lang="en-US" sz="2400" dirty="0" smtClean="0">
                <a:latin typeface="Times New Roman" panose="02020603050405020304" pitchFamily="18" charset="0"/>
                <a:cs typeface="Times New Roman" panose="02020603050405020304" pitchFamily="18" charset="0"/>
              </a:rPr>
              <a:t>;</a:t>
            </a:r>
            <a:endParaRPr lang="hu-HU" sz="2400" dirty="0"/>
          </a:p>
          <a:p>
            <a:r>
              <a:rPr lang="en-US" sz="2400" dirty="0" err="1">
                <a:solidFill>
                  <a:srgbClr val="00B050"/>
                </a:solidFill>
                <a:latin typeface="Times New Roman" panose="02020603050405020304" pitchFamily="18" charset="0"/>
                <a:cs typeface="Times New Roman" panose="02020603050405020304" pitchFamily="18" charset="0"/>
              </a:rPr>
              <a:t>Az</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irodalom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síkján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pedig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irányzat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illetve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kultúrpolitikai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cselekvésprogram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amely</a:t>
            </a:r>
            <a:r>
              <a:rPr lang="en-US" sz="2400" dirty="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trianon</a:t>
            </a:r>
            <a:r>
              <a:rPr lang="hu-HU" sz="24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békeszerződés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utáni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Erdélyben</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kényszerűen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önállósult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magyar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szellemi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élet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megteremtését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intézményeinek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kifejlesztését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tűzte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céljául</a:t>
            </a:r>
            <a:r>
              <a:rPr lang="en-US" sz="2400" dirty="0">
                <a:latin typeface="Times New Roman" panose="02020603050405020304" pitchFamily="18" charset="0"/>
                <a:cs typeface="Times New Roman" panose="02020603050405020304" pitchFamily="18" charset="0"/>
              </a:rPr>
              <a:t>, s a </a:t>
            </a:r>
            <a:r>
              <a:rPr lang="en-US" sz="2400" dirty="0" err="1">
                <a:latin typeface="Times New Roman" panose="02020603050405020304" pitchFamily="18" charset="0"/>
                <a:cs typeface="Times New Roman" panose="02020603050405020304" pitchFamily="18" charset="0"/>
              </a:rPr>
              <a:t>programja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nyomán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született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művekben</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Erdély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lelkét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kívánta</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szépirodalom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eszközeivel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kifejezésre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juttatni</a:t>
            </a:r>
            <a:r>
              <a:rPr lang="en-US" sz="24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250745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Jelszó és mítosz</a:t>
            </a:r>
            <a:endParaRPr lang="en-US" dirty="0"/>
          </a:p>
        </p:txBody>
      </p:sp>
      <p:sp>
        <p:nvSpPr>
          <p:cNvPr id="3" name="Content Placeholder 2"/>
          <p:cNvSpPr>
            <a:spLocks noGrp="1"/>
          </p:cNvSpPr>
          <p:nvPr>
            <p:ph idx="1"/>
          </p:nvPr>
        </p:nvSpPr>
        <p:spPr/>
        <p:txBody>
          <a:bodyPr/>
          <a:lstStyle/>
          <a:p>
            <a:r>
              <a:rPr lang="en-US" dirty="0"/>
              <a:t>A </a:t>
            </a:r>
            <a:r>
              <a:rPr lang="en-US" dirty="0" err="1"/>
              <a:t>nevét</a:t>
            </a:r>
            <a:r>
              <a:rPr lang="en-US" dirty="0"/>
              <a:t> </a:t>
            </a:r>
            <a:r>
              <a:rPr lang="en-US" b="1" dirty="0" err="1"/>
              <a:t>Szemlér</a:t>
            </a:r>
            <a:r>
              <a:rPr lang="en-US" b="1" dirty="0"/>
              <a:t> </a:t>
            </a:r>
            <a:r>
              <a:rPr lang="en-US" b="1" dirty="0" err="1" smtClean="0"/>
              <a:t>Ferenc</a:t>
            </a:r>
            <a:r>
              <a:rPr lang="en-US" dirty="0" smtClean="0"/>
              <a:t>, </a:t>
            </a:r>
            <a:r>
              <a:rPr lang="en-US" dirty="0" err="1"/>
              <a:t>mely</a:t>
            </a:r>
            <a:r>
              <a:rPr lang="en-US" dirty="0"/>
              <a:t> </a:t>
            </a:r>
            <a:r>
              <a:rPr lang="en-US" dirty="0" err="1"/>
              <a:t>érdekes</a:t>
            </a:r>
            <a:r>
              <a:rPr lang="en-US" dirty="0"/>
              <a:t> </a:t>
            </a:r>
            <a:r>
              <a:rPr lang="en-US" dirty="0" err="1"/>
              <a:t>módon</a:t>
            </a:r>
            <a:r>
              <a:rPr lang="en-US" dirty="0"/>
              <a:t> </a:t>
            </a:r>
            <a:r>
              <a:rPr lang="en-US" dirty="0" err="1"/>
              <a:t>épp</a:t>
            </a:r>
            <a:r>
              <a:rPr lang="en-US" dirty="0"/>
              <a:t> </a:t>
            </a:r>
            <a:r>
              <a:rPr lang="en-US" dirty="0" err="1"/>
              <a:t>az</a:t>
            </a:r>
            <a:r>
              <a:rPr lang="en-US" dirty="0"/>
              <a:t> </a:t>
            </a:r>
            <a:r>
              <a:rPr lang="en-US" dirty="0" err="1"/>
              <a:t>Erdélyi</a:t>
            </a:r>
            <a:r>
              <a:rPr lang="en-US" dirty="0"/>
              <a:t> </a:t>
            </a:r>
            <a:r>
              <a:rPr lang="en-US" dirty="0" err="1"/>
              <a:t>Helikonban</a:t>
            </a:r>
            <a:r>
              <a:rPr lang="en-US" dirty="0"/>
              <a:t> </a:t>
            </a:r>
            <a:r>
              <a:rPr lang="hu-HU" dirty="0" smtClean="0"/>
              <a:t>megjelent </a:t>
            </a:r>
            <a:r>
              <a:rPr lang="en-US" b="1" dirty="0" err="1"/>
              <a:t>Jelszó</a:t>
            </a:r>
            <a:r>
              <a:rPr lang="en-US" b="1" dirty="0"/>
              <a:t> </a:t>
            </a:r>
            <a:r>
              <a:rPr lang="en-US" b="1" dirty="0" err="1"/>
              <a:t>és</a:t>
            </a:r>
            <a:r>
              <a:rPr lang="en-US" b="1" dirty="0"/>
              <a:t> </a:t>
            </a:r>
            <a:r>
              <a:rPr lang="en-US" b="1" dirty="0" err="1"/>
              <a:t>mítosz</a:t>
            </a:r>
            <a:r>
              <a:rPr lang="hu-HU" dirty="0" smtClean="0"/>
              <a:t> (1937) </a:t>
            </a:r>
            <a:r>
              <a:rPr lang="en-US" dirty="0" err="1" smtClean="0"/>
              <a:t>című</a:t>
            </a:r>
            <a:r>
              <a:rPr lang="en-US" dirty="0" smtClean="0"/>
              <a:t> </a:t>
            </a:r>
            <a:r>
              <a:rPr lang="en-US" dirty="0" err="1"/>
              <a:t>cikkéről</a:t>
            </a:r>
            <a:r>
              <a:rPr lang="en-US" dirty="0"/>
              <a:t> </a:t>
            </a:r>
            <a:r>
              <a:rPr lang="en-US" dirty="0" err="1"/>
              <a:t>kapta</a:t>
            </a:r>
            <a:r>
              <a:rPr lang="en-US" dirty="0" smtClean="0"/>
              <a:t>, </a:t>
            </a:r>
            <a:r>
              <a:rPr lang="en-US" dirty="0"/>
              <a:t>s </a:t>
            </a:r>
            <a:r>
              <a:rPr lang="en-US" dirty="0" err="1"/>
              <a:t>mely</a:t>
            </a:r>
            <a:r>
              <a:rPr lang="en-US" dirty="0"/>
              <a:t> </a:t>
            </a:r>
            <a:r>
              <a:rPr lang="en-US" dirty="0" err="1"/>
              <a:t>élesen</a:t>
            </a:r>
            <a:r>
              <a:rPr lang="en-US" dirty="0"/>
              <a:t> </a:t>
            </a:r>
            <a:r>
              <a:rPr lang="en-US" dirty="0" err="1"/>
              <a:t>bírálta</a:t>
            </a:r>
            <a:r>
              <a:rPr lang="en-US" dirty="0"/>
              <a:t> a </a:t>
            </a:r>
            <a:r>
              <a:rPr lang="en-US" dirty="0" err="1"/>
              <a:t>hagyományos</a:t>
            </a:r>
            <a:r>
              <a:rPr lang="en-US" dirty="0"/>
              <a:t> </a:t>
            </a:r>
            <a:r>
              <a:rPr lang="en-US" dirty="0" err="1"/>
              <a:t>transzilvanista</a:t>
            </a:r>
            <a:r>
              <a:rPr lang="en-US" dirty="0"/>
              <a:t> </a:t>
            </a:r>
            <a:r>
              <a:rPr lang="en-US" dirty="0" err="1"/>
              <a:t>ideológiát</a:t>
            </a:r>
            <a:r>
              <a:rPr lang="en-US" dirty="0"/>
              <a:t>.  </a:t>
            </a:r>
            <a:endParaRPr lang="en-US" dirty="0" smtClean="0"/>
          </a:p>
          <a:p>
            <a:r>
              <a:rPr lang="en-US" dirty="0" smtClean="0"/>
              <a:t>K</a:t>
            </a:r>
            <a:r>
              <a:rPr lang="hu-HU" dirty="0" smtClean="0"/>
              <a:t>érdőív</a:t>
            </a:r>
            <a:endParaRPr lang="en-US" dirty="0" smtClean="0"/>
          </a:p>
          <a:p>
            <a:r>
              <a:rPr lang="en-US" dirty="0" err="1" smtClean="0"/>
              <a:t>Szemlér</a:t>
            </a:r>
            <a:r>
              <a:rPr lang="en-US" dirty="0" smtClean="0"/>
              <a:t> </a:t>
            </a:r>
            <a:r>
              <a:rPr lang="en-US" dirty="0" err="1"/>
              <a:t>egyenesen</a:t>
            </a:r>
            <a:r>
              <a:rPr lang="en-US" dirty="0"/>
              <a:t> </a:t>
            </a:r>
            <a:r>
              <a:rPr lang="en-US" dirty="0" err="1"/>
              <a:t>mítosznak</a:t>
            </a:r>
            <a:r>
              <a:rPr lang="en-US" dirty="0"/>
              <a:t> </a:t>
            </a:r>
            <a:r>
              <a:rPr lang="en-US" dirty="0" err="1"/>
              <a:t>nevezi</a:t>
            </a:r>
            <a:r>
              <a:rPr lang="en-US" dirty="0"/>
              <a:t> a „</a:t>
            </a:r>
            <a:r>
              <a:rPr lang="en-US" dirty="0" err="1"/>
              <a:t>transzilvanista</a:t>
            </a:r>
            <a:r>
              <a:rPr lang="en-US" dirty="0"/>
              <a:t> </a:t>
            </a:r>
            <a:r>
              <a:rPr lang="en-US" dirty="0" err="1"/>
              <a:t>gondolatot</a:t>
            </a:r>
            <a:r>
              <a:rPr lang="en-US" dirty="0"/>
              <a:t>”, </a:t>
            </a:r>
            <a:r>
              <a:rPr lang="en-US" dirty="0" err="1"/>
              <a:t>romantikus</a:t>
            </a:r>
            <a:r>
              <a:rPr lang="en-US" dirty="0"/>
              <a:t> </a:t>
            </a:r>
            <a:r>
              <a:rPr lang="en-US" dirty="0" err="1"/>
              <a:t>ideológiának</a:t>
            </a:r>
            <a:r>
              <a:rPr lang="en-US" dirty="0"/>
              <a:t> </a:t>
            </a:r>
            <a:r>
              <a:rPr lang="en-US" dirty="0" err="1"/>
              <a:t>tartja</a:t>
            </a:r>
            <a:r>
              <a:rPr lang="en-US" dirty="0" smtClean="0"/>
              <a:t>.</a:t>
            </a:r>
            <a:endParaRPr lang="hu-HU" dirty="0" smtClean="0"/>
          </a:p>
          <a:p>
            <a:r>
              <a:rPr lang="hu-HU" i="1" dirty="0" smtClean="0"/>
              <a:t>„...</a:t>
            </a:r>
            <a:r>
              <a:rPr lang="en-US" i="1" dirty="0" smtClean="0"/>
              <a:t>a </a:t>
            </a:r>
            <a:r>
              <a:rPr lang="en-US" i="1" dirty="0" err="1"/>
              <a:t>transzszilvanizmus</a:t>
            </a:r>
            <a:r>
              <a:rPr lang="en-US" i="1" dirty="0"/>
              <a:t>, mi </a:t>
            </a:r>
            <a:r>
              <a:rPr lang="en-US" i="1" dirty="0" err="1"/>
              <a:t>amúgy</a:t>
            </a:r>
            <a:r>
              <a:rPr lang="en-US" i="1" dirty="0"/>
              <a:t> </a:t>
            </a:r>
            <a:r>
              <a:rPr lang="en-US" i="1" dirty="0" err="1"/>
              <a:t>sem</a:t>
            </a:r>
            <a:r>
              <a:rPr lang="en-US" i="1" dirty="0"/>
              <a:t> volt </a:t>
            </a:r>
            <a:r>
              <a:rPr lang="en-US" i="1" dirty="0" err="1"/>
              <a:t>több</a:t>
            </a:r>
            <a:r>
              <a:rPr lang="en-US" i="1" dirty="0"/>
              <a:t> </a:t>
            </a:r>
            <a:r>
              <a:rPr lang="en-US" i="1" dirty="0" err="1"/>
              <a:t>mítosznál</a:t>
            </a:r>
            <a:r>
              <a:rPr lang="en-US" i="1" dirty="0"/>
              <a:t>, s </a:t>
            </a:r>
            <a:r>
              <a:rPr lang="en-US" i="1" dirty="0" err="1"/>
              <a:t>csak</a:t>
            </a:r>
            <a:r>
              <a:rPr lang="en-US" i="1" dirty="0"/>
              <a:t> a </a:t>
            </a:r>
            <a:r>
              <a:rPr lang="en-US" i="1" dirty="0" err="1"/>
              <a:t>hívők</a:t>
            </a:r>
            <a:r>
              <a:rPr lang="en-US" i="1" dirty="0"/>
              <a:t> </a:t>
            </a:r>
            <a:r>
              <a:rPr lang="en-US" i="1" dirty="0" err="1"/>
              <a:t>hite</a:t>
            </a:r>
            <a:r>
              <a:rPr lang="en-US" i="1" dirty="0"/>
              <a:t> </a:t>
            </a:r>
            <a:r>
              <a:rPr lang="en-US" i="1" dirty="0" err="1"/>
              <a:t>tartotta</a:t>
            </a:r>
            <a:r>
              <a:rPr lang="en-US" i="1" dirty="0"/>
              <a:t> </a:t>
            </a:r>
            <a:r>
              <a:rPr lang="en-US" i="1" dirty="0" err="1"/>
              <a:t>életben</a:t>
            </a:r>
            <a:r>
              <a:rPr lang="en-US" i="1" dirty="0"/>
              <a:t>, </a:t>
            </a:r>
            <a:r>
              <a:rPr lang="en-US" i="1" dirty="0" err="1"/>
              <a:t>megfutotta</a:t>
            </a:r>
            <a:r>
              <a:rPr lang="en-US" i="1" dirty="0"/>
              <a:t> </a:t>
            </a:r>
            <a:r>
              <a:rPr lang="en-US" i="1" dirty="0" err="1"/>
              <a:t>pályáját</a:t>
            </a:r>
            <a:r>
              <a:rPr lang="en-US" i="1" dirty="0"/>
              <a:t>, </a:t>
            </a:r>
            <a:r>
              <a:rPr lang="en-US" i="1" dirty="0" err="1"/>
              <a:t>és</a:t>
            </a:r>
            <a:r>
              <a:rPr lang="en-US" i="1" dirty="0"/>
              <a:t> </a:t>
            </a:r>
            <a:r>
              <a:rPr lang="en-US" i="1" dirty="0" err="1"/>
              <a:t>eltűnt</a:t>
            </a:r>
            <a:r>
              <a:rPr lang="en-US" i="1" dirty="0"/>
              <a:t> </a:t>
            </a:r>
            <a:r>
              <a:rPr lang="en-US" i="1" dirty="0" err="1"/>
              <a:t>az</a:t>
            </a:r>
            <a:r>
              <a:rPr lang="en-US" i="1" dirty="0"/>
              <a:t> </a:t>
            </a:r>
            <a:r>
              <a:rPr lang="en-US" i="1" dirty="0" err="1"/>
              <a:t>erdélyi</a:t>
            </a:r>
            <a:r>
              <a:rPr lang="en-US" i="1" dirty="0"/>
              <a:t> </a:t>
            </a:r>
            <a:r>
              <a:rPr lang="en-US" i="1" dirty="0" err="1"/>
              <a:t>szellemiség</a:t>
            </a:r>
            <a:r>
              <a:rPr lang="en-US" i="1" dirty="0"/>
              <a:t> </a:t>
            </a:r>
            <a:r>
              <a:rPr lang="en-US" i="1" dirty="0" err="1"/>
              <a:t>égboltozatáról</a:t>
            </a:r>
            <a:r>
              <a:rPr lang="en-US" i="1" dirty="0" smtClean="0"/>
              <a:t>.”</a:t>
            </a:r>
            <a:r>
              <a:rPr lang="hu-HU" dirty="0"/>
              <a:t> </a:t>
            </a:r>
            <a:endParaRPr lang="hu-HU" dirty="0" smtClean="0"/>
          </a:p>
          <a:p>
            <a:pPr marL="0" indent="0">
              <a:buNone/>
            </a:pPr>
            <a:r>
              <a:rPr lang="hu-HU" dirty="0" smtClean="0"/>
              <a:t>Forrás:</a:t>
            </a:r>
            <a:r>
              <a:rPr lang="en-US" dirty="0" smtClean="0"/>
              <a:t> </a:t>
            </a:r>
            <a:r>
              <a:rPr lang="en-US" dirty="0" err="1"/>
              <a:t>Szemlér</a:t>
            </a:r>
            <a:r>
              <a:rPr lang="en-US" dirty="0"/>
              <a:t> </a:t>
            </a:r>
            <a:r>
              <a:rPr lang="en-US" dirty="0" err="1"/>
              <a:t>Ferenc</a:t>
            </a:r>
            <a:r>
              <a:rPr lang="en-US" dirty="0"/>
              <a:t>, </a:t>
            </a:r>
            <a:r>
              <a:rPr lang="en-US" i="1" dirty="0" err="1"/>
              <a:t>Jelszó</a:t>
            </a:r>
            <a:r>
              <a:rPr lang="en-US" i="1" dirty="0"/>
              <a:t> </a:t>
            </a:r>
            <a:r>
              <a:rPr lang="en-US" i="1" dirty="0" err="1"/>
              <a:t>és</a:t>
            </a:r>
            <a:r>
              <a:rPr lang="en-US" i="1" dirty="0"/>
              <a:t> </a:t>
            </a:r>
            <a:r>
              <a:rPr lang="en-US" i="1" dirty="0" err="1"/>
              <a:t>mítosz</a:t>
            </a:r>
            <a:r>
              <a:rPr lang="en-US" dirty="0"/>
              <a:t>. </a:t>
            </a:r>
            <a:r>
              <a:rPr lang="en-US" dirty="0" err="1"/>
              <a:t>Erdélyi</a:t>
            </a:r>
            <a:r>
              <a:rPr lang="en-US" dirty="0"/>
              <a:t> </a:t>
            </a:r>
            <a:r>
              <a:rPr lang="en-US" dirty="0" err="1"/>
              <a:t>Helikon</a:t>
            </a:r>
            <a:r>
              <a:rPr lang="en-US" dirty="0"/>
              <a:t>. 1937. </a:t>
            </a:r>
            <a:r>
              <a:rPr lang="en-US" dirty="0" err="1"/>
              <a:t>október</a:t>
            </a:r>
            <a:r>
              <a:rPr lang="en-US" dirty="0"/>
              <a:t> 592-604.p.</a:t>
            </a:r>
          </a:p>
          <a:p>
            <a:endParaRPr lang="en-US" dirty="0"/>
          </a:p>
        </p:txBody>
      </p:sp>
    </p:spTree>
    <p:extLst>
      <p:ext uri="{BB962C8B-B14F-4D97-AF65-F5344CB8AC3E}">
        <p14:creationId xmlns:p14="http://schemas.microsoft.com/office/powerpoint/2010/main" val="3889361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Vitázók...</a:t>
            </a:r>
            <a:endParaRPr lang="en-US" dirty="0"/>
          </a:p>
        </p:txBody>
      </p:sp>
      <p:sp>
        <p:nvSpPr>
          <p:cNvPr id="3" name="Content Placeholder 2"/>
          <p:cNvSpPr>
            <a:spLocks noGrp="1"/>
          </p:cNvSpPr>
          <p:nvPr>
            <p:ph idx="1"/>
          </p:nvPr>
        </p:nvSpPr>
        <p:spPr/>
        <p:txBody>
          <a:bodyPr>
            <a:normAutofit/>
          </a:bodyPr>
          <a:lstStyle/>
          <a:p>
            <a:r>
              <a:rPr lang="en-US" dirty="0"/>
              <a:t>A </a:t>
            </a:r>
            <a:r>
              <a:rPr lang="en-US" dirty="0" err="1"/>
              <a:t>transzszilvanista</a:t>
            </a:r>
            <a:r>
              <a:rPr lang="en-US" dirty="0"/>
              <a:t> </a:t>
            </a:r>
            <a:r>
              <a:rPr lang="en-US" dirty="0" err="1"/>
              <a:t>írók</a:t>
            </a:r>
            <a:r>
              <a:rPr lang="en-US" dirty="0">
                <a:solidFill>
                  <a:srgbClr val="00B050"/>
                </a:solidFill>
              </a:rPr>
              <a:t>: </a:t>
            </a:r>
            <a:r>
              <a:rPr lang="en-US" dirty="0" err="1">
                <a:solidFill>
                  <a:srgbClr val="00B050"/>
                </a:solidFill>
              </a:rPr>
              <a:t>Kós</a:t>
            </a:r>
            <a:r>
              <a:rPr lang="en-US" dirty="0">
                <a:solidFill>
                  <a:srgbClr val="00B050"/>
                </a:solidFill>
              </a:rPr>
              <a:t> </a:t>
            </a:r>
            <a:r>
              <a:rPr lang="en-US" dirty="0" err="1">
                <a:solidFill>
                  <a:srgbClr val="00B050"/>
                </a:solidFill>
              </a:rPr>
              <a:t>Károly</a:t>
            </a:r>
            <a:r>
              <a:rPr lang="en-US" dirty="0"/>
              <a:t>, </a:t>
            </a:r>
            <a:r>
              <a:rPr lang="en-US" dirty="0" err="1"/>
              <a:t>Ligeti</a:t>
            </a:r>
            <a:r>
              <a:rPr lang="en-US" dirty="0"/>
              <a:t> </a:t>
            </a:r>
            <a:r>
              <a:rPr lang="en-US" dirty="0" err="1"/>
              <a:t>Ernő</a:t>
            </a:r>
            <a:r>
              <a:rPr lang="en-US" dirty="0"/>
              <a:t>, </a:t>
            </a:r>
            <a:r>
              <a:rPr lang="en-US" dirty="0" err="1"/>
              <a:t>Kacsó</a:t>
            </a:r>
            <a:r>
              <a:rPr lang="en-US" dirty="0"/>
              <a:t> </a:t>
            </a:r>
            <a:r>
              <a:rPr lang="en-US" dirty="0" err="1" smtClean="0"/>
              <a:t>Sándor</a:t>
            </a:r>
            <a:r>
              <a:rPr lang="hu-HU" dirty="0"/>
              <a:t> </a:t>
            </a:r>
            <a:r>
              <a:rPr lang="hu-HU" dirty="0" smtClean="0"/>
              <a:t>k</a:t>
            </a:r>
            <a:r>
              <a:rPr lang="en-US" dirty="0" err="1" smtClean="0"/>
              <a:t>iálltak</a:t>
            </a:r>
            <a:r>
              <a:rPr lang="en-US" dirty="0" smtClean="0"/>
              <a:t> </a:t>
            </a:r>
            <a:r>
              <a:rPr lang="en-US" dirty="0" err="1"/>
              <a:t>az</a:t>
            </a:r>
            <a:r>
              <a:rPr lang="en-US" dirty="0"/>
              <a:t> </a:t>
            </a:r>
            <a:r>
              <a:rPr lang="en-US" dirty="0" err="1"/>
              <a:t>ideológia</a:t>
            </a:r>
            <a:r>
              <a:rPr lang="en-US" dirty="0"/>
              <a:t> </a:t>
            </a:r>
            <a:r>
              <a:rPr lang="en-US" dirty="0" err="1"/>
              <a:t>mellett</a:t>
            </a:r>
            <a:r>
              <a:rPr lang="en-US" dirty="0"/>
              <a:t>, </a:t>
            </a:r>
            <a:endParaRPr lang="hu-HU" dirty="0" smtClean="0"/>
          </a:p>
          <a:p>
            <a:r>
              <a:rPr lang="en-US" dirty="0" smtClean="0"/>
              <a:t>de </a:t>
            </a:r>
            <a:r>
              <a:rPr lang="en-US" dirty="0"/>
              <a:t>a </a:t>
            </a:r>
            <a:r>
              <a:rPr lang="en-US" dirty="0" err="1"/>
              <a:t>fiatal</a:t>
            </a:r>
            <a:r>
              <a:rPr lang="en-US" dirty="0"/>
              <a:t> </a:t>
            </a:r>
            <a:r>
              <a:rPr lang="en-US" dirty="0" err="1"/>
              <a:t>generáció</a:t>
            </a:r>
            <a:r>
              <a:rPr lang="en-US" dirty="0"/>
              <a:t> </a:t>
            </a:r>
            <a:r>
              <a:rPr lang="en-US" dirty="0" err="1"/>
              <a:t>tagjai</a:t>
            </a:r>
            <a:r>
              <a:rPr lang="en-US" dirty="0"/>
              <a:t> </a:t>
            </a:r>
            <a:r>
              <a:rPr lang="en-US" dirty="0" err="1"/>
              <a:t>közül</a:t>
            </a:r>
            <a:r>
              <a:rPr lang="en-US" dirty="0"/>
              <a:t> is </a:t>
            </a:r>
            <a:r>
              <a:rPr lang="en-US" dirty="0" err="1"/>
              <a:t>sokan</a:t>
            </a:r>
            <a:r>
              <a:rPr lang="en-US" dirty="0"/>
              <a:t> </a:t>
            </a:r>
            <a:r>
              <a:rPr lang="en-US" dirty="0" err="1"/>
              <a:t>érveltek</a:t>
            </a:r>
            <a:r>
              <a:rPr lang="en-US" dirty="0"/>
              <a:t> a </a:t>
            </a:r>
            <a:r>
              <a:rPr lang="en-US" dirty="0" err="1"/>
              <a:t>transzilvanizmus</a:t>
            </a:r>
            <a:r>
              <a:rPr lang="en-US" dirty="0"/>
              <a:t> </a:t>
            </a:r>
            <a:r>
              <a:rPr lang="en-US" dirty="0" err="1"/>
              <a:t>létjogosultsága</a:t>
            </a:r>
            <a:r>
              <a:rPr lang="en-US" dirty="0"/>
              <a:t> </a:t>
            </a:r>
            <a:r>
              <a:rPr lang="en-US" dirty="0" err="1"/>
              <a:t>mellett</a:t>
            </a:r>
            <a:r>
              <a:rPr lang="en-US" dirty="0"/>
              <a:t>. </a:t>
            </a:r>
            <a:r>
              <a:rPr lang="en-US" dirty="0" err="1"/>
              <a:t>Vásárhelyi</a:t>
            </a:r>
            <a:r>
              <a:rPr lang="en-US" dirty="0"/>
              <a:t> Z. Emil, </a:t>
            </a:r>
            <a:r>
              <a:rPr lang="en-US" dirty="0" err="1"/>
              <a:t>Dániel</a:t>
            </a:r>
            <a:r>
              <a:rPr lang="en-US" dirty="0"/>
              <a:t> </a:t>
            </a:r>
            <a:r>
              <a:rPr lang="en-US" dirty="0" err="1"/>
              <a:t>Antal</a:t>
            </a:r>
            <a:r>
              <a:rPr lang="en-US" dirty="0"/>
              <a:t>, </a:t>
            </a:r>
            <a:endParaRPr lang="hu-HU" dirty="0" smtClean="0"/>
          </a:p>
          <a:p>
            <a:r>
              <a:rPr lang="en-US" b="1" dirty="0" err="1" smtClean="0"/>
              <a:t>László</a:t>
            </a:r>
            <a:r>
              <a:rPr lang="en-US" b="1" dirty="0" smtClean="0"/>
              <a:t> </a:t>
            </a:r>
            <a:r>
              <a:rPr lang="en-US" b="1" dirty="0" err="1" smtClean="0"/>
              <a:t>Dezső</a:t>
            </a:r>
            <a:r>
              <a:rPr lang="hu-HU" b="1" dirty="0" smtClean="0"/>
              <a:t> </a:t>
            </a:r>
            <a:r>
              <a:rPr lang="en-US" b="1" dirty="0" smtClean="0"/>
              <a:t>a </a:t>
            </a:r>
            <a:r>
              <a:rPr lang="en-US" b="1" dirty="0" err="1"/>
              <a:t>Világnézetünk</a:t>
            </a:r>
            <a:r>
              <a:rPr lang="en-US" b="1" dirty="0"/>
              <a:t> </a:t>
            </a:r>
            <a:r>
              <a:rPr lang="en-US" b="1" dirty="0" err="1"/>
              <a:t>apológiája</a:t>
            </a:r>
            <a:r>
              <a:rPr lang="en-US" b="1" dirty="0"/>
              <a:t> </a:t>
            </a:r>
            <a:r>
              <a:rPr lang="en-US" dirty="0" err="1"/>
              <a:t>című</a:t>
            </a:r>
            <a:r>
              <a:rPr lang="en-US" dirty="0"/>
              <a:t> </a:t>
            </a:r>
            <a:r>
              <a:rPr lang="en-US" dirty="0" err="1"/>
              <a:t>cikkében</a:t>
            </a:r>
            <a:r>
              <a:rPr lang="en-US" dirty="0"/>
              <a:t> </a:t>
            </a:r>
            <a:r>
              <a:rPr lang="hu-HU" dirty="0" smtClean="0"/>
              <a:t>kifejti, hogy </a:t>
            </a:r>
            <a:r>
              <a:rPr lang="en-US" dirty="0" err="1" smtClean="0"/>
              <a:t>az</a:t>
            </a:r>
            <a:r>
              <a:rPr lang="en-US" dirty="0" smtClean="0"/>
              <a:t> </a:t>
            </a:r>
            <a:r>
              <a:rPr lang="en-US" dirty="0" err="1"/>
              <a:t>erdélyi</a:t>
            </a:r>
            <a:r>
              <a:rPr lang="en-US" dirty="0"/>
              <a:t> </a:t>
            </a:r>
            <a:r>
              <a:rPr lang="en-US" dirty="0" err="1"/>
              <a:t>lét</a:t>
            </a:r>
            <a:r>
              <a:rPr lang="en-US" dirty="0"/>
              <a:t> </a:t>
            </a:r>
            <a:r>
              <a:rPr lang="en-US" dirty="0" err="1"/>
              <a:t>egyetlen</a:t>
            </a:r>
            <a:r>
              <a:rPr lang="en-US" dirty="0"/>
              <a:t> </a:t>
            </a:r>
            <a:r>
              <a:rPr lang="en-US" dirty="0" err="1"/>
              <a:t>érvényes</a:t>
            </a:r>
            <a:r>
              <a:rPr lang="en-US" dirty="0"/>
              <a:t> </a:t>
            </a:r>
            <a:r>
              <a:rPr lang="en-US" dirty="0" err="1"/>
              <a:t>világnézete</a:t>
            </a:r>
            <a:r>
              <a:rPr lang="en-US" dirty="0"/>
              <a:t> a </a:t>
            </a:r>
            <a:r>
              <a:rPr lang="en-US" dirty="0" err="1"/>
              <a:t>transzszilvanizmus</a:t>
            </a:r>
            <a:r>
              <a:rPr lang="en-US" dirty="0"/>
              <a:t>. </a:t>
            </a:r>
            <a:r>
              <a:rPr lang="en-US" i="1" dirty="0"/>
              <a:t>„A </a:t>
            </a:r>
            <a:r>
              <a:rPr lang="en-US" i="1" dirty="0" err="1"/>
              <a:t>transzszilvanizmus</a:t>
            </a:r>
            <a:r>
              <a:rPr lang="en-US" i="1" dirty="0"/>
              <a:t> </a:t>
            </a:r>
            <a:r>
              <a:rPr lang="en-US" i="1" dirty="0" err="1"/>
              <a:t>éppen</a:t>
            </a:r>
            <a:r>
              <a:rPr lang="en-US" i="1" dirty="0"/>
              <a:t> </a:t>
            </a:r>
            <a:r>
              <a:rPr lang="en-US" i="1" dirty="0" err="1"/>
              <a:t>azt</a:t>
            </a:r>
            <a:r>
              <a:rPr lang="en-US" i="1" dirty="0"/>
              <a:t> a </a:t>
            </a:r>
            <a:r>
              <a:rPr lang="en-US" i="1" dirty="0" err="1"/>
              <a:t>világnézetet</a:t>
            </a:r>
            <a:r>
              <a:rPr lang="en-US" i="1" dirty="0"/>
              <a:t> </a:t>
            </a:r>
            <a:r>
              <a:rPr lang="en-US" i="1" dirty="0" err="1"/>
              <a:t>jelenti</a:t>
            </a:r>
            <a:r>
              <a:rPr lang="en-US" i="1" dirty="0"/>
              <a:t>, </a:t>
            </a:r>
            <a:r>
              <a:rPr lang="en-US" i="1" dirty="0" err="1"/>
              <a:t>amelyik</a:t>
            </a:r>
            <a:r>
              <a:rPr lang="en-US" i="1" dirty="0"/>
              <a:t> </a:t>
            </a:r>
            <a:r>
              <a:rPr lang="en-US" i="1" dirty="0" err="1"/>
              <a:t>sajátos</a:t>
            </a:r>
            <a:r>
              <a:rPr lang="en-US" i="1" dirty="0"/>
              <a:t>, </a:t>
            </a:r>
            <a:r>
              <a:rPr lang="en-US" i="1" dirty="0" err="1"/>
              <a:t>egzisztenciális</a:t>
            </a:r>
            <a:r>
              <a:rPr lang="en-US" i="1" dirty="0"/>
              <a:t> </a:t>
            </a:r>
            <a:r>
              <a:rPr lang="en-US" i="1" dirty="0" err="1"/>
              <a:t>érdekünket</a:t>
            </a:r>
            <a:r>
              <a:rPr lang="en-US" i="1" dirty="0"/>
              <a:t> </a:t>
            </a:r>
            <a:r>
              <a:rPr lang="en-US" i="1" dirty="0" err="1"/>
              <a:t>védi</a:t>
            </a:r>
            <a:r>
              <a:rPr lang="en-US" i="1" dirty="0"/>
              <a:t> </a:t>
            </a:r>
            <a:r>
              <a:rPr lang="en-US" i="1" dirty="0" err="1"/>
              <a:t>abban</a:t>
            </a:r>
            <a:r>
              <a:rPr lang="en-US" i="1" dirty="0"/>
              <a:t> a </a:t>
            </a:r>
            <a:r>
              <a:rPr lang="en-US" i="1" dirty="0" err="1"/>
              <a:t>helyzetben</a:t>
            </a:r>
            <a:r>
              <a:rPr lang="en-US" i="1" dirty="0"/>
              <a:t>, </a:t>
            </a:r>
            <a:r>
              <a:rPr lang="en-US" i="1" dirty="0" err="1"/>
              <a:t>ahol</a:t>
            </a:r>
            <a:r>
              <a:rPr lang="en-US" i="1" dirty="0"/>
              <a:t> ma </a:t>
            </a:r>
            <a:r>
              <a:rPr lang="en-US" i="1" dirty="0" err="1"/>
              <a:t>élünk</a:t>
            </a:r>
            <a:r>
              <a:rPr lang="en-US" i="1" dirty="0"/>
              <a:t>. </a:t>
            </a:r>
            <a:r>
              <a:rPr lang="en-US" i="1" dirty="0" err="1"/>
              <a:t>Ez</a:t>
            </a:r>
            <a:r>
              <a:rPr lang="en-US" i="1" dirty="0"/>
              <a:t> a </a:t>
            </a:r>
            <a:r>
              <a:rPr lang="en-US" i="1" dirty="0" err="1"/>
              <a:t>felfogás</a:t>
            </a:r>
            <a:r>
              <a:rPr lang="en-US" i="1" dirty="0"/>
              <a:t> </a:t>
            </a:r>
            <a:r>
              <a:rPr lang="en-US" i="1" dirty="0" err="1"/>
              <a:t>nem</a:t>
            </a:r>
            <a:r>
              <a:rPr lang="en-US" i="1" dirty="0"/>
              <a:t> </a:t>
            </a:r>
            <a:r>
              <a:rPr lang="en-US" i="1" dirty="0" err="1"/>
              <a:t>zárkózik</a:t>
            </a:r>
            <a:r>
              <a:rPr lang="en-US" i="1" dirty="0"/>
              <a:t> el </a:t>
            </a:r>
            <a:r>
              <a:rPr lang="en-US" i="1" dirty="0" err="1"/>
              <a:t>az</a:t>
            </a:r>
            <a:r>
              <a:rPr lang="en-US" i="1" dirty="0"/>
              <a:t> </a:t>
            </a:r>
            <a:r>
              <a:rPr lang="en-US" i="1" dirty="0" err="1"/>
              <a:t>élet</a:t>
            </a:r>
            <a:r>
              <a:rPr lang="en-US" i="1" dirty="0"/>
              <a:t> </a:t>
            </a:r>
            <a:r>
              <a:rPr lang="en-US" i="1" dirty="0" err="1"/>
              <a:t>gazdasági</a:t>
            </a:r>
            <a:r>
              <a:rPr lang="en-US" i="1" dirty="0"/>
              <a:t> </a:t>
            </a:r>
            <a:r>
              <a:rPr lang="en-US" i="1" dirty="0" err="1"/>
              <a:t>vonatkozásaitól</a:t>
            </a:r>
            <a:r>
              <a:rPr lang="en-US" i="1" dirty="0"/>
              <a:t>, de </a:t>
            </a:r>
            <a:r>
              <a:rPr lang="en-US" i="1" dirty="0" err="1"/>
              <a:t>valóságon</a:t>
            </a:r>
            <a:r>
              <a:rPr lang="en-US" i="1" dirty="0"/>
              <a:t> </a:t>
            </a:r>
            <a:r>
              <a:rPr lang="en-US" i="1" dirty="0" err="1"/>
              <a:t>sokkal</a:t>
            </a:r>
            <a:r>
              <a:rPr lang="en-US" i="1" dirty="0"/>
              <a:t> </a:t>
            </a:r>
            <a:r>
              <a:rPr lang="en-US" i="1" dirty="0" err="1"/>
              <a:t>többet</a:t>
            </a:r>
            <a:r>
              <a:rPr lang="en-US" i="1" dirty="0"/>
              <a:t> </a:t>
            </a:r>
            <a:r>
              <a:rPr lang="en-US" i="1" dirty="0" err="1"/>
              <a:t>ért</a:t>
            </a:r>
            <a:r>
              <a:rPr lang="en-US" i="1" dirty="0"/>
              <a:t>, mint a </a:t>
            </a:r>
            <a:r>
              <a:rPr lang="en-US" i="1" dirty="0" err="1"/>
              <a:t>puszta</a:t>
            </a:r>
            <a:r>
              <a:rPr lang="en-US" i="1" dirty="0"/>
              <a:t> </a:t>
            </a:r>
            <a:r>
              <a:rPr lang="en-US" i="1" dirty="0" err="1"/>
              <a:t>materiális</a:t>
            </a:r>
            <a:r>
              <a:rPr lang="en-US" i="1" dirty="0"/>
              <a:t> </a:t>
            </a:r>
            <a:r>
              <a:rPr lang="en-US" i="1" dirty="0" err="1"/>
              <a:t>tényeket</a:t>
            </a:r>
            <a:r>
              <a:rPr lang="en-US" i="1" dirty="0"/>
              <a:t>”.</a:t>
            </a:r>
            <a:endParaRPr lang="en-US" dirty="0"/>
          </a:p>
          <a:p>
            <a:pPr marL="0" indent="0">
              <a:buNone/>
            </a:pPr>
            <a:r>
              <a:rPr lang="hu-HU" dirty="0" smtClean="0"/>
              <a:t>Forrás: </a:t>
            </a:r>
            <a:r>
              <a:rPr lang="en-US" dirty="0" err="1" smtClean="0"/>
              <a:t>László</a:t>
            </a:r>
            <a:r>
              <a:rPr lang="en-US" dirty="0" smtClean="0"/>
              <a:t> </a:t>
            </a:r>
            <a:r>
              <a:rPr lang="en-US" dirty="0" err="1"/>
              <a:t>Dezső</a:t>
            </a:r>
            <a:r>
              <a:rPr lang="en-US" dirty="0"/>
              <a:t>, </a:t>
            </a:r>
            <a:r>
              <a:rPr lang="en-US" i="1" dirty="0" err="1"/>
              <a:t>Világnézetünk</a:t>
            </a:r>
            <a:r>
              <a:rPr lang="en-US" i="1" dirty="0"/>
              <a:t> </a:t>
            </a:r>
            <a:r>
              <a:rPr lang="en-US" i="1" dirty="0" err="1"/>
              <a:t>apológiája</a:t>
            </a:r>
            <a:r>
              <a:rPr lang="en-US" dirty="0"/>
              <a:t>. In: </a:t>
            </a:r>
            <a:r>
              <a:rPr lang="en-US" i="1" dirty="0" err="1"/>
              <a:t>Erdélyi</a:t>
            </a:r>
            <a:r>
              <a:rPr lang="en-US" i="1" dirty="0"/>
              <a:t> </a:t>
            </a:r>
            <a:r>
              <a:rPr lang="en-US" i="1" dirty="0" err="1"/>
              <a:t>Fiatalok</a:t>
            </a:r>
            <a:r>
              <a:rPr lang="en-US" dirty="0"/>
              <a:t>, 1938. 1. </a:t>
            </a:r>
            <a:r>
              <a:rPr lang="en-US" dirty="0" err="1"/>
              <a:t>sz</a:t>
            </a:r>
            <a:r>
              <a:rPr lang="en-US" dirty="0"/>
              <a:t>. 117-123.p.</a:t>
            </a:r>
          </a:p>
          <a:p>
            <a:endParaRPr lang="en-US" dirty="0"/>
          </a:p>
        </p:txBody>
      </p:sp>
    </p:spTree>
    <p:extLst>
      <p:ext uri="{BB962C8B-B14F-4D97-AF65-F5344CB8AC3E}">
        <p14:creationId xmlns:p14="http://schemas.microsoft.com/office/powerpoint/2010/main" val="2206712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...lezárás</a:t>
            </a:r>
            <a:endParaRPr lang="en-US" dirty="0"/>
          </a:p>
        </p:txBody>
      </p:sp>
      <p:sp>
        <p:nvSpPr>
          <p:cNvPr id="3" name="Content Placeholder 2"/>
          <p:cNvSpPr>
            <a:spLocks noGrp="1"/>
          </p:cNvSpPr>
          <p:nvPr>
            <p:ph idx="1"/>
          </p:nvPr>
        </p:nvSpPr>
        <p:spPr/>
        <p:txBody>
          <a:bodyPr/>
          <a:lstStyle/>
          <a:p>
            <a:pPr algn="just"/>
            <a:r>
              <a:rPr lang="en-US" i="1" dirty="0"/>
              <a:t>„A </a:t>
            </a:r>
            <a:r>
              <a:rPr lang="en-US" i="1" dirty="0" err="1"/>
              <a:t>vitapartnerek</a:t>
            </a:r>
            <a:r>
              <a:rPr lang="en-US" i="1" dirty="0"/>
              <a:t> </a:t>
            </a:r>
            <a:r>
              <a:rPr lang="en-US" i="1" dirty="0" err="1"/>
              <a:t>apologikus</a:t>
            </a:r>
            <a:r>
              <a:rPr lang="en-US" i="1" dirty="0"/>
              <a:t> </a:t>
            </a:r>
            <a:r>
              <a:rPr lang="en-US" i="1" dirty="0" err="1"/>
              <a:t>érvelése</a:t>
            </a:r>
            <a:r>
              <a:rPr lang="en-US" i="1" dirty="0"/>
              <a:t> </a:t>
            </a:r>
            <a:r>
              <a:rPr lang="en-US" i="1" dirty="0" err="1"/>
              <a:t>az</a:t>
            </a:r>
            <a:r>
              <a:rPr lang="en-US" i="1" dirty="0"/>
              <a:t> </a:t>
            </a:r>
            <a:r>
              <a:rPr lang="en-US" i="1" dirty="0" err="1"/>
              <a:t>erdélyi</a:t>
            </a:r>
            <a:r>
              <a:rPr lang="en-US" i="1" dirty="0"/>
              <a:t> </a:t>
            </a:r>
            <a:r>
              <a:rPr lang="en-US" i="1" dirty="0" err="1"/>
              <a:t>magyarság</a:t>
            </a:r>
            <a:r>
              <a:rPr lang="en-US" i="1" dirty="0"/>
              <a:t> </a:t>
            </a:r>
            <a:r>
              <a:rPr lang="en-US" i="1" dirty="0" err="1"/>
              <a:t>számára</a:t>
            </a:r>
            <a:r>
              <a:rPr lang="en-US" i="1" dirty="0"/>
              <a:t> </a:t>
            </a:r>
            <a:r>
              <a:rPr lang="en-US" i="1" dirty="0" err="1"/>
              <a:t>legreálisabb</a:t>
            </a:r>
            <a:r>
              <a:rPr lang="en-US" i="1" dirty="0"/>
              <a:t> </a:t>
            </a:r>
            <a:r>
              <a:rPr lang="en-US" i="1" dirty="0" err="1"/>
              <a:t>világnézetként</a:t>
            </a:r>
            <a:r>
              <a:rPr lang="en-US" i="1" dirty="0"/>
              <a:t> </a:t>
            </a:r>
            <a:r>
              <a:rPr lang="en-US" i="1" dirty="0" err="1"/>
              <a:t>helyezi</a:t>
            </a:r>
            <a:r>
              <a:rPr lang="en-US" i="1" dirty="0"/>
              <a:t> </a:t>
            </a:r>
            <a:r>
              <a:rPr lang="en-US" i="1" dirty="0" err="1"/>
              <a:t>vissza</a:t>
            </a:r>
            <a:r>
              <a:rPr lang="en-US" i="1" dirty="0"/>
              <a:t> </a:t>
            </a:r>
            <a:r>
              <a:rPr lang="en-US" i="1" dirty="0" err="1"/>
              <a:t>jogaiba</a:t>
            </a:r>
            <a:r>
              <a:rPr lang="en-US" i="1" dirty="0"/>
              <a:t> a </a:t>
            </a:r>
            <a:r>
              <a:rPr lang="en-US" i="1" dirty="0" err="1"/>
              <a:t>transzilvanizmust</a:t>
            </a:r>
            <a:r>
              <a:rPr lang="en-US" i="1" dirty="0"/>
              <a:t>, </a:t>
            </a:r>
            <a:r>
              <a:rPr lang="en-US" i="1" dirty="0" err="1"/>
              <a:t>amely</a:t>
            </a:r>
            <a:r>
              <a:rPr lang="en-US" i="1" dirty="0"/>
              <a:t> </a:t>
            </a:r>
            <a:r>
              <a:rPr lang="en-US" i="1" dirty="0" err="1"/>
              <a:t>társadalmi</a:t>
            </a:r>
            <a:r>
              <a:rPr lang="en-US" i="1" dirty="0"/>
              <a:t> </a:t>
            </a:r>
            <a:r>
              <a:rPr lang="en-US" i="1" dirty="0" err="1"/>
              <a:t>konszenzusként</a:t>
            </a:r>
            <a:r>
              <a:rPr lang="en-US" i="1" dirty="0"/>
              <a:t> </a:t>
            </a:r>
            <a:r>
              <a:rPr lang="en-US" i="1" dirty="0" err="1"/>
              <a:t>válasz</a:t>
            </a:r>
            <a:r>
              <a:rPr lang="en-US" i="1" dirty="0"/>
              <a:t> </a:t>
            </a:r>
            <a:r>
              <a:rPr lang="en-US" i="1" dirty="0" err="1"/>
              <a:t>lehet</a:t>
            </a:r>
            <a:r>
              <a:rPr lang="en-US" i="1" dirty="0"/>
              <a:t> </a:t>
            </a:r>
            <a:r>
              <a:rPr lang="en-US" i="1" dirty="0" err="1"/>
              <a:t>mindarra</a:t>
            </a:r>
            <a:r>
              <a:rPr lang="en-US" i="1" dirty="0"/>
              <a:t>, </a:t>
            </a:r>
            <a:r>
              <a:rPr lang="en-US" i="1" dirty="0" err="1"/>
              <a:t>ami</a:t>
            </a:r>
            <a:r>
              <a:rPr lang="en-US" i="1" dirty="0"/>
              <a:t> </a:t>
            </a:r>
            <a:r>
              <a:rPr lang="en-US" i="1" dirty="0" err="1"/>
              <a:t>kisebbségi</a:t>
            </a:r>
            <a:r>
              <a:rPr lang="en-US" i="1" dirty="0"/>
              <a:t> </a:t>
            </a:r>
            <a:r>
              <a:rPr lang="en-US" i="1" dirty="0" err="1"/>
              <a:t>kérdésként</a:t>
            </a:r>
            <a:r>
              <a:rPr lang="en-US" i="1" dirty="0"/>
              <a:t> </a:t>
            </a:r>
            <a:r>
              <a:rPr lang="en-US" i="1" dirty="0" err="1"/>
              <a:t>fogalmazódik</a:t>
            </a:r>
            <a:r>
              <a:rPr lang="en-US" i="1" dirty="0"/>
              <a:t> meg. </a:t>
            </a:r>
            <a:r>
              <a:rPr lang="en-US" i="1" dirty="0" err="1"/>
              <a:t>Szempontunkból</a:t>
            </a:r>
            <a:r>
              <a:rPr lang="en-US" i="1" dirty="0"/>
              <a:t> </a:t>
            </a:r>
            <a:r>
              <a:rPr lang="en-US" i="1" dirty="0" err="1"/>
              <a:t>pedig</a:t>
            </a:r>
            <a:r>
              <a:rPr lang="en-US" i="1" dirty="0"/>
              <a:t> </a:t>
            </a:r>
            <a:r>
              <a:rPr lang="en-US" i="1" dirty="0" err="1"/>
              <a:t>megerősítést</a:t>
            </a:r>
            <a:r>
              <a:rPr lang="en-US" i="1" dirty="0"/>
              <a:t> </a:t>
            </a:r>
            <a:r>
              <a:rPr lang="en-US" i="1" dirty="0" err="1"/>
              <a:t>nyer</a:t>
            </a:r>
            <a:r>
              <a:rPr lang="en-US" i="1" dirty="0"/>
              <a:t> </a:t>
            </a:r>
            <a:r>
              <a:rPr lang="en-US" i="1" dirty="0" err="1"/>
              <a:t>az</a:t>
            </a:r>
            <a:r>
              <a:rPr lang="en-US" i="1" dirty="0"/>
              <a:t> a </a:t>
            </a:r>
            <a:r>
              <a:rPr lang="en-US" i="1" dirty="0" err="1"/>
              <a:t>tétel</a:t>
            </a:r>
            <a:r>
              <a:rPr lang="en-US" i="1" dirty="0"/>
              <a:t>, </a:t>
            </a:r>
            <a:r>
              <a:rPr lang="en-US" i="1" dirty="0" err="1"/>
              <a:t>miszerint</a:t>
            </a:r>
            <a:r>
              <a:rPr lang="en-US" i="1" dirty="0"/>
              <a:t> </a:t>
            </a:r>
            <a:r>
              <a:rPr lang="en-US" i="1" dirty="0" err="1"/>
              <a:t>nem</a:t>
            </a:r>
            <a:r>
              <a:rPr lang="en-US" i="1" dirty="0"/>
              <a:t> </a:t>
            </a:r>
            <a:r>
              <a:rPr lang="en-US" i="1" dirty="0" err="1"/>
              <a:t>létezhet</a:t>
            </a:r>
            <a:r>
              <a:rPr lang="en-US" i="1" dirty="0"/>
              <a:t> </a:t>
            </a:r>
            <a:r>
              <a:rPr lang="en-US" i="1" dirty="0" err="1"/>
              <a:t>közösség</a:t>
            </a:r>
            <a:r>
              <a:rPr lang="en-US" i="1" dirty="0"/>
              <a:t> </a:t>
            </a:r>
            <a:r>
              <a:rPr lang="en-US" i="1" dirty="0" err="1"/>
              <a:t>kánon</a:t>
            </a:r>
            <a:r>
              <a:rPr lang="en-US" i="1" dirty="0"/>
              <a:t> </a:t>
            </a:r>
            <a:r>
              <a:rPr lang="en-US" i="1" dirty="0" err="1"/>
              <a:t>nélkül</a:t>
            </a:r>
            <a:r>
              <a:rPr lang="en-US" i="1" dirty="0"/>
              <a:t>. A </a:t>
            </a:r>
            <a:r>
              <a:rPr lang="en-US" i="1" dirty="0" err="1"/>
              <a:t>transzilvanizmus</a:t>
            </a:r>
            <a:r>
              <a:rPr lang="en-US" i="1" dirty="0"/>
              <a:t> </a:t>
            </a:r>
            <a:r>
              <a:rPr lang="en-US" i="1" dirty="0" err="1"/>
              <a:t>humanizmuselmélete</a:t>
            </a:r>
            <a:r>
              <a:rPr lang="en-US" i="1" dirty="0"/>
              <a:t>, </a:t>
            </a:r>
            <a:r>
              <a:rPr lang="en-US" i="1" dirty="0" err="1"/>
              <a:t>egyetemesség-orientáltsága</a:t>
            </a:r>
            <a:r>
              <a:rPr lang="en-US" i="1" dirty="0"/>
              <a:t> </a:t>
            </a:r>
            <a:r>
              <a:rPr lang="en-US" i="1" dirty="0" err="1"/>
              <a:t>egyfajta</a:t>
            </a:r>
            <a:r>
              <a:rPr lang="en-US" i="1" dirty="0"/>
              <a:t> </a:t>
            </a:r>
            <a:r>
              <a:rPr lang="en-US" i="1" dirty="0" err="1"/>
              <a:t>küldetéstudatot</a:t>
            </a:r>
            <a:r>
              <a:rPr lang="en-US" i="1" dirty="0"/>
              <a:t>, </a:t>
            </a:r>
            <a:r>
              <a:rPr lang="en-US" i="1" dirty="0" err="1"/>
              <a:t>kisebbségi</a:t>
            </a:r>
            <a:r>
              <a:rPr lang="en-US" i="1" dirty="0"/>
              <a:t> </a:t>
            </a:r>
            <a:r>
              <a:rPr lang="en-US" i="1" dirty="0" err="1"/>
              <a:t>messianizmust</a:t>
            </a:r>
            <a:r>
              <a:rPr lang="en-US" i="1" dirty="0"/>
              <a:t> </a:t>
            </a:r>
            <a:r>
              <a:rPr lang="en-US" i="1" dirty="0" err="1"/>
              <a:t>fogalmaztat</a:t>
            </a:r>
            <a:r>
              <a:rPr lang="en-US" i="1" dirty="0"/>
              <a:t> meg </a:t>
            </a:r>
            <a:r>
              <a:rPr lang="en-US" i="1" dirty="0" err="1"/>
              <a:t>kánonalkotóival</a:t>
            </a:r>
            <a:r>
              <a:rPr lang="en-US" i="1" dirty="0"/>
              <a:t>, </a:t>
            </a:r>
            <a:r>
              <a:rPr lang="en-US" i="1" dirty="0" err="1"/>
              <a:t>akik</a:t>
            </a:r>
            <a:r>
              <a:rPr lang="en-US" i="1" dirty="0"/>
              <a:t> a </a:t>
            </a:r>
            <a:r>
              <a:rPr lang="en-US" i="1" dirty="0" err="1"/>
              <a:t>kelet</a:t>
            </a:r>
            <a:r>
              <a:rPr lang="en-US" i="1" dirty="0"/>
              <a:t>- </a:t>
            </a:r>
            <a:r>
              <a:rPr lang="en-US" i="1" dirty="0" err="1"/>
              <a:t>és</a:t>
            </a:r>
            <a:r>
              <a:rPr lang="en-US" i="1" dirty="0"/>
              <a:t> </a:t>
            </a:r>
            <a:r>
              <a:rPr lang="en-US" i="1" dirty="0" err="1"/>
              <a:t>közép-európai</a:t>
            </a:r>
            <a:r>
              <a:rPr lang="en-US" i="1" dirty="0"/>
              <a:t> </a:t>
            </a:r>
            <a:r>
              <a:rPr lang="en-US" i="1" dirty="0" err="1"/>
              <a:t>együttélés</a:t>
            </a:r>
            <a:r>
              <a:rPr lang="en-US" i="1" dirty="0"/>
              <a:t> </a:t>
            </a:r>
            <a:r>
              <a:rPr lang="en-US" i="1" dirty="0" err="1"/>
              <a:t>új</a:t>
            </a:r>
            <a:r>
              <a:rPr lang="en-US" i="1" dirty="0"/>
              <a:t> </a:t>
            </a:r>
            <a:r>
              <a:rPr lang="en-US" i="1" dirty="0" err="1"/>
              <a:t>módozatait</a:t>
            </a:r>
            <a:r>
              <a:rPr lang="en-US" i="1" dirty="0"/>
              <a:t>, a </a:t>
            </a:r>
            <a:r>
              <a:rPr lang="en-US" i="1" dirty="0" err="1"/>
              <a:t>szomszédos</a:t>
            </a:r>
            <a:r>
              <a:rPr lang="en-US" i="1" dirty="0"/>
              <a:t> </a:t>
            </a:r>
            <a:r>
              <a:rPr lang="en-US" i="1" dirty="0" err="1"/>
              <a:t>kultúrák</a:t>
            </a:r>
            <a:r>
              <a:rPr lang="en-US" i="1" dirty="0"/>
              <a:t> </a:t>
            </a:r>
            <a:r>
              <a:rPr lang="en-US" i="1" dirty="0" err="1"/>
              <a:t>érintkezésének</a:t>
            </a:r>
            <a:r>
              <a:rPr lang="en-US" i="1" dirty="0"/>
              <a:t> </a:t>
            </a:r>
            <a:r>
              <a:rPr lang="en-US" i="1" dirty="0" err="1"/>
              <a:t>új</a:t>
            </a:r>
            <a:r>
              <a:rPr lang="en-US" i="1" dirty="0"/>
              <a:t> </a:t>
            </a:r>
            <a:r>
              <a:rPr lang="en-US" i="1" dirty="0" err="1"/>
              <a:t>modelljét</a:t>
            </a:r>
            <a:r>
              <a:rPr lang="en-US" i="1" dirty="0"/>
              <a:t> </a:t>
            </a:r>
            <a:r>
              <a:rPr lang="en-US" i="1" dirty="0" err="1"/>
              <a:t>villantják</a:t>
            </a:r>
            <a:r>
              <a:rPr lang="en-US" i="1" dirty="0"/>
              <a:t> </a:t>
            </a:r>
            <a:r>
              <a:rPr lang="en-US" i="1" dirty="0" err="1"/>
              <a:t>fel</a:t>
            </a:r>
            <a:r>
              <a:rPr lang="en-US" i="1" dirty="0"/>
              <a:t> </a:t>
            </a:r>
            <a:r>
              <a:rPr lang="en-US" i="1" dirty="0" err="1"/>
              <a:t>az</a:t>
            </a:r>
            <a:r>
              <a:rPr lang="en-US" i="1" dirty="0"/>
              <a:t> </a:t>
            </a:r>
            <a:r>
              <a:rPr lang="en-US" i="1" dirty="0" err="1"/>
              <a:t>ún</a:t>
            </a:r>
            <a:r>
              <a:rPr lang="en-US" i="1" dirty="0"/>
              <a:t>. </a:t>
            </a:r>
            <a:r>
              <a:rPr lang="en-US" i="1" dirty="0" err="1"/>
              <a:t>európai</a:t>
            </a:r>
            <a:r>
              <a:rPr lang="en-US" i="1" dirty="0"/>
              <a:t> </a:t>
            </a:r>
            <a:r>
              <a:rPr lang="en-US" i="1" dirty="0" err="1"/>
              <a:t>kultúrnemzetek</a:t>
            </a:r>
            <a:r>
              <a:rPr lang="en-US" i="1" dirty="0"/>
              <a:t> </a:t>
            </a:r>
            <a:r>
              <a:rPr lang="en-US" i="1" dirty="0" err="1"/>
              <a:t>számára</a:t>
            </a:r>
            <a:r>
              <a:rPr lang="en-US" i="1" dirty="0"/>
              <a:t>. A </a:t>
            </a:r>
            <a:r>
              <a:rPr lang="en-US" i="1" dirty="0" err="1"/>
              <a:t>kisebbségi</a:t>
            </a:r>
            <a:r>
              <a:rPr lang="en-US" i="1" dirty="0"/>
              <a:t> </a:t>
            </a:r>
            <a:r>
              <a:rPr lang="en-US" i="1" dirty="0" err="1"/>
              <a:t>irodalomnak</a:t>
            </a:r>
            <a:r>
              <a:rPr lang="en-US" i="1" dirty="0"/>
              <a:t> </a:t>
            </a:r>
            <a:r>
              <a:rPr lang="en-US" i="1" dirty="0" err="1"/>
              <a:t>vannak</a:t>
            </a:r>
            <a:r>
              <a:rPr lang="en-US" i="1" dirty="0"/>
              <a:t> </a:t>
            </a:r>
            <a:r>
              <a:rPr lang="en-US" i="1" dirty="0" err="1"/>
              <a:t>tehát</a:t>
            </a:r>
            <a:r>
              <a:rPr lang="en-US" i="1" dirty="0"/>
              <a:t> </a:t>
            </a:r>
            <a:r>
              <a:rPr lang="en-US" i="1" dirty="0" err="1"/>
              <a:t>az</a:t>
            </a:r>
            <a:r>
              <a:rPr lang="en-US" i="1" dirty="0"/>
              <a:t> </a:t>
            </a:r>
            <a:r>
              <a:rPr lang="en-US" i="1" dirty="0" err="1"/>
              <a:t>önfenntartás</a:t>
            </a:r>
            <a:r>
              <a:rPr lang="en-US" i="1" dirty="0"/>
              <a:t> </a:t>
            </a:r>
            <a:r>
              <a:rPr lang="en-US" i="1" dirty="0" err="1"/>
              <a:t>gondjai</a:t>
            </a:r>
            <a:r>
              <a:rPr lang="en-US" i="1" dirty="0"/>
              <a:t> </a:t>
            </a:r>
            <a:r>
              <a:rPr lang="en-US" i="1" dirty="0" err="1"/>
              <a:t>mellett</a:t>
            </a:r>
            <a:r>
              <a:rPr lang="en-US" i="1" dirty="0"/>
              <a:t> </a:t>
            </a:r>
            <a:r>
              <a:rPr lang="en-US" i="1" dirty="0" err="1"/>
              <a:t>szellemi</a:t>
            </a:r>
            <a:r>
              <a:rPr lang="en-US" i="1" dirty="0"/>
              <a:t> </a:t>
            </a:r>
            <a:r>
              <a:rPr lang="en-US" i="1" dirty="0" err="1"/>
              <a:t>tartalékai</a:t>
            </a:r>
            <a:r>
              <a:rPr lang="en-US" i="1" dirty="0"/>
              <a:t> a </a:t>
            </a:r>
            <a:r>
              <a:rPr lang="en-US" i="1" dirty="0" err="1"/>
              <a:t>hídszerep</a:t>
            </a:r>
            <a:r>
              <a:rPr lang="en-US" i="1" dirty="0"/>
              <a:t>, a </a:t>
            </a:r>
            <a:r>
              <a:rPr lang="en-US" i="1" dirty="0" err="1"/>
              <a:t>tolerancia</a:t>
            </a:r>
            <a:r>
              <a:rPr lang="en-US" i="1" dirty="0"/>
              <a:t> </a:t>
            </a:r>
            <a:r>
              <a:rPr lang="en-US" i="1" dirty="0" err="1"/>
              <a:t>és</a:t>
            </a:r>
            <a:r>
              <a:rPr lang="en-US" i="1" dirty="0"/>
              <a:t> a </a:t>
            </a:r>
            <a:r>
              <a:rPr lang="en-US" i="1" dirty="0" err="1"/>
              <a:t>közeledés</a:t>
            </a:r>
            <a:r>
              <a:rPr lang="en-US" i="1" dirty="0"/>
              <a:t> </a:t>
            </a:r>
            <a:r>
              <a:rPr lang="en-US" i="1" dirty="0" err="1"/>
              <a:t>számára</a:t>
            </a:r>
            <a:r>
              <a:rPr lang="en-US" i="1" dirty="0"/>
              <a:t> is</a:t>
            </a:r>
            <a:r>
              <a:rPr lang="en-US" i="1" dirty="0" smtClean="0"/>
              <a:t>.”</a:t>
            </a:r>
            <a:r>
              <a:rPr lang="hu-HU" dirty="0"/>
              <a:t> </a:t>
            </a:r>
            <a:endParaRPr lang="hu-HU" dirty="0" smtClean="0"/>
          </a:p>
          <a:p>
            <a:r>
              <a:rPr lang="hu-HU" dirty="0" smtClean="0"/>
              <a:t>Forrás: </a:t>
            </a:r>
            <a:r>
              <a:rPr lang="en-US" dirty="0" err="1" smtClean="0"/>
              <a:t>Végh</a:t>
            </a:r>
            <a:r>
              <a:rPr lang="en-US" dirty="0" smtClean="0"/>
              <a:t> </a:t>
            </a:r>
            <a:r>
              <a:rPr lang="en-US" dirty="0" err="1"/>
              <a:t>Balázs</a:t>
            </a:r>
            <a:r>
              <a:rPr lang="en-US" dirty="0"/>
              <a:t> </a:t>
            </a:r>
            <a:r>
              <a:rPr lang="en-US" dirty="0" err="1"/>
              <a:t>Béla</a:t>
            </a:r>
            <a:r>
              <a:rPr lang="en-US" dirty="0"/>
              <a:t>, </a:t>
            </a:r>
            <a:r>
              <a:rPr lang="en-US" i="1" dirty="0" err="1"/>
              <a:t>Kanonizáció</a:t>
            </a:r>
            <a:r>
              <a:rPr lang="en-US" i="1" dirty="0"/>
              <a:t> a </a:t>
            </a:r>
            <a:r>
              <a:rPr lang="en-US" i="1" dirty="0" err="1"/>
              <a:t>kisebbségi</a:t>
            </a:r>
            <a:r>
              <a:rPr lang="en-US" i="1" dirty="0"/>
              <a:t> </a:t>
            </a:r>
            <a:r>
              <a:rPr lang="en-US" i="1" dirty="0" err="1"/>
              <a:t>irodalmakban</a:t>
            </a:r>
            <a:r>
              <a:rPr lang="en-US" dirty="0"/>
              <a:t>, </a:t>
            </a:r>
            <a:r>
              <a:rPr lang="en-US" dirty="0" err="1"/>
              <a:t>Az</a:t>
            </a:r>
            <a:r>
              <a:rPr lang="en-US" dirty="0"/>
              <a:t> </a:t>
            </a:r>
            <a:r>
              <a:rPr lang="en-US" dirty="0" err="1"/>
              <a:t>Erdélyi</a:t>
            </a:r>
            <a:r>
              <a:rPr lang="en-US" dirty="0"/>
              <a:t> </a:t>
            </a:r>
            <a:r>
              <a:rPr lang="en-US" dirty="0" err="1"/>
              <a:t>Múzeum-Egyesület</a:t>
            </a:r>
            <a:r>
              <a:rPr lang="en-US" dirty="0"/>
              <a:t> </a:t>
            </a:r>
            <a:r>
              <a:rPr lang="en-US" dirty="0" err="1"/>
              <a:t>Kiadása</a:t>
            </a:r>
            <a:r>
              <a:rPr lang="en-US" dirty="0"/>
              <a:t>, </a:t>
            </a:r>
            <a:r>
              <a:rPr lang="en-US" dirty="0" err="1"/>
              <a:t>Kolozsvár</a:t>
            </a:r>
            <a:r>
              <a:rPr lang="en-US" dirty="0"/>
              <a:t>, 2005</a:t>
            </a:r>
          </a:p>
          <a:p>
            <a:endParaRPr lang="en-US" dirty="0"/>
          </a:p>
        </p:txBody>
      </p:sp>
    </p:spTree>
    <p:extLst>
      <p:ext uri="{BB962C8B-B14F-4D97-AF65-F5344CB8AC3E}">
        <p14:creationId xmlns:p14="http://schemas.microsoft.com/office/powerpoint/2010/main" val="19936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Erdélyi</a:t>
            </a:r>
            <a:r>
              <a:rPr lang="en-US" dirty="0" smtClean="0"/>
              <a:t> </a:t>
            </a:r>
            <a:r>
              <a:rPr lang="en-US" dirty="0" err="1"/>
              <a:t>Fiatalok</a:t>
            </a:r>
            <a:r>
              <a:rPr lang="en-US" dirty="0"/>
              <a:t> </a:t>
            </a:r>
            <a:r>
              <a:rPr lang="en-US" dirty="0" err="1"/>
              <a:t>csoportosulás</a:t>
            </a:r>
            <a:endParaRPr lang="en-US" dirty="0"/>
          </a:p>
        </p:txBody>
      </p:sp>
      <p:sp>
        <p:nvSpPr>
          <p:cNvPr id="3" name="Content Placeholder 2"/>
          <p:cNvSpPr>
            <a:spLocks noGrp="1"/>
          </p:cNvSpPr>
          <p:nvPr>
            <p:ph idx="1"/>
          </p:nvPr>
        </p:nvSpPr>
        <p:spPr/>
        <p:txBody>
          <a:bodyPr/>
          <a:lstStyle/>
          <a:p>
            <a:r>
              <a:rPr lang="en-US" dirty="0"/>
              <a:t>A 20-as </a:t>
            </a:r>
            <a:r>
              <a:rPr lang="en-US" dirty="0" err="1"/>
              <a:t>évek</a:t>
            </a:r>
            <a:r>
              <a:rPr lang="en-US" dirty="0"/>
              <a:t> </a:t>
            </a:r>
            <a:r>
              <a:rPr lang="en-US" dirty="0" err="1"/>
              <a:t>végén</a:t>
            </a:r>
            <a:r>
              <a:rPr lang="en-US" dirty="0"/>
              <a:t> a 30-as </a:t>
            </a:r>
            <a:r>
              <a:rPr lang="en-US" dirty="0" err="1"/>
              <a:t>évek</a:t>
            </a:r>
            <a:r>
              <a:rPr lang="en-US" dirty="0"/>
              <a:t> </a:t>
            </a:r>
            <a:r>
              <a:rPr lang="en-US" dirty="0" err="1"/>
              <a:t>elején</a:t>
            </a:r>
            <a:r>
              <a:rPr lang="en-US" dirty="0"/>
              <a:t> </a:t>
            </a:r>
            <a:r>
              <a:rPr lang="en-US" dirty="0" err="1"/>
              <a:t>lép</a:t>
            </a:r>
            <a:r>
              <a:rPr lang="en-US" dirty="0"/>
              <a:t> </a:t>
            </a:r>
            <a:r>
              <a:rPr lang="en-US" dirty="0" err="1"/>
              <a:t>fel</a:t>
            </a:r>
            <a:r>
              <a:rPr lang="en-US" dirty="0"/>
              <a:t> </a:t>
            </a:r>
            <a:r>
              <a:rPr lang="en-US" dirty="0" err="1"/>
              <a:t>egy</a:t>
            </a:r>
            <a:r>
              <a:rPr lang="en-US" dirty="0"/>
              <a:t> </a:t>
            </a:r>
            <a:r>
              <a:rPr lang="en-US" dirty="0" err="1"/>
              <a:t>olyan</a:t>
            </a:r>
            <a:r>
              <a:rPr lang="en-US" dirty="0"/>
              <a:t> </a:t>
            </a:r>
            <a:r>
              <a:rPr lang="en-US" dirty="0" err="1"/>
              <a:t>új</a:t>
            </a:r>
            <a:r>
              <a:rPr lang="en-US" dirty="0"/>
              <a:t> </a:t>
            </a:r>
            <a:r>
              <a:rPr lang="en-US" dirty="0" err="1"/>
              <a:t>erdélyi</a:t>
            </a:r>
            <a:r>
              <a:rPr lang="en-US" dirty="0"/>
              <a:t> </a:t>
            </a:r>
            <a:r>
              <a:rPr lang="en-US" dirty="0" err="1"/>
              <a:t>nemzedék</a:t>
            </a:r>
            <a:r>
              <a:rPr lang="en-US" dirty="0"/>
              <a:t>, </a:t>
            </a:r>
            <a:r>
              <a:rPr lang="en-US" dirty="0" err="1"/>
              <a:t>amely</a:t>
            </a:r>
            <a:r>
              <a:rPr lang="en-US" dirty="0"/>
              <a:t> </a:t>
            </a:r>
            <a:r>
              <a:rPr lang="en-US" dirty="0" err="1"/>
              <a:t>már</a:t>
            </a:r>
            <a:r>
              <a:rPr lang="en-US" dirty="0"/>
              <a:t> a </a:t>
            </a:r>
            <a:r>
              <a:rPr lang="en-US" dirty="0" err="1"/>
              <a:t>kisebbségi</a:t>
            </a:r>
            <a:r>
              <a:rPr lang="en-US" dirty="0"/>
              <a:t> </a:t>
            </a:r>
            <a:r>
              <a:rPr lang="en-US" dirty="0" err="1"/>
              <a:t>létben</a:t>
            </a:r>
            <a:r>
              <a:rPr lang="en-US" dirty="0"/>
              <a:t> </a:t>
            </a:r>
            <a:r>
              <a:rPr lang="en-US" dirty="0" err="1"/>
              <a:t>eszmélt</a:t>
            </a:r>
            <a:r>
              <a:rPr lang="en-US" dirty="0"/>
              <a:t> </a:t>
            </a:r>
            <a:r>
              <a:rPr lang="en-US" dirty="0" err="1"/>
              <a:t>öntudatra</a:t>
            </a:r>
            <a:r>
              <a:rPr lang="en-US" dirty="0"/>
              <a:t>, s </a:t>
            </a:r>
            <a:r>
              <a:rPr lang="en-US" dirty="0" err="1"/>
              <a:t>amely</a:t>
            </a:r>
            <a:r>
              <a:rPr lang="en-US" dirty="0"/>
              <a:t> </a:t>
            </a:r>
            <a:r>
              <a:rPr lang="en-US" dirty="0" err="1"/>
              <a:t>kritikusan</a:t>
            </a:r>
            <a:r>
              <a:rPr lang="en-US" dirty="0"/>
              <a:t> </a:t>
            </a:r>
            <a:r>
              <a:rPr lang="en-US" dirty="0" err="1"/>
              <a:t>néz</a:t>
            </a:r>
            <a:r>
              <a:rPr lang="en-US" dirty="0"/>
              <a:t> </a:t>
            </a:r>
            <a:r>
              <a:rPr lang="en-US" dirty="0" err="1"/>
              <a:t>szembe</a:t>
            </a:r>
            <a:r>
              <a:rPr lang="en-US" dirty="0"/>
              <a:t> </a:t>
            </a:r>
            <a:r>
              <a:rPr lang="en-US" dirty="0" err="1"/>
              <a:t>az</a:t>
            </a:r>
            <a:r>
              <a:rPr lang="en-US" dirty="0"/>
              <a:t> </a:t>
            </a:r>
            <a:r>
              <a:rPr lang="en-US" dirty="0" err="1"/>
              <a:t>előző</a:t>
            </a:r>
            <a:r>
              <a:rPr lang="en-US" dirty="0"/>
              <a:t> </a:t>
            </a:r>
            <a:r>
              <a:rPr lang="en-US" dirty="0" err="1"/>
              <a:t>generáció</a:t>
            </a:r>
            <a:r>
              <a:rPr lang="en-US" dirty="0"/>
              <a:t> </a:t>
            </a:r>
            <a:r>
              <a:rPr lang="en-US" dirty="0" err="1"/>
              <a:t>programjával</a:t>
            </a:r>
            <a:r>
              <a:rPr lang="en-US" dirty="0"/>
              <a:t> </a:t>
            </a:r>
            <a:r>
              <a:rPr lang="en-US" dirty="0" err="1"/>
              <a:t>és</a:t>
            </a:r>
            <a:r>
              <a:rPr lang="en-US" dirty="0"/>
              <a:t> </a:t>
            </a:r>
            <a:r>
              <a:rPr lang="en-US" dirty="0" err="1"/>
              <a:t>addigi</a:t>
            </a:r>
            <a:r>
              <a:rPr lang="en-US" dirty="0"/>
              <a:t> </a:t>
            </a:r>
            <a:r>
              <a:rPr lang="en-US" dirty="0" err="1"/>
              <a:t>írói</a:t>
            </a:r>
            <a:r>
              <a:rPr lang="en-US" dirty="0"/>
              <a:t> </a:t>
            </a:r>
            <a:r>
              <a:rPr lang="en-US" dirty="0" err="1"/>
              <a:t>gyakorlatával</a:t>
            </a:r>
            <a:r>
              <a:rPr lang="en-US" dirty="0"/>
              <a:t>.</a:t>
            </a:r>
          </a:p>
          <a:p>
            <a:r>
              <a:rPr lang="en-US" dirty="0" err="1"/>
              <a:t>Új</a:t>
            </a:r>
            <a:r>
              <a:rPr lang="en-US" dirty="0"/>
              <a:t> </a:t>
            </a:r>
            <a:r>
              <a:rPr lang="en-US" dirty="0" err="1"/>
              <a:t>viszonyulási</a:t>
            </a:r>
            <a:r>
              <a:rPr lang="en-US" dirty="0"/>
              <a:t> </a:t>
            </a:r>
            <a:r>
              <a:rPr lang="en-US" dirty="0" err="1"/>
              <a:t>rendszert</a:t>
            </a:r>
            <a:r>
              <a:rPr lang="en-US" dirty="0"/>
              <a:t> </a:t>
            </a:r>
            <a:r>
              <a:rPr lang="en-US" dirty="0" err="1"/>
              <a:t>kellett</a:t>
            </a:r>
            <a:r>
              <a:rPr lang="en-US" dirty="0"/>
              <a:t> </a:t>
            </a:r>
            <a:r>
              <a:rPr lang="en-US" dirty="0" err="1"/>
              <a:t>kialakítani</a:t>
            </a:r>
            <a:r>
              <a:rPr lang="en-US" dirty="0"/>
              <a:t> </a:t>
            </a:r>
            <a:r>
              <a:rPr lang="en-US" dirty="0" err="1"/>
              <a:t>az</a:t>
            </a:r>
            <a:r>
              <a:rPr lang="en-US" dirty="0"/>
              <a:t> </a:t>
            </a:r>
            <a:r>
              <a:rPr lang="en-US" dirty="0" err="1"/>
              <a:t>élet</a:t>
            </a:r>
            <a:r>
              <a:rPr lang="en-US" dirty="0"/>
              <a:t> </a:t>
            </a:r>
            <a:r>
              <a:rPr lang="en-US" dirty="0" err="1"/>
              <a:t>minden</a:t>
            </a:r>
            <a:r>
              <a:rPr lang="en-US" dirty="0"/>
              <a:t> </a:t>
            </a:r>
            <a:r>
              <a:rPr lang="en-US" dirty="0" err="1"/>
              <a:t>területén</a:t>
            </a:r>
            <a:r>
              <a:rPr lang="en-US" dirty="0"/>
              <a:t>: </a:t>
            </a:r>
            <a:r>
              <a:rPr lang="en-US" dirty="0" err="1"/>
              <a:t>irodalom</a:t>
            </a:r>
            <a:r>
              <a:rPr lang="en-US" dirty="0"/>
              <a:t>- </a:t>
            </a:r>
            <a:r>
              <a:rPr lang="en-US" dirty="0" err="1"/>
              <a:t>és</a:t>
            </a:r>
            <a:r>
              <a:rPr lang="en-US" dirty="0"/>
              <a:t> </a:t>
            </a:r>
            <a:r>
              <a:rPr lang="en-US" dirty="0" err="1"/>
              <a:t>tudományművelésben</a:t>
            </a:r>
            <a:r>
              <a:rPr lang="en-US" dirty="0"/>
              <a:t>, </a:t>
            </a:r>
            <a:r>
              <a:rPr lang="en-US" dirty="0" err="1"/>
              <a:t>nevelésben</a:t>
            </a:r>
            <a:r>
              <a:rPr lang="en-US" dirty="0"/>
              <a:t>, </a:t>
            </a:r>
            <a:r>
              <a:rPr lang="en-US" dirty="0" err="1"/>
              <a:t>gazdaság</a:t>
            </a:r>
            <a:r>
              <a:rPr lang="en-US" dirty="0"/>
              <a:t>- </a:t>
            </a:r>
            <a:r>
              <a:rPr lang="en-US" dirty="0" err="1"/>
              <a:t>és</a:t>
            </a:r>
            <a:r>
              <a:rPr lang="en-US" dirty="0"/>
              <a:t> </a:t>
            </a:r>
            <a:r>
              <a:rPr lang="en-US" dirty="0" err="1"/>
              <a:t>társadalomszervezésben</a:t>
            </a:r>
            <a:r>
              <a:rPr lang="en-US" dirty="0"/>
              <a:t>. </a:t>
            </a:r>
            <a:endParaRPr lang="hu-HU" dirty="0" smtClean="0"/>
          </a:p>
          <a:p>
            <a:r>
              <a:rPr lang="en-US" dirty="0"/>
              <a:t>E </a:t>
            </a:r>
            <a:r>
              <a:rPr lang="en-US" dirty="0" err="1"/>
              <a:t>csoportosulás</a:t>
            </a:r>
            <a:r>
              <a:rPr lang="en-US" dirty="0"/>
              <a:t> </a:t>
            </a:r>
            <a:r>
              <a:rPr lang="en-US" dirty="0" err="1"/>
              <a:t>szellemi</a:t>
            </a:r>
            <a:r>
              <a:rPr lang="en-US" dirty="0"/>
              <a:t> </a:t>
            </a:r>
            <a:r>
              <a:rPr lang="en-US" dirty="0" err="1"/>
              <a:t>vezére</a:t>
            </a:r>
            <a:r>
              <a:rPr lang="en-US" dirty="0"/>
              <a:t>, </a:t>
            </a:r>
            <a:r>
              <a:rPr lang="en-US" dirty="0" err="1"/>
              <a:t>Jancsó</a:t>
            </a:r>
            <a:r>
              <a:rPr lang="en-US" dirty="0"/>
              <a:t> </a:t>
            </a:r>
            <a:r>
              <a:rPr lang="en-US" dirty="0" err="1"/>
              <a:t>Béla</a:t>
            </a:r>
            <a:r>
              <a:rPr lang="en-US" dirty="0"/>
              <a:t>, </a:t>
            </a:r>
            <a:r>
              <a:rPr lang="en-US" dirty="0" err="1"/>
              <a:t>tagjai</a:t>
            </a:r>
            <a:r>
              <a:rPr lang="en-US" dirty="0"/>
              <a:t>: </a:t>
            </a:r>
            <a:r>
              <a:rPr lang="en-US" dirty="0" err="1"/>
              <a:t>László</a:t>
            </a:r>
            <a:r>
              <a:rPr lang="en-US" dirty="0"/>
              <a:t> </a:t>
            </a:r>
            <a:r>
              <a:rPr lang="en-US" dirty="0" err="1"/>
              <a:t>Dezső</a:t>
            </a:r>
            <a:r>
              <a:rPr lang="en-US" dirty="0"/>
              <a:t>, </a:t>
            </a:r>
            <a:r>
              <a:rPr lang="en-US" dirty="0" err="1"/>
              <a:t>Balázs</a:t>
            </a:r>
            <a:r>
              <a:rPr lang="en-US" dirty="0"/>
              <a:t> </a:t>
            </a:r>
            <a:r>
              <a:rPr lang="en-US" dirty="0" err="1"/>
              <a:t>Ferenc</a:t>
            </a:r>
            <a:r>
              <a:rPr lang="en-US" dirty="0"/>
              <a:t>, </a:t>
            </a:r>
            <a:r>
              <a:rPr lang="en-US" dirty="0" err="1"/>
              <a:t>Debreczeni</a:t>
            </a:r>
            <a:r>
              <a:rPr lang="en-US" dirty="0"/>
              <a:t> </a:t>
            </a:r>
            <a:r>
              <a:rPr lang="en-US" dirty="0" err="1"/>
              <a:t>László</a:t>
            </a:r>
            <a:r>
              <a:rPr lang="en-US" dirty="0"/>
              <a:t>, </a:t>
            </a:r>
            <a:r>
              <a:rPr lang="en-US" dirty="0" err="1"/>
              <a:t>Venczel</a:t>
            </a:r>
            <a:r>
              <a:rPr lang="en-US" dirty="0"/>
              <a:t> </a:t>
            </a:r>
            <a:r>
              <a:rPr lang="en-US" dirty="0" err="1"/>
              <a:t>József</a:t>
            </a:r>
            <a:r>
              <a:rPr lang="en-US" dirty="0"/>
              <a:t>, Demeter </a:t>
            </a:r>
            <a:r>
              <a:rPr lang="en-US" dirty="0" err="1"/>
              <a:t>Béla</a:t>
            </a:r>
            <a:r>
              <a:rPr lang="en-US" dirty="0"/>
              <a:t>, </a:t>
            </a:r>
            <a:r>
              <a:rPr lang="en-US" dirty="0" err="1"/>
              <a:t>Mikó</a:t>
            </a:r>
            <a:r>
              <a:rPr lang="en-US" dirty="0"/>
              <a:t> </a:t>
            </a:r>
            <a:r>
              <a:rPr lang="en-US" dirty="0" err="1"/>
              <a:t>Imre</a:t>
            </a:r>
            <a:r>
              <a:rPr lang="en-US" dirty="0"/>
              <a:t>, </a:t>
            </a:r>
            <a:r>
              <a:rPr lang="en-US" dirty="0" err="1"/>
              <a:t>és</a:t>
            </a:r>
            <a:r>
              <a:rPr lang="en-US" dirty="0"/>
              <a:t> </a:t>
            </a:r>
            <a:r>
              <a:rPr lang="en-US" dirty="0" err="1"/>
              <a:t>mások</a:t>
            </a:r>
            <a:r>
              <a:rPr lang="en-US" dirty="0"/>
              <a:t>. „</a:t>
            </a:r>
            <a:r>
              <a:rPr lang="en-US" dirty="0" err="1"/>
              <a:t>Eszmeiségüket</a:t>
            </a:r>
            <a:r>
              <a:rPr lang="en-US" dirty="0"/>
              <a:t> </a:t>
            </a:r>
            <a:r>
              <a:rPr lang="en-US" dirty="0" err="1"/>
              <a:t>alapvetően</a:t>
            </a:r>
            <a:r>
              <a:rPr lang="en-US" dirty="0"/>
              <a:t> </a:t>
            </a:r>
            <a:r>
              <a:rPr lang="en-US" dirty="0" err="1"/>
              <a:t>az</a:t>
            </a:r>
            <a:r>
              <a:rPr lang="en-US" dirty="0"/>
              <a:t> </a:t>
            </a:r>
            <a:r>
              <a:rPr lang="en-US" dirty="0" err="1"/>
              <a:t>Ady</a:t>
            </a:r>
            <a:r>
              <a:rPr lang="en-US" dirty="0"/>
              <a:t>–</a:t>
            </a:r>
            <a:r>
              <a:rPr lang="en-US" dirty="0" err="1"/>
              <a:t>Móricz</a:t>
            </a:r>
            <a:r>
              <a:rPr lang="en-US" dirty="0"/>
              <a:t>–</a:t>
            </a:r>
            <a:r>
              <a:rPr lang="en-US" dirty="0" err="1"/>
              <a:t>Szabó</a:t>
            </a:r>
            <a:r>
              <a:rPr lang="en-US" dirty="0"/>
              <a:t> </a:t>
            </a:r>
            <a:r>
              <a:rPr lang="en-US" dirty="0" err="1"/>
              <a:t>Dezső</a:t>
            </a:r>
            <a:r>
              <a:rPr lang="en-US" dirty="0"/>
              <a:t> </a:t>
            </a:r>
            <a:r>
              <a:rPr lang="en-US" dirty="0" err="1"/>
              <a:t>vonulat</a:t>
            </a:r>
            <a:r>
              <a:rPr lang="en-US" dirty="0"/>
              <a:t> </a:t>
            </a:r>
            <a:r>
              <a:rPr lang="en-US" dirty="0" err="1"/>
              <a:t>népi-nemzeti</a:t>
            </a:r>
            <a:r>
              <a:rPr lang="en-US" dirty="0"/>
              <a:t> </a:t>
            </a:r>
            <a:r>
              <a:rPr lang="en-US" dirty="0" err="1"/>
              <a:t>orientációja</a:t>
            </a:r>
            <a:r>
              <a:rPr lang="en-US" dirty="0"/>
              <a:t> </a:t>
            </a:r>
            <a:r>
              <a:rPr lang="en-US" dirty="0" err="1"/>
              <a:t>határozta</a:t>
            </a:r>
            <a:r>
              <a:rPr lang="en-US" dirty="0"/>
              <a:t> meg, s </a:t>
            </a:r>
            <a:r>
              <a:rPr lang="en-US" dirty="0" err="1"/>
              <a:t>ezt</a:t>
            </a:r>
            <a:r>
              <a:rPr lang="en-US" dirty="0"/>
              <a:t> </a:t>
            </a:r>
            <a:r>
              <a:rPr lang="en-US" dirty="0" err="1"/>
              <a:t>ötvözték</a:t>
            </a:r>
            <a:r>
              <a:rPr lang="en-US" dirty="0"/>
              <a:t> </a:t>
            </a:r>
            <a:r>
              <a:rPr lang="en-US" dirty="0" err="1"/>
              <a:t>egybe</a:t>
            </a:r>
            <a:r>
              <a:rPr lang="en-US" dirty="0"/>
              <a:t> </a:t>
            </a:r>
            <a:r>
              <a:rPr lang="en-US" dirty="0" err="1"/>
              <a:t>Makkai</a:t>
            </a:r>
            <a:r>
              <a:rPr lang="en-US" dirty="0"/>
              <a:t> </a:t>
            </a:r>
            <a:r>
              <a:rPr lang="en-US" dirty="0" err="1"/>
              <a:t>Sándor</a:t>
            </a:r>
            <a:r>
              <a:rPr lang="en-US" dirty="0"/>
              <a:t> </a:t>
            </a:r>
            <a:r>
              <a:rPr lang="en-US" dirty="0" err="1"/>
              <a:t>gyökeresen</a:t>
            </a:r>
            <a:r>
              <a:rPr lang="en-US" dirty="0"/>
              <a:t> </a:t>
            </a:r>
            <a:r>
              <a:rPr lang="en-US" dirty="0" err="1"/>
              <a:t>erdélyi</a:t>
            </a:r>
            <a:r>
              <a:rPr lang="en-US" dirty="0"/>
              <a:t> </a:t>
            </a:r>
            <a:r>
              <a:rPr lang="en-US" dirty="0" err="1"/>
              <a:t>fogantatású</a:t>
            </a:r>
            <a:r>
              <a:rPr lang="en-US" dirty="0"/>
              <a:t> </a:t>
            </a:r>
            <a:r>
              <a:rPr lang="en-US" dirty="0" err="1"/>
              <a:t>etikai</a:t>
            </a:r>
            <a:r>
              <a:rPr lang="en-US" dirty="0"/>
              <a:t> </a:t>
            </a:r>
            <a:r>
              <a:rPr lang="en-US" dirty="0" err="1"/>
              <a:t>szemléletével</a:t>
            </a:r>
            <a:r>
              <a:rPr lang="en-US" dirty="0"/>
              <a:t>, </a:t>
            </a:r>
            <a:r>
              <a:rPr lang="en-US" dirty="0" err="1"/>
              <a:t>végső</a:t>
            </a:r>
            <a:r>
              <a:rPr lang="en-US" dirty="0"/>
              <a:t> </a:t>
            </a:r>
            <a:r>
              <a:rPr lang="en-US" dirty="0" err="1"/>
              <a:t>fokon</a:t>
            </a:r>
            <a:r>
              <a:rPr lang="en-US" dirty="0"/>
              <a:t> </a:t>
            </a:r>
            <a:r>
              <a:rPr lang="en-US" dirty="0" err="1"/>
              <a:t>pedig</a:t>
            </a:r>
            <a:r>
              <a:rPr lang="en-US" dirty="0"/>
              <a:t> (</a:t>
            </a:r>
            <a:r>
              <a:rPr lang="en-US" dirty="0" err="1"/>
              <a:t>kimondatlanul</a:t>
            </a:r>
            <a:r>
              <a:rPr lang="en-US" dirty="0"/>
              <a:t> is) </a:t>
            </a:r>
            <a:r>
              <a:rPr lang="en-US" dirty="0" err="1">
                <a:solidFill>
                  <a:srgbClr val="00B050"/>
                </a:solidFill>
              </a:rPr>
              <a:t>Kós</a:t>
            </a:r>
            <a:r>
              <a:rPr lang="en-US" dirty="0">
                <a:solidFill>
                  <a:srgbClr val="00B050"/>
                </a:solidFill>
              </a:rPr>
              <a:t> </a:t>
            </a:r>
            <a:r>
              <a:rPr lang="en-US" dirty="0" err="1">
                <a:solidFill>
                  <a:srgbClr val="00B050"/>
                </a:solidFill>
              </a:rPr>
              <a:t>Károlyék</a:t>
            </a:r>
            <a:r>
              <a:rPr lang="en-US" dirty="0">
                <a:solidFill>
                  <a:srgbClr val="00B050"/>
                </a:solidFill>
              </a:rPr>
              <a:t> </a:t>
            </a:r>
            <a:r>
              <a:rPr lang="en-US" dirty="0" err="1"/>
              <a:t>progresszív</a:t>
            </a:r>
            <a:r>
              <a:rPr lang="en-US" dirty="0"/>
              <a:t> </a:t>
            </a:r>
            <a:r>
              <a:rPr lang="en-US" dirty="0" err="1"/>
              <a:t>transzilvanizmusával</a:t>
            </a:r>
            <a:r>
              <a:rPr lang="en-US" dirty="0" smtClean="0"/>
              <a:t>.”</a:t>
            </a:r>
            <a:r>
              <a:rPr lang="hu-HU" dirty="0" smtClean="0"/>
              <a:t> </a:t>
            </a:r>
          </a:p>
          <a:p>
            <a:r>
              <a:rPr lang="hu-HU" dirty="0" smtClean="0"/>
              <a:t>Forrás: </a:t>
            </a:r>
            <a:r>
              <a:rPr lang="en-US" dirty="0" smtClean="0"/>
              <a:t>Nagy </a:t>
            </a:r>
            <a:r>
              <a:rPr lang="en-US" dirty="0" err="1"/>
              <a:t>Pál</a:t>
            </a:r>
            <a:r>
              <a:rPr lang="en-US" dirty="0"/>
              <a:t>, </a:t>
            </a:r>
            <a:r>
              <a:rPr lang="en-US" i="1" dirty="0" err="1"/>
              <a:t>Vállalható</a:t>
            </a:r>
            <a:r>
              <a:rPr lang="en-US" i="1" dirty="0"/>
              <a:t> </a:t>
            </a:r>
            <a:r>
              <a:rPr lang="en-US" i="1" dirty="0" err="1"/>
              <a:t>dokumentumok</a:t>
            </a:r>
            <a:r>
              <a:rPr lang="en-US" dirty="0"/>
              <a:t>, </a:t>
            </a:r>
            <a:r>
              <a:rPr lang="en-US" dirty="0" err="1"/>
              <a:t>Látó</a:t>
            </a:r>
            <a:r>
              <a:rPr lang="en-US" dirty="0"/>
              <a:t> 1990, I. </a:t>
            </a:r>
            <a:r>
              <a:rPr lang="en-US" dirty="0" err="1"/>
              <a:t>évfolyam</a:t>
            </a:r>
            <a:r>
              <a:rPr lang="en-US" dirty="0"/>
              <a:t> 5. </a:t>
            </a:r>
            <a:r>
              <a:rPr lang="en-US" dirty="0" err="1"/>
              <a:t>sz</a:t>
            </a:r>
            <a:r>
              <a:rPr lang="en-US" dirty="0"/>
              <a:t>.</a:t>
            </a:r>
          </a:p>
          <a:p>
            <a:endParaRPr lang="en-US" dirty="0"/>
          </a:p>
        </p:txBody>
      </p:sp>
    </p:spTree>
    <p:extLst>
      <p:ext uri="{BB962C8B-B14F-4D97-AF65-F5344CB8AC3E}">
        <p14:creationId xmlns:p14="http://schemas.microsoft.com/office/powerpoint/2010/main" val="143142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Kós Károly - küldetéses ember</a:t>
            </a:r>
            <a:endParaRPr lang="en-US" dirty="0"/>
          </a:p>
        </p:txBody>
      </p:sp>
      <p:sp>
        <p:nvSpPr>
          <p:cNvPr id="3" name="Content Placeholder 2"/>
          <p:cNvSpPr>
            <a:spLocks noGrp="1"/>
          </p:cNvSpPr>
          <p:nvPr>
            <p:ph idx="1"/>
          </p:nvPr>
        </p:nvSpPr>
        <p:spPr/>
        <p:txBody>
          <a:bodyPr>
            <a:normAutofit fontScale="92500" lnSpcReduction="10000"/>
          </a:bodyPr>
          <a:lstStyle/>
          <a:p>
            <a:r>
              <a:rPr lang="hu-HU" dirty="0" smtClean="0"/>
              <a:t>Sas Péter idézet (25. </a:t>
            </a:r>
            <a:r>
              <a:rPr lang="hu-HU" dirty="0"/>
              <a:t>o</a:t>
            </a:r>
            <a:r>
              <a:rPr lang="hu-HU" dirty="0" smtClean="0"/>
              <a:t>)</a:t>
            </a:r>
          </a:p>
          <a:p>
            <a:r>
              <a:rPr lang="en-US" dirty="0"/>
              <a:t>1883 </a:t>
            </a:r>
            <a:r>
              <a:rPr lang="en-US" dirty="0" err="1"/>
              <a:t>december</a:t>
            </a:r>
            <a:r>
              <a:rPr lang="en-US" dirty="0"/>
              <a:t> 16-án </a:t>
            </a:r>
            <a:r>
              <a:rPr lang="en-US" dirty="0" err="1" smtClean="0"/>
              <a:t>Temesváron</a:t>
            </a:r>
            <a:r>
              <a:rPr lang="hu-HU" dirty="0"/>
              <a:t> </a:t>
            </a:r>
            <a:r>
              <a:rPr lang="hu-HU" dirty="0" smtClean="0"/>
              <a:t>született (Kosch)</a:t>
            </a:r>
            <a:r>
              <a:rPr lang="en-US" dirty="0" smtClean="0"/>
              <a:t>, </a:t>
            </a:r>
            <a:r>
              <a:rPr lang="en-US" dirty="0"/>
              <a:t>de </a:t>
            </a:r>
            <a:r>
              <a:rPr lang="en-US" dirty="0" err="1"/>
              <a:t>választott</a:t>
            </a:r>
            <a:r>
              <a:rPr lang="en-US" dirty="0"/>
              <a:t> </a:t>
            </a:r>
            <a:r>
              <a:rPr lang="en-US" dirty="0" err="1"/>
              <a:t>szülőföldjének</a:t>
            </a:r>
            <a:r>
              <a:rPr lang="en-US" dirty="0"/>
              <a:t> </a:t>
            </a:r>
            <a:r>
              <a:rPr lang="en-US" dirty="0" err="1"/>
              <a:t>Kalotaszeget</a:t>
            </a:r>
            <a:r>
              <a:rPr lang="en-US" dirty="0"/>
              <a:t>, a </a:t>
            </a:r>
            <a:r>
              <a:rPr lang="en-US" dirty="0" err="1"/>
              <a:t>népi</a:t>
            </a:r>
            <a:r>
              <a:rPr lang="en-US" dirty="0"/>
              <a:t> </a:t>
            </a:r>
            <a:r>
              <a:rPr lang="en-US" dirty="0" err="1"/>
              <a:t>kultúrájáról</a:t>
            </a:r>
            <a:r>
              <a:rPr lang="en-US" dirty="0"/>
              <a:t> </a:t>
            </a:r>
            <a:r>
              <a:rPr lang="en-US" dirty="0" err="1"/>
              <a:t>messze</a:t>
            </a:r>
            <a:r>
              <a:rPr lang="en-US" dirty="0"/>
              <a:t> </a:t>
            </a:r>
            <a:r>
              <a:rPr lang="en-US" dirty="0" err="1"/>
              <a:t>híres</a:t>
            </a:r>
            <a:r>
              <a:rPr lang="en-US" dirty="0"/>
              <a:t> </a:t>
            </a:r>
            <a:r>
              <a:rPr lang="en-US" dirty="0" err="1"/>
              <a:t>tájegységet</a:t>
            </a:r>
            <a:r>
              <a:rPr lang="en-US" dirty="0"/>
              <a:t> </a:t>
            </a:r>
            <a:r>
              <a:rPr lang="en-US" dirty="0" err="1"/>
              <a:t>tartotta</a:t>
            </a:r>
            <a:r>
              <a:rPr lang="en-US" dirty="0"/>
              <a:t>, </a:t>
            </a:r>
            <a:r>
              <a:rPr lang="en-US" dirty="0" err="1"/>
              <a:t>melyhez</a:t>
            </a:r>
            <a:r>
              <a:rPr lang="en-US" dirty="0"/>
              <a:t> </a:t>
            </a:r>
            <a:r>
              <a:rPr lang="en-US" dirty="0" err="1"/>
              <a:t>ezer</a:t>
            </a:r>
            <a:r>
              <a:rPr lang="en-US" dirty="0"/>
              <a:t> </a:t>
            </a:r>
            <a:r>
              <a:rPr lang="en-US" dirty="0" err="1"/>
              <a:t>szállal</a:t>
            </a:r>
            <a:r>
              <a:rPr lang="en-US" dirty="0"/>
              <a:t> </a:t>
            </a:r>
            <a:r>
              <a:rPr lang="en-US" dirty="0" err="1"/>
              <a:t>kötődik</a:t>
            </a:r>
            <a:r>
              <a:rPr lang="en-US" dirty="0"/>
              <a:t> </a:t>
            </a:r>
            <a:r>
              <a:rPr lang="en-US" dirty="0" err="1"/>
              <a:t>sorsa</a:t>
            </a:r>
            <a:r>
              <a:rPr lang="en-US" dirty="0"/>
              <a:t> </a:t>
            </a:r>
            <a:r>
              <a:rPr lang="en-US" dirty="0" err="1"/>
              <a:t>és</a:t>
            </a:r>
            <a:r>
              <a:rPr lang="en-US" dirty="0"/>
              <a:t> </a:t>
            </a:r>
            <a:r>
              <a:rPr lang="en-US" dirty="0" err="1"/>
              <a:t>szerteágazó</a:t>
            </a:r>
            <a:r>
              <a:rPr lang="en-US" dirty="0"/>
              <a:t> </a:t>
            </a:r>
            <a:r>
              <a:rPr lang="en-US" dirty="0" err="1"/>
              <a:t>művészetének</a:t>
            </a:r>
            <a:r>
              <a:rPr lang="en-US" dirty="0"/>
              <a:t> </a:t>
            </a:r>
            <a:r>
              <a:rPr lang="en-US" dirty="0" err="1"/>
              <a:t>minden</a:t>
            </a:r>
            <a:r>
              <a:rPr lang="en-US" dirty="0"/>
              <a:t> </a:t>
            </a:r>
            <a:r>
              <a:rPr lang="en-US" dirty="0" err="1"/>
              <a:t>ága</a:t>
            </a:r>
            <a:r>
              <a:rPr lang="en-US" dirty="0"/>
              <a:t>. </a:t>
            </a:r>
            <a:endParaRPr lang="hu-HU" dirty="0" smtClean="0"/>
          </a:p>
          <a:p>
            <a:r>
              <a:rPr lang="en-US" u="sng" dirty="0">
                <a:hlinkClick r:id="rId2"/>
              </a:rPr>
              <a:t>https://www.facebook.com/watch/?v=1229062617226756</a:t>
            </a:r>
            <a:r>
              <a:rPr lang="en-US" dirty="0"/>
              <a:t> </a:t>
            </a:r>
            <a:r>
              <a:rPr lang="en-US" dirty="0" err="1"/>
              <a:t>Kós</a:t>
            </a:r>
            <a:r>
              <a:rPr lang="en-US" dirty="0"/>
              <a:t> </a:t>
            </a:r>
            <a:r>
              <a:rPr lang="en-US" dirty="0" err="1"/>
              <a:t>hangja</a:t>
            </a:r>
            <a:r>
              <a:rPr lang="en-US" dirty="0"/>
              <a:t>, </a:t>
            </a:r>
            <a:r>
              <a:rPr lang="en-US" dirty="0" err="1"/>
              <a:t>Kalotaszeg</a:t>
            </a:r>
            <a:r>
              <a:rPr lang="en-US" dirty="0"/>
              <a:t> 7.06, DE! 0.29</a:t>
            </a:r>
          </a:p>
          <a:p>
            <a:r>
              <a:rPr lang="en-US" i="1" dirty="0" smtClean="0"/>
              <a:t>„</a:t>
            </a:r>
            <a:r>
              <a:rPr lang="en-US" i="1" dirty="0" err="1"/>
              <a:t>Kalotaszeg</a:t>
            </a:r>
            <a:r>
              <a:rPr lang="en-US" i="1" dirty="0"/>
              <a:t> </a:t>
            </a:r>
            <a:r>
              <a:rPr lang="en-US" i="1" dirty="0" err="1"/>
              <a:t>nélkül</a:t>
            </a:r>
            <a:r>
              <a:rPr lang="en-US" i="1" dirty="0"/>
              <a:t> </a:t>
            </a:r>
            <a:r>
              <a:rPr lang="en-US" i="1" dirty="0" err="1"/>
              <a:t>egyszerűen</a:t>
            </a:r>
            <a:r>
              <a:rPr lang="en-US" i="1" dirty="0"/>
              <a:t> </a:t>
            </a:r>
            <a:r>
              <a:rPr lang="en-US" i="1" dirty="0" err="1"/>
              <a:t>elképzelhetetlen</a:t>
            </a:r>
            <a:r>
              <a:rPr lang="en-US" i="1" dirty="0"/>
              <a:t> </a:t>
            </a:r>
            <a:r>
              <a:rPr lang="en-US" i="1" dirty="0" err="1"/>
              <a:t>Kós</a:t>
            </a:r>
            <a:r>
              <a:rPr lang="en-US" i="1" dirty="0"/>
              <a:t> </a:t>
            </a:r>
            <a:r>
              <a:rPr lang="en-US" i="1" dirty="0" err="1"/>
              <a:t>Károly</a:t>
            </a:r>
            <a:r>
              <a:rPr lang="en-US" i="1" dirty="0"/>
              <a:t> </a:t>
            </a:r>
            <a:r>
              <a:rPr lang="en-US" i="1" dirty="0" err="1"/>
              <a:t>művészete</a:t>
            </a:r>
            <a:r>
              <a:rPr lang="en-US" i="1" dirty="0"/>
              <a:t>. </a:t>
            </a:r>
            <a:r>
              <a:rPr lang="en-US" i="1" dirty="0" err="1"/>
              <a:t>Maga</a:t>
            </a:r>
            <a:r>
              <a:rPr lang="en-US" i="1" dirty="0"/>
              <a:t> is </a:t>
            </a:r>
            <a:r>
              <a:rPr lang="en-US" i="1" dirty="0" err="1"/>
              <a:t>tudja</a:t>
            </a:r>
            <a:r>
              <a:rPr lang="en-US" i="1" dirty="0"/>
              <a:t>, </a:t>
            </a:r>
            <a:r>
              <a:rPr lang="en-US" i="1" dirty="0" err="1"/>
              <a:t>maga</a:t>
            </a:r>
            <a:r>
              <a:rPr lang="en-US" i="1" dirty="0"/>
              <a:t> is </a:t>
            </a:r>
            <a:r>
              <a:rPr lang="en-US" i="1" dirty="0" err="1"/>
              <a:t>vallja</a:t>
            </a:r>
            <a:r>
              <a:rPr lang="en-US" i="1" dirty="0"/>
              <a:t> </a:t>
            </a:r>
            <a:r>
              <a:rPr lang="en-US" i="1" dirty="0" err="1"/>
              <a:t>ezt</a:t>
            </a:r>
            <a:r>
              <a:rPr lang="en-US" i="1" dirty="0"/>
              <a:t>. </a:t>
            </a:r>
            <a:r>
              <a:rPr lang="en-US" i="1" dirty="0" err="1"/>
              <a:t>Kalotaszeg</a:t>
            </a:r>
            <a:r>
              <a:rPr lang="en-US" i="1" dirty="0"/>
              <a:t> </a:t>
            </a:r>
            <a:r>
              <a:rPr lang="en-US" i="1" dirty="0" err="1"/>
              <a:t>az</a:t>
            </a:r>
            <a:r>
              <a:rPr lang="en-US" i="1" dirty="0"/>
              <a:t> a </a:t>
            </a:r>
            <a:r>
              <a:rPr lang="en-US" i="1" dirty="0" err="1"/>
              <a:t>világ</a:t>
            </a:r>
            <a:r>
              <a:rPr lang="en-US" i="1" dirty="0"/>
              <a:t>, </a:t>
            </a:r>
            <a:r>
              <a:rPr lang="en-US" i="1" dirty="0" err="1"/>
              <a:t>amely</a:t>
            </a:r>
            <a:r>
              <a:rPr lang="en-US" i="1" dirty="0"/>
              <a:t> </a:t>
            </a:r>
            <a:r>
              <a:rPr lang="en-US" i="1" dirty="0" err="1"/>
              <a:t>alapvető</a:t>
            </a:r>
            <a:r>
              <a:rPr lang="en-US" i="1" dirty="0"/>
              <a:t> </a:t>
            </a:r>
            <a:r>
              <a:rPr lang="en-US" i="1" dirty="0" err="1"/>
              <a:t>életérzéseit</a:t>
            </a:r>
            <a:r>
              <a:rPr lang="en-US" i="1" dirty="0"/>
              <a:t> </a:t>
            </a:r>
            <a:r>
              <a:rPr lang="en-US" i="1" dirty="0" err="1"/>
              <a:t>kialakította</a:t>
            </a:r>
            <a:r>
              <a:rPr lang="en-US" i="1" dirty="0"/>
              <a:t>, </a:t>
            </a:r>
            <a:r>
              <a:rPr lang="en-US" i="1" dirty="0" err="1"/>
              <a:t>ez</a:t>
            </a:r>
            <a:r>
              <a:rPr lang="en-US" i="1" dirty="0"/>
              <a:t> </a:t>
            </a:r>
            <a:r>
              <a:rPr lang="en-US" i="1" dirty="0" err="1"/>
              <a:t>az</a:t>
            </a:r>
            <a:r>
              <a:rPr lang="en-US" i="1" dirty="0"/>
              <a:t> </a:t>
            </a:r>
            <a:r>
              <a:rPr lang="en-US" i="1" dirty="0" err="1"/>
              <a:t>az</a:t>
            </a:r>
            <a:r>
              <a:rPr lang="en-US" i="1" dirty="0"/>
              <a:t> </a:t>
            </a:r>
            <a:r>
              <a:rPr lang="en-US" i="1" dirty="0" err="1"/>
              <a:t>élményforrás</a:t>
            </a:r>
            <a:r>
              <a:rPr lang="en-US" i="1" dirty="0"/>
              <a:t>, </a:t>
            </a:r>
            <a:r>
              <a:rPr lang="en-US" i="1" dirty="0" err="1"/>
              <a:t>amely</a:t>
            </a:r>
            <a:r>
              <a:rPr lang="en-US" i="1" dirty="0"/>
              <a:t> </a:t>
            </a:r>
            <a:r>
              <a:rPr lang="en-US" i="1" dirty="0" err="1"/>
              <a:t>írói</a:t>
            </a:r>
            <a:r>
              <a:rPr lang="en-US" i="1" dirty="0"/>
              <a:t> </a:t>
            </a:r>
            <a:r>
              <a:rPr lang="en-US" i="1" dirty="0" err="1"/>
              <a:t>vénáját</a:t>
            </a:r>
            <a:r>
              <a:rPr lang="en-US" i="1" dirty="0"/>
              <a:t> </a:t>
            </a:r>
            <a:r>
              <a:rPr lang="en-US" i="1" dirty="0" err="1"/>
              <a:t>mindvégig</a:t>
            </a:r>
            <a:r>
              <a:rPr lang="en-US" i="1" dirty="0"/>
              <a:t> </a:t>
            </a:r>
            <a:r>
              <a:rPr lang="en-US" i="1" dirty="0" err="1"/>
              <a:t>táplálta</a:t>
            </a:r>
            <a:r>
              <a:rPr lang="en-US" i="1" dirty="0"/>
              <a:t>, </a:t>
            </a:r>
            <a:r>
              <a:rPr lang="en-US" i="1" dirty="0" err="1"/>
              <a:t>ez</a:t>
            </a:r>
            <a:r>
              <a:rPr lang="en-US" i="1" dirty="0"/>
              <a:t> </a:t>
            </a:r>
            <a:r>
              <a:rPr lang="en-US" i="1" dirty="0" err="1"/>
              <a:t>az</a:t>
            </a:r>
            <a:r>
              <a:rPr lang="en-US" i="1" dirty="0"/>
              <a:t> a </a:t>
            </a:r>
            <a:r>
              <a:rPr lang="en-US" i="1" dirty="0" err="1"/>
              <a:t>bűvös</a:t>
            </a:r>
            <a:r>
              <a:rPr lang="en-US" i="1" dirty="0"/>
              <a:t> </a:t>
            </a:r>
            <a:r>
              <a:rPr lang="en-US" i="1" dirty="0" err="1"/>
              <a:t>lencse</a:t>
            </a:r>
            <a:r>
              <a:rPr lang="en-US" i="1" dirty="0"/>
              <a:t>, </a:t>
            </a:r>
            <a:r>
              <a:rPr lang="en-US" i="1" dirty="0" err="1"/>
              <a:t>amelynek</a:t>
            </a:r>
            <a:r>
              <a:rPr lang="en-US" i="1" dirty="0"/>
              <a:t> </a:t>
            </a:r>
            <a:r>
              <a:rPr lang="en-US" i="1" dirty="0" err="1"/>
              <a:t>kicsinyített</a:t>
            </a:r>
            <a:r>
              <a:rPr lang="en-US" i="1" dirty="0"/>
              <a:t>, de </a:t>
            </a:r>
            <a:r>
              <a:rPr lang="en-US" i="1" dirty="0" err="1"/>
              <a:t>éles</a:t>
            </a:r>
            <a:r>
              <a:rPr lang="en-US" i="1" dirty="0"/>
              <a:t> </a:t>
            </a:r>
            <a:r>
              <a:rPr lang="en-US" i="1" dirty="0" err="1"/>
              <a:t>rajzában</a:t>
            </a:r>
            <a:r>
              <a:rPr lang="en-US" i="1" dirty="0"/>
              <a:t> – mint </a:t>
            </a:r>
            <a:r>
              <a:rPr lang="en-US" i="1" dirty="0" err="1"/>
              <a:t>csepp</a:t>
            </a:r>
            <a:r>
              <a:rPr lang="en-US" i="1" dirty="0"/>
              <a:t> </a:t>
            </a:r>
            <a:r>
              <a:rPr lang="en-US" i="1" dirty="0" err="1"/>
              <a:t>vízben</a:t>
            </a:r>
            <a:r>
              <a:rPr lang="en-US" i="1" dirty="0"/>
              <a:t> a </a:t>
            </a:r>
            <a:r>
              <a:rPr lang="en-US" i="1" dirty="0" err="1"/>
              <a:t>tenger</a:t>
            </a:r>
            <a:r>
              <a:rPr lang="en-US" i="1" dirty="0"/>
              <a:t> – </a:t>
            </a:r>
            <a:r>
              <a:rPr lang="en-US" i="1" dirty="0" err="1"/>
              <a:t>népének</a:t>
            </a:r>
            <a:r>
              <a:rPr lang="en-US" i="1" dirty="0"/>
              <a:t> </a:t>
            </a:r>
            <a:r>
              <a:rPr lang="en-US" i="1" dirty="0" err="1"/>
              <a:t>sorsproblémái</a:t>
            </a:r>
            <a:r>
              <a:rPr lang="en-US" i="1" dirty="0"/>
              <a:t> </a:t>
            </a:r>
            <a:r>
              <a:rPr lang="en-US" i="1" dirty="0" err="1"/>
              <a:t>eléje</a:t>
            </a:r>
            <a:r>
              <a:rPr lang="en-US" i="1" dirty="0"/>
              <a:t> </a:t>
            </a:r>
            <a:r>
              <a:rPr lang="en-US" i="1" dirty="0" err="1"/>
              <a:t>tárultak</a:t>
            </a:r>
            <a:r>
              <a:rPr lang="en-US" i="1" dirty="0"/>
              <a:t>, s </a:t>
            </a:r>
            <a:r>
              <a:rPr lang="en-US" i="1" dirty="0" err="1"/>
              <a:t>mely</a:t>
            </a:r>
            <a:r>
              <a:rPr lang="en-US" i="1" dirty="0"/>
              <a:t> </a:t>
            </a:r>
            <a:r>
              <a:rPr lang="en-US" i="1" dirty="0" err="1"/>
              <a:t>ilyenformán</a:t>
            </a:r>
            <a:r>
              <a:rPr lang="en-US" i="1" dirty="0"/>
              <a:t> mind </a:t>
            </a:r>
            <a:r>
              <a:rPr lang="en-US" i="1" dirty="0" err="1"/>
              <a:t>művészi</a:t>
            </a:r>
            <a:r>
              <a:rPr lang="en-US" i="1" dirty="0"/>
              <a:t> </a:t>
            </a:r>
            <a:r>
              <a:rPr lang="en-US" i="1" dirty="0" err="1"/>
              <a:t>látását</a:t>
            </a:r>
            <a:r>
              <a:rPr lang="en-US" i="1" dirty="0"/>
              <a:t>, mind </a:t>
            </a:r>
            <a:r>
              <a:rPr lang="en-US" i="1" dirty="0" err="1"/>
              <a:t>erkölcsi</a:t>
            </a:r>
            <a:r>
              <a:rPr lang="en-US" i="1" dirty="0"/>
              <a:t> </a:t>
            </a:r>
            <a:r>
              <a:rPr lang="en-US" i="1" dirty="0" err="1"/>
              <a:t>tartását</a:t>
            </a:r>
            <a:r>
              <a:rPr lang="en-US" i="1" dirty="0"/>
              <a:t> </a:t>
            </a:r>
            <a:r>
              <a:rPr lang="en-US" i="1" dirty="0" err="1"/>
              <a:t>meghatározta</a:t>
            </a:r>
            <a:r>
              <a:rPr lang="en-US" i="1" dirty="0"/>
              <a:t>. </a:t>
            </a:r>
            <a:r>
              <a:rPr lang="en-US" i="1" dirty="0" err="1"/>
              <a:t>Kalotaszeg</a:t>
            </a:r>
            <a:r>
              <a:rPr lang="en-US" i="1" dirty="0"/>
              <a:t> </a:t>
            </a:r>
            <a:r>
              <a:rPr lang="en-US" i="1" dirty="0" err="1"/>
              <a:t>jelentette</a:t>
            </a:r>
            <a:r>
              <a:rPr lang="en-US" i="1" dirty="0"/>
              <a:t> </a:t>
            </a:r>
            <a:r>
              <a:rPr lang="en-US" i="1" dirty="0" err="1"/>
              <a:t>számára</a:t>
            </a:r>
            <a:r>
              <a:rPr lang="en-US" i="1" dirty="0"/>
              <a:t> </a:t>
            </a:r>
            <a:r>
              <a:rPr lang="en-US" i="1" dirty="0" err="1"/>
              <a:t>az</a:t>
            </a:r>
            <a:r>
              <a:rPr lang="en-US" i="1" dirty="0"/>
              <a:t> </a:t>
            </a:r>
            <a:r>
              <a:rPr lang="en-US" i="1" dirty="0" err="1"/>
              <a:t>otthon</a:t>
            </a:r>
            <a:r>
              <a:rPr lang="en-US" i="1" dirty="0"/>
              <a:t> </a:t>
            </a:r>
            <a:r>
              <a:rPr lang="en-US" i="1" dirty="0" err="1"/>
              <a:t>biztos</a:t>
            </a:r>
            <a:r>
              <a:rPr lang="en-US" i="1" dirty="0"/>
              <a:t> </a:t>
            </a:r>
            <a:r>
              <a:rPr lang="en-US" i="1" dirty="0" err="1"/>
              <a:t>fogódzóját</a:t>
            </a:r>
            <a:r>
              <a:rPr lang="en-US" i="1" dirty="0"/>
              <a:t>, de </a:t>
            </a:r>
            <a:r>
              <a:rPr lang="en-US" i="1" dirty="0" err="1"/>
              <a:t>ugyanakkor</a:t>
            </a:r>
            <a:r>
              <a:rPr lang="en-US" i="1" dirty="0"/>
              <a:t> a </a:t>
            </a:r>
            <a:r>
              <a:rPr lang="en-US" i="1" dirty="0" err="1"/>
              <a:t>számonkérő</a:t>
            </a:r>
            <a:r>
              <a:rPr lang="en-US" i="1" dirty="0"/>
              <a:t> </a:t>
            </a:r>
            <a:r>
              <a:rPr lang="en-US" i="1" dirty="0" err="1"/>
              <a:t>széket</a:t>
            </a:r>
            <a:r>
              <a:rPr lang="en-US" i="1" dirty="0"/>
              <a:t> is, </a:t>
            </a:r>
            <a:r>
              <a:rPr lang="en-US" i="1" dirty="0" err="1"/>
              <a:t>mely</a:t>
            </a:r>
            <a:r>
              <a:rPr lang="en-US" i="1" dirty="0"/>
              <a:t> </a:t>
            </a:r>
            <a:r>
              <a:rPr lang="en-US" i="1" dirty="0" err="1"/>
              <a:t>előtt</a:t>
            </a:r>
            <a:r>
              <a:rPr lang="en-US" i="1" dirty="0"/>
              <a:t> a </a:t>
            </a:r>
            <a:r>
              <a:rPr lang="en-US" i="1" dirty="0" err="1"/>
              <a:t>művész</a:t>
            </a:r>
            <a:r>
              <a:rPr lang="en-US" i="1" dirty="0"/>
              <a:t> </a:t>
            </a:r>
            <a:r>
              <a:rPr lang="en-US" i="1" dirty="0" err="1"/>
              <a:t>lelkiismerete</a:t>
            </a:r>
            <a:r>
              <a:rPr lang="en-US" i="1" dirty="0"/>
              <a:t> </a:t>
            </a:r>
            <a:r>
              <a:rPr lang="en-US" i="1" dirty="0" err="1"/>
              <a:t>felelősséggel</a:t>
            </a:r>
            <a:r>
              <a:rPr lang="en-US" i="1" dirty="0"/>
              <a:t> </a:t>
            </a:r>
            <a:r>
              <a:rPr lang="en-US" i="1" dirty="0" err="1"/>
              <a:t>tartozik</a:t>
            </a:r>
            <a:r>
              <a:rPr lang="en-US" i="1" dirty="0" smtClean="0"/>
              <a:t>.”</a:t>
            </a:r>
            <a:r>
              <a:rPr lang="hu-HU" baseline="30000" dirty="0"/>
              <a:t>	</a:t>
            </a:r>
            <a:r>
              <a:rPr lang="hu-HU" dirty="0"/>
              <a:t>Varró János, </a:t>
            </a:r>
            <a:r>
              <a:rPr lang="hu-HU" i="1" dirty="0"/>
              <a:t>A szépíró Kós Károly</a:t>
            </a:r>
            <a:r>
              <a:rPr lang="hu-HU" dirty="0"/>
              <a:t>. In:</a:t>
            </a:r>
            <a:r>
              <a:rPr lang="hu-HU" i="1" dirty="0"/>
              <a:t>Kalotaszegi krónika Hét írás</a:t>
            </a:r>
            <a:r>
              <a:rPr lang="hu-HU" dirty="0"/>
              <a:t>,Kriterion Könyvkiadó, Bukarest, 1973.</a:t>
            </a:r>
            <a:endParaRPr lang="en-US" dirty="0"/>
          </a:p>
          <a:p>
            <a:endParaRPr lang="hu-HU" dirty="0" smtClean="0"/>
          </a:p>
          <a:p>
            <a:endParaRPr lang="en-US" dirty="0"/>
          </a:p>
        </p:txBody>
      </p:sp>
    </p:spTree>
    <p:extLst>
      <p:ext uri="{BB962C8B-B14F-4D97-AF65-F5344CB8AC3E}">
        <p14:creationId xmlns:p14="http://schemas.microsoft.com/office/powerpoint/2010/main" val="3322766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252412"/>
            <a:ext cx="5715000" cy="3648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964" y="3592056"/>
            <a:ext cx="4267695" cy="24677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910" y="252412"/>
            <a:ext cx="3840389" cy="28802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7025" y="151446"/>
            <a:ext cx="2677886" cy="37490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2124" y="3056821"/>
            <a:ext cx="4452785" cy="330778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56" y="3900487"/>
            <a:ext cx="3554868" cy="2464117"/>
          </a:xfrm>
          <a:prstGeom prst="rect">
            <a:avLst/>
          </a:prstGeom>
        </p:spPr>
      </p:pic>
    </p:spTree>
    <p:extLst>
      <p:ext uri="{BB962C8B-B14F-4D97-AF65-F5344CB8AC3E}">
        <p14:creationId xmlns:p14="http://schemas.microsoft.com/office/powerpoint/2010/main" val="4181308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...eszmélése, stílusa: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Tanulmányait</a:t>
            </a:r>
            <a:r>
              <a:rPr lang="en-US" dirty="0"/>
              <a:t> </a:t>
            </a:r>
            <a:r>
              <a:rPr lang="en-US" dirty="0" err="1"/>
              <a:t>Kolozsváron</a:t>
            </a:r>
            <a:r>
              <a:rPr lang="en-US" dirty="0"/>
              <a:t> a </a:t>
            </a:r>
            <a:r>
              <a:rPr lang="en-US" dirty="0" err="1"/>
              <a:t>Farkas</a:t>
            </a:r>
            <a:r>
              <a:rPr lang="en-US" dirty="0"/>
              <a:t> </a:t>
            </a:r>
            <a:r>
              <a:rPr lang="en-US" dirty="0" err="1"/>
              <a:t>utcai</a:t>
            </a:r>
            <a:r>
              <a:rPr lang="en-US" dirty="0"/>
              <a:t> </a:t>
            </a:r>
            <a:r>
              <a:rPr lang="en-US" b="1" dirty="0" err="1"/>
              <a:t>Református</a:t>
            </a:r>
            <a:r>
              <a:rPr lang="en-US" b="1" dirty="0"/>
              <a:t> </a:t>
            </a:r>
            <a:r>
              <a:rPr lang="en-US" b="1" dirty="0" err="1" smtClean="0"/>
              <a:t>Kollégiumban</a:t>
            </a:r>
            <a:r>
              <a:rPr lang="hu-HU" b="1" dirty="0"/>
              <a:t> </a:t>
            </a:r>
            <a:r>
              <a:rPr lang="hu-HU" dirty="0" smtClean="0"/>
              <a:t>kezdi, (Kalotaszegi útja), majd a </a:t>
            </a:r>
            <a:r>
              <a:rPr lang="en-US" dirty="0" smtClean="0"/>
              <a:t> </a:t>
            </a:r>
            <a:r>
              <a:rPr lang="en-US" b="1" dirty="0" err="1" smtClean="0"/>
              <a:t>budapesti</a:t>
            </a:r>
            <a:r>
              <a:rPr lang="en-US" b="1" dirty="0" smtClean="0"/>
              <a:t> </a:t>
            </a:r>
            <a:r>
              <a:rPr lang="en-US" b="1" dirty="0" err="1"/>
              <a:t>Műegyetem</a:t>
            </a:r>
            <a:r>
              <a:rPr lang="en-US" dirty="0"/>
              <a:t> </a:t>
            </a:r>
            <a:r>
              <a:rPr lang="en-US" dirty="0" err="1"/>
              <a:t>mérnöki</a:t>
            </a:r>
            <a:r>
              <a:rPr lang="en-US" dirty="0"/>
              <a:t> </a:t>
            </a:r>
            <a:r>
              <a:rPr lang="en-US" dirty="0" err="1"/>
              <a:t>karán</a:t>
            </a:r>
            <a:r>
              <a:rPr lang="en-US" dirty="0"/>
              <a:t> </a:t>
            </a:r>
            <a:r>
              <a:rPr lang="en-US" dirty="0" err="1" smtClean="0"/>
              <a:t>folytatja</a:t>
            </a:r>
            <a:r>
              <a:rPr lang="en-US" dirty="0" smtClean="0"/>
              <a:t>, </a:t>
            </a:r>
            <a:r>
              <a:rPr lang="hu-HU" dirty="0" smtClean="0"/>
              <a:t>á</a:t>
            </a:r>
            <a:r>
              <a:rPr lang="en-US" dirty="0" err="1" smtClean="0"/>
              <a:t>tiratko</a:t>
            </a:r>
            <a:r>
              <a:rPr lang="hu-HU" dirty="0" smtClean="0"/>
              <a:t>z</a:t>
            </a:r>
            <a:r>
              <a:rPr lang="en-US" dirty="0" err="1" smtClean="0"/>
              <a:t>ik</a:t>
            </a:r>
            <a:r>
              <a:rPr lang="en-US" dirty="0" smtClean="0"/>
              <a:t> </a:t>
            </a:r>
            <a:r>
              <a:rPr lang="en-US" dirty="0" err="1"/>
              <a:t>az</a:t>
            </a:r>
            <a:r>
              <a:rPr lang="en-US" dirty="0"/>
              <a:t> </a:t>
            </a:r>
            <a:r>
              <a:rPr lang="en-US" dirty="0" err="1"/>
              <a:t>építészeti</a:t>
            </a:r>
            <a:r>
              <a:rPr lang="en-US" dirty="0"/>
              <a:t> </a:t>
            </a:r>
            <a:r>
              <a:rPr lang="en-US" dirty="0" err="1" smtClean="0"/>
              <a:t>szakosztályra</a:t>
            </a:r>
            <a:r>
              <a:rPr lang="hu-HU" dirty="0" smtClean="0"/>
              <a:t>;</a:t>
            </a:r>
          </a:p>
          <a:p>
            <a:r>
              <a:rPr lang="en-US" dirty="0"/>
              <a:t>1907-ben </a:t>
            </a:r>
            <a:r>
              <a:rPr lang="en-US" dirty="0" err="1"/>
              <a:t>diplomázott</a:t>
            </a:r>
            <a:r>
              <a:rPr lang="en-US" dirty="0"/>
              <a:t>, s </a:t>
            </a:r>
            <a:r>
              <a:rPr lang="en-US" dirty="0" err="1"/>
              <a:t>ösztöndíjasként</a:t>
            </a:r>
            <a:r>
              <a:rPr lang="en-US" dirty="0"/>
              <a:t> </a:t>
            </a:r>
            <a:r>
              <a:rPr lang="en-US" dirty="0" err="1"/>
              <a:t>Székelyföld</a:t>
            </a:r>
            <a:r>
              <a:rPr lang="en-US" dirty="0"/>
              <a:t>, </a:t>
            </a:r>
            <a:r>
              <a:rPr lang="en-US" dirty="0" err="1"/>
              <a:t>Torockó</a:t>
            </a:r>
            <a:r>
              <a:rPr lang="en-US" dirty="0"/>
              <a:t> </a:t>
            </a:r>
            <a:r>
              <a:rPr lang="en-US" dirty="0" err="1"/>
              <a:t>és</a:t>
            </a:r>
            <a:r>
              <a:rPr lang="en-US" dirty="0"/>
              <a:t> </a:t>
            </a:r>
            <a:r>
              <a:rPr lang="en-US" dirty="0" err="1"/>
              <a:t>Kalotaszeg</a:t>
            </a:r>
            <a:r>
              <a:rPr lang="en-US" dirty="0"/>
              <a:t> </a:t>
            </a:r>
            <a:r>
              <a:rPr lang="en-US" dirty="0" err="1"/>
              <a:t>építészetét</a:t>
            </a:r>
            <a:r>
              <a:rPr lang="en-US" dirty="0"/>
              <a:t> </a:t>
            </a:r>
            <a:r>
              <a:rPr lang="en-US" dirty="0" err="1"/>
              <a:t>és</a:t>
            </a:r>
            <a:r>
              <a:rPr lang="en-US" dirty="0"/>
              <a:t> </a:t>
            </a:r>
            <a:r>
              <a:rPr lang="en-US" dirty="0" err="1"/>
              <a:t>néprajzát</a:t>
            </a:r>
            <a:r>
              <a:rPr lang="en-US" dirty="0"/>
              <a:t> </a:t>
            </a:r>
            <a:r>
              <a:rPr lang="en-US" dirty="0" err="1"/>
              <a:t>tanulmányozta</a:t>
            </a:r>
            <a:r>
              <a:rPr lang="en-US" dirty="0"/>
              <a:t>. </a:t>
            </a:r>
            <a:r>
              <a:rPr lang="en-US" dirty="0" err="1"/>
              <a:t>Ekkor</a:t>
            </a:r>
            <a:r>
              <a:rPr lang="en-US" dirty="0"/>
              <a:t> </a:t>
            </a:r>
            <a:r>
              <a:rPr lang="en-US" dirty="0" err="1"/>
              <a:t>alakította</a:t>
            </a:r>
            <a:r>
              <a:rPr lang="en-US" dirty="0"/>
              <a:t> </a:t>
            </a:r>
            <a:r>
              <a:rPr lang="en-US" dirty="0" err="1"/>
              <a:t>ki</a:t>
            </a:r>
            <a:r>
              <a:rPr lang="en-US" dirty="0"/>
              <a:t> </a:t>
            </a:r>
            <a:r>
              <a:rPr lang="en-US" b="1" dirty="0" err="1"/>
              <a:t>sajátos</a:t>
            </a:r>
            <a:r>
              <a:rPr lang="en-US" b="1" dirty="0"/>
              <a:t> </a:t>
            </a:r>
            <a:r>
              <a:rPr lang="en-US" b="1" dirty="0" err="1"/>
              <a:t>stílusát</a:t>
            </a:r>
            <a:r>
              <a:rPr lang="en-US" dirty="0"/>
              <a:t>, </a:t>
            </a:r>
            <a:r>
              <a:rPr lang="en-US" dirty="0" err="1"/>
              <a:t>amelyben</a:t>
            </a:r>
            <a:r>
              <a:rPr lang="en-US" dirty="0"/>
              <a:t> a </a:t>
            </a:r>
            <a:r>
              <a:rPr lang="en-US" dirty="0" err="1"/>
              <a:t>szecesszió</a:t>
            </a:r>
            <a:r>
              <a:rPr lang="en-US" dirty="0"/>
              <a:t>, </a:t>
            </a:r>
            <a:r>
              <a:rPr lang="en-US" dirty="0" err="1"/>
              <a:t>az</a:t>
            </a:r>
            <a:r>
              <a:rPr lang="en-US" dirty="0"/>
              <a:t> </a:t>
            </a:r>
            <a:r>
              <a:rPr lang="en-US" dirty="0" err="1"/>
              <a:t>erdélyi</a:t>
            </a:r>
            <a:r>
              <a:rPr lang="en-US" dirty="0"/>
              <a:t> </a:t>
            </a:r>
            <a:r>
              <a:rPr lang="en-US" dirty="0" err="1"/>
              <a:t>népi</a:t>
            </a:r>
            <a:r>
              <a:rPr lang="en-US" dirty="0"/>
              <a:t> </a:t>
            </a:r>
            <a:r>
              <a:rPr lang="en-US" dirty="0" err="1"/>
              <a:t>építészet</a:t>
            </a:r>
            <a:r>
              <a:rPr lang="en-US" dirty="0"/>
              <a:t> </a:t>
            </a:r>
            <a:r>
              <a:rPr lang="en-US" dirty="0" err="1"/>
              <a:t>és</a:t>
            </a:r>
            <a:r>
              <a:rPr lang="en-US" dirty="0"/>
              <a:t> </a:t>
            </a:r>
            <a:r>
              <a:rPr lang="en-US" dirty="0" err="1"/>
              <a:t>díszítőművészet</a:t>
            </a:r>
            <a:r>
              <a:rPr lang="en-US" dirty="0"/>
              <a:t> </a:t>
            </a:r>
            <a:r>
              <a:rPr lang="en-US" dirty="0" err="1"/>
              <a:t>elemeit</a:t>
            </a:r>
            <a:r>
              <a:rPr lang="en-US" dirty="0"/>
              <a:t> </a:t>
            </a:r>
            <a:r>
              <a:rPr lang="en-US" dirty="0" err="1"/>
              <a:t>ötvözte</a:t>
            </a:r>
            <a:r>
              <a:rPr lang="en-US" dirty="0"/>
              <a:t>.</a:t>
            </a:r>
            <a:endParaRPr lang="hu-HU" dirty="0" smtClean="0"/>
          </a:p>
          <a:p>
            <a:pPr algn="just"/>
            <a:r>
              <a:rPr lang="hu-HU" i="1" dirty="0"/>
              <a:t>A </a:t>
            </a:r>
            <a:r>
              <a:rPr lang="hu-HU" b="1" i="1" dirty="0"/>
              <a:t>Guild of Handicraft</a:t>
            </a:r>
            <a:r>
              <a:rPr lang="hu-HU" i="1" dirty="0"/>
              <a:t> </a:t>
            </a:r>
            <a:r>
              <a:rPr lang="hu-HU" dirty="0"/>
              <a:t>című tanulmányában fejti ki Kós a preraffaelita mesterek nyomán kialakított sajátos építészi és iparművészeti ars-poetikáját: a középkor művészetén alapuló, de a modern ember szükségleteihez igazodó funkcionális művészet megteremtésének </a:t>
            </a:r>
            <a:r>
              <a:rPr lang="hu-HU" dirty="0" smtClean="0"/>
              <a:t>szükségességét.</a:t>
            </a:r>
            <a:r>
              <a:rPr lang="en-US" dirty="0"/>
              <a:t> </a:t>
            </a:r>
            <a:endParaRPr lang="hu-HU" dirty="0" smtClean="0"/>
          </a:p>
          <a:p>
            <a:pPr algn="just"/>
            <a:r>
              <a:rPr lang="hu-HU" b="1" dirty="0" smtClean="0"/>
              <a:t>Fotók: </a:t>
            </a:r>
            <a:r>
              <a:rPr lang="en-US" dirty="0" err="1"/>
              <a:t>zebegényi</a:t>
            </a:r>
            <a:r>
              <a:rPr lang="en-US" dirty="0"/>
              <a:t> </a:t>
            </a:r>
            <a:r>
              <a:rPr lang="en-US" dirty="0" err="1"/>
              <a:t>római</a:t>
            </a:r>
            <a:r>
              <a:rPr lang="en-US" dirty="0"/>
              <a:t> </a:t>
            </a:r>
            <a:r>
              <a:rPr lang="en-US" dirty="0" err="1"/>
              <a:t>katolikus</a:t>
            </a:r>
            <a:r>
              <a:rPr lang="en-US" dirty="0"/>
              <a:t> </a:t>
            </a:r>
            <a:r>
              <a:rPr lang="en-US" dirty="0" err="1"/>
              <a:t>templom</a:t>
            </a:r>
            <a:r>
              <a:rPr lang="en-US" dirty="0"/>
              <a:t> (</a:t>
            </a:r>
            <a:r>
              <a:rPr lang="en-US" dirty="0" err="1"/>
              <a:t>Kós</a:t>
            </a:r>
            <a:r>
              <a:rPr lang="en-US" dirty="0"/>
              <a:t> </a:t>
            </a:r>
            <a:r>
              <a:rPr lang="en-US" dirty="0" err="1"/>
              <a:t>és</a:t>
            </a:r>
            <a:r>
              <a:rPr lang="en-US" dirty="0"/>
              <a:t> </a:t>
            </a:r>
            <a:r>
              <a:rPr lang="en-US" dirty="0" err="1"/>
              <a:t>Jánszky</a:t>
            </a:r>
            <a:r>
              <a:rPr lang="en-US" dirty="0"/>
              <a:t> </a:t>
            </a:r>
            <a:r>
              <a:rPr lang="en-US" dirty="0" err="1"/>
              <a:t>Géza</a:t>
            </a:r>
            <a:r>
              <a:rPr lang="en-US" dirty="0"/>
              <a:t>), </a:t>
            </a:r>
            <a:r>
              <a:rPr lang="hu-HU" dirty="0"/>
              <a:t>kolozsvári kakasos templom</a:t>
            </a:r>
            <a:r>
              <a:rPr lang="hu-HU" dirty="0" smtClean="0"/>
              <a:t>, </a:t>
            </a:r>
            <a:r>
              <a:rPr lang="en-US" dirty="0"/>
              <a:t>a </a:t>
            </a:r>
            <a:r>
              <a:rPr lang="en-US" dirty="0" err="1"/>
              <a:t>sepsiszentgyörgyi</a:t>
            </a:r>
            <a:r>
              <a:rPr lang="en-US" dirty="0"/>
              <a:t> </a:t>
            </a:r>
            <a:r>
              <a:rPr lang="en-US" dirty="0" err="1"/>
              <a:t>Székely</a:t>
            </a:r>
            <a:r>
              <a:rPr lang="en-US" dirty="0"/>
              <a:t> </a:t>
            </a:r>
            <a:r>
              <a:rPr lang="en-US" dirty="0" err="1"/>
              <a:t>Nemzeti</a:t>
            </a:r>
            <a:r>
              <a:rPr lang="en-US" dirty="0"/>
              <a:t> </a:t>
            </a:r>
            <a:r>
              <a:rPr lang="en-US" dirty="0" err="1" smtClean="0"/>
              <a:t>Múzeum</a:t>
            </a:r>
            <a:r>
              <a:rPr lang="hu-HU" dirty="0" smtClean="0"/>
              <a:t>, </a:t>
            </a:r>
            <a:r>
              <a:rPr lang="en-US" dirty="0" smtClean="0"/>
              <a:t>a </a:t>
            </a:r>
            <a:r>
              <a:rPr lang="en-US" dirty="0" err="1"/>
              <a:t>Budapesti</a:t>
            </a:r>
            <a:r>
              <a:rPr lang="en-US" dirty="0"/>
              <a:t> </a:t>
            </a:r>
            <a:r>
              <a:rPr lang="en-US" dirty="0" err="1"/>
              <a:t>Állatkert</a:t>
            </a:r>
            <a:r>
              <a:rPr lang="en-US" dirty="0"/>
              <a:t> </a:t>
            </a:r>
            <a:r>
              <a:rPr lang="en-US" dirty="0" err="1" smtClean="0"/>
              <a:t>pavilonja</a:t>
            </a:r>
            <a:r>
              <a:rPr lang="hu-HU" dirty="0" smtClean="0"/>
              <a:t>i: főkapu, fácán-ház, majom-ház, </a:t>
            </a:r>
            <a:r>
              <a:rPr lang="en-US" dirty="0" smtClean="0"/>
              <a:t>(</a:t>
            </a:r>
            <a:r>
              <a:rPr lang="en-US" dirty="0" err="1" smtClean="0"/>
              <a:t>Kós</a:t>
            </a:r>
            <a:r>
              <a:rPr lang="en-US" dirty="0" smtClean="0"/>
              <a:t> </a:t>
            </a:r>
            <a:r>
              <a:rPr lang="en-US" dirty="0" err="1"/>
              <a:t>Károly</a:t>
            </a:r>
            <a:r>
              <a:rPr lang="en-US" dirty="0"/>
              <a:t> </a:t>
            </a:r>
            <a:r>
              <a:rPr lang="en-US" dirty="0" err="1"/>
              <a:t>és</a:t>
            </a:r>
            <a:r>
              <a:rPr lang="en-US" dirty="0"/>
              <a:t> </a:t>
            </a:r>
            <a:r>
              <a:rPr lang="en-US" dirty="0" err="1"/>
              <a:t>Zrumeczky</a:t>
            </a:r>
            <a:r>
              <a:rPr lang="en-US" dirty="0"/>
              <a:t> </a:t>
            </a:r>
            <a:r>
              <a:rPr lang="en-US" dirty="0" err="1"/>
              <a:t>Dezső</a:t>
            </a:r>
            <a:r>
              <a:rPr lang="en-US" dirty="0" smtClean="0"/>
              <a:t>),,</a:t>
            </a:r>
            <a:r>
              <a:rPr lang="hu-HU" dirty="0" smtClean="0"/>
              <a:t> Óbudai református parókia, </a:t>
            </a:r>
            <a:r>
              <a:rPr lang="en-US" dirty="0" smtClean="0"/>
              <a:t>a </a:t>
            </a:r>
            <a:r>
              <a:rPr lang="en-US" dirty="0" err="1"/>
              <a:t>kispesti</a:t>
            </a:r>
            <a:r>
              <a:rPr lang="en-US" dirty="0"/>
              <a:t> </a:t>
            </a:r>
            <a:r>
              <a:rPr lang="en-US" dirty="0" err="1"/>
              <a:t>munkástelep</a:t>
            </a:r>
            <a:r>
              <a:rPr lang="en-US" dirty="0"/>
              <a:t> (Wekerle-</a:t>
            </a:r>
            <a:r>
              <a:rPr lang="en-US" dirty="0" err="1"/>
              <a:t>telep</a:t>
            </a:r>
            <a:r>
              <a:rPr lang="en-US" dirty="0" smtClean="0"/>
              <a:t>)</a:t>
            </a:r>
            <a:r>
              <a:rPr lang="hu-HU" dirty="0" smtClean="0"/>
              <a:t>, </a:t>
            </a:r>
            <a:r>
              <a:rPr lang="en-US" dirty="0"/>
              <a:t>A </a:t>
            </a:r>
            <a:r>
              <a:rPr lang="en-US" dirty="0" err="1" smtClean="0"/>
              <a:t>városligeti</a:t>
            </a:r>
            <a:r>
              <a:rPr lang="hu-HU" dirty="0"/>
              <a:t> </a:t>
            </a:r>
            <a:r>
              <a:rPr lang="en-US" dirty="0" smtClean="0"/>
              <a:t>„</a:t>
            </a:r>
            <a:r>
              <a:rPr lang="en-US" dirty="0" err="1" smtClean="0"/>
              <a:t>Bagolyvár</a:t>
            </a:r>
            <a:r>
              <a:rPr lang="en-US" dirty="0"/>
              <a:t>” </a:t>
            </a:r>
            <a:r>
              <a:rPr lang="en-US" dirty="0" err="1" smtClean="0"/>
              <a:t>étterem</a:t>
            </a:r>
            <a:r>
              <a:rPr lang="hu-HU" dirty="0" smtClean="0"/>
              <a:t>, Kós ház, villa, sztánai otthona, a Varjúvár</a:t>
            </a:r>
          </a:p>
          <a:p>
            <a:pPr algn="just"/>
            <a:endParaRPr lang="hu-HU" dirty="0" smtClean="0"/>
          </a:p>
        </p:txBody>
      </p:sp>
    </p:spTree>
    <p:extLst>
      <p:ext uri="{BB962C8B-B14F-4D97-AF65-F5344CB8AC3E}">
        <p14:creationId xmlns:p14="http://schemas.microsoft.com/office/powerpoint/2010/main" val="3907761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Stílusa: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6398" y="858839"/>
            <a:ext cx="2026927" cy="33829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0" y="858838"/>
            <a:ext cx="4934712" cy="3382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226" y="4366922"/>
            <a:ext cx="2476500" cy="1905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54" y="4381500"/>
            <a:ext cx="2476500" cy="1905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4193" y="465138"/>
            <a:ext cx="3113507" cy="426717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5542" y="4366922"/>
            <a:ext cx="2476500" cy="190500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9858" y="4227128"/>
            <a:ext cx="3006960" cy="2044794"/>
          </a:xfrm>
          <a:prstGeom prst="rect">
            <a:avLst/>
          </a:prstGeom>
        </p:spPr>
      </p:pic>
    </p:spTree>
    <p:extLst>
      <p:ext uri="{BB962C8B-B14F-4D97-AF65-F5344CB8AC3E}">
        <p14:creationId xmlns:p14="http://schemas.microsoft.com/office/powerpoint/2010/main" val="1596707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314324"/>
            <a:ext cx="7308850" cy="35718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00" y="428422"/>
            <a:ext cx="4105275" cy="33432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4050" y="3885794"/>
            <a:ext cx="4559300" cy="25709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0800" y="3885794"/>
            <a:ext cx="3429000" cy="2571750"/>
          </a:xfrm>
          <a:prstGeom prst="rect">
            <a:avLst/>
          </a:prstGeom>
        </p:spPr>
      </p:pic>
    </p:spTree>
    <p:extLst>
      <p:ext uri="{BB962C8B-B14F-4D97-AF65-F5344CB8AC3E}">
        <p14:creationId xmlns:p14="http://schemas.microsoft.com/office/powerpoint/2010/main" val="1930595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317500"/>
            <a:ext cx="9944100" cy="6185804"/>
          </a:xfrm>
          <a:prstGeom prst="rect">
            <a:avLst/>
          </a:prstGeom>
        </p:spPr>
      </p:pic>
    </p:spTree>
    <p:extLst>
      <p:ext uri="{BB962C8B-B14F-4D97-AF65-F5344CB8AC3E}">
        <p14:creationId xmlns:p14="http://schemas.microsoft.com/office/powerpoint/2010/main" val="20507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...gyökerei:</a:t>
            </a:r>
            <a:endParaRPr lang="en-US" dirty="0"/>
          </a:p>
        </p:txBody>
      </p:sp>
      <p:sp>
        <p:nvSpPr>
          <p:cNvPr id="3" name="Content Placeholder 2"/>
          <p:cNvSpPr>
            <a:spLocks noGrp="1"/>
          </p:cNvSpPr>
          <p:nvPr>
            <p:ph idx="1"/>
          </p:nvPr>
        </p:nvSpPr>
        <p:spPr/>
        <p:txBody>
          <a:bodyPr>
            <a:normAutofit/>
          </a:bodyPr>
          <a:lstStyle/>
          <a:p>
            <a:pPr marL="0" indent="0">
              <a:buNone/>
            </a:pPr>
            <a:r>
              <a:rPr lang="hu-HU" dirty="0" smtClean="0"/>
              <a:t>A 19-20. század fordulóján Budapest központja mellett virágzásnak indul a regionális kultúra, melynek központjai: </a:t>
            </a:r>
            <a:r>
              <a:rPr lang="en-US" dirty="0" err="1"/>
              <a:t>Kolozsvár</a:t>
            </a:r>
            <a:r>
              <a:rPr lang="en-US" dirty="0"/>
              <a:t>, </a:t>
            </a:r>
            <a:r>
              <a:rPr lang="en-US" dirty="0" err="1"/>
              <a:t>Marosvásárhely</a:t>
            </a:r>
            <a:r>
              <a:rPr lang="en-US" dirty="0"/>
              <a:t>, </a:t>
            </a:r>
            <a:r>
              <a:rPr lang="en-US" dirty="0" err="1"/>
              <a:t>Nagyvárad</a:t>
            </a:r>
            <a:r>
              <a:rPr lang="en-US" dirty="0"/>
              <a:t>, </a:t>
            </a:r>
            <a:r>
              <a:rPr lang="en-US" dirty="0" err="1" smtClean="0"/>
              <a:t>Temesvár</a:t>
            </a:r>
            <a:r>
              <a:rPr lang="en-US" dirty="0" smtClean="0"/>
              <a:t>,</a:t>
            </a:r>
            <a:r>
              <a:rPr lang="hu-HU" dirty="0" smtClean="0"/>
              <a:t> </a:t>
            </a:r>
            <a:r>
              <a:rPr lang="en-US" dirty="0" smtClean="0"/>
              <a:t>Arad.</a:t>
            </a:r>
            <a:endParaRPr lang="hu-HU" dirty="0" smtClean="0"/>
          </a:p>
          <a:p>
            <a:pPr marL="0" indent="0">
              <a:buNone/>
            </a:pPr>
            <a:r>
              <a:rPr lang="hu-HU" dirty="0" smtClean="0"/>
              <a:t>Az e</a:t>
            </a:r>
            <a:r>
              <a:rPr lang="en-US" dirty="0" err="1" smtClean="0"/>
              <a:t>rdélyi</a:t>
            </a:r>
            <a:r>
              <a:rPr lang="en-US" dirty="0" smtClean="0"/>
              <a:t> </a:t>
            </a:r>
            <a:r>
              <a:rPr lang="en-US" dirty="0" err="1"/>
              <a:t>magyar</a:t>
            </a:r>
            <a:r>
              <a:rPr lang="en-US" dirty="0"/>
              <a:t> </a:t>
            </a:r>
            <a:r>
              <a:rPr lang="en-US" dirty="0" err="1"/>
              <a:t>kultúra</a:t>
            </a:r>
            <a:r>
              <a:rPr lang="en-US" dirty="0"/>
              <a:t> </a:t>
            </a:r>
            <a:r>
              <a:rPr lang="en-US" dirty="0" err="1"/>
              <a:t>és</a:t>
            </a:r>
            <a:r>
              <a:rPr lang="en-US" dirty="0"/>
              <a:t> </a:t>
            </a:r>
            <a:r>
              <a:rPr lang="en-US" dirty="0" err="1"/>
              <a:t>irodalom</a:t>
            </a:r>
            <a:r>
              <a:rPr lang="en-US" dirty="0"/>
              <a:t> </a:t>
            </a:r>
            <a:r>
              <a:rPr lang="en-US" dirty="0" err="1"/>
              <a:t>évszázados</a:t>
            </a:r>
            <a:r>
              <a:rPr lang="en-US" dirty="0"/>
              <a:t> </a:t>
            </a:r>
            <a:r>
              <a:rPr lang="en-US" dirty="0" err="1"/>
              <a:t>történelmi</a:t>
            </a:r>
            <a:r>
              <a:rPr lang="en-US" dirty="0"/>
              <a:t> </a:t>
            </a:r>
            <a:r>
              <a:rPr lang="en-US" dirty="0" err="1"/>
              <a:t>és</a:t>
            </a:r>
            <a:r>
              <a:rPr lang="en-US" dirty="0"/>
              <a:t> </a:t>
            </a:r>
            <a:r>
              <a:rPr lang="en-US" dirty="0" err="1"/>
              <a:t>művelődési</a:t>
            </a:r>
            <a:r>
              <a:rPr lang="en-US" dirty="0"/>
              <a:t> </a:t>
            </a:r>
            <a:r>
              <a:rPr lang="en-US" dirty="0" err="1"/>
              <a:t>hagyományokra</a:t>
            </a:r>
            <a:r>
              <a:rPr lang="en-US" dirty="0"/>
              <a:t> </a:t>
            </a:r>
            <a:r>
              <a:rPr lang="en-US" dirty="0" err="1"/>
              <a:t>tekint</a:t>
            </a:r>
            <a:r>
              <a:rPr lang="en-US" dirty="0"/>
              <a:t> </a:t>
            </a:r>
            <a:r>
              <a:rPr lang="en-US" dirty="0" err="1" smtClean="0"/>
              <a:t>vissza</a:t>
            </a:r>
            <a:r>
              <a:rPr lang="hu-HU" dirty="0" smtClean="0"/>
              <a:t>:</a:t>
            </a:r>
          </a:p>
          <a:p>
            <a:r>
              <a:rPr lang="en-US" dirty="0" smtClean="0"/>
              <a:t> </a:t>
            </a:r>
            <a:r>
              <a:rPr lang="en-US" dirty="0" err="1"/>
              <a:t>az</a:t>
            </a:r>
            <a:r>
              <a:rPr lang="en-US" dirty="0"/>
              <a:t> </a:t>
            </a:r>
            <a:r>
              <a:rPr lang="en-US" dirty="0" err="1"/>
              <a:t>erdélyi</a:t>
            </a:r>
            <a:r>
              <a:rPr lang="en-US" dirty="0"/>
              <a:t> </a:t>
            </a:r>
            <a:r>
              <a:rPr lang="en-US" dirty="0" err="1"/>
              <a:t>fejedelemségek</a:t>
            </a:r>
            <a:r>
              <a:rPr lang="en-US" dirty="0"/>
              <a:t> </a:t>
            </a:r>
            <a:r>
              <a:rPr lang="en-US" dirty="0" err="1"/>
              <a:t>örökségére</a:t>
            </a:r>
            <a:r>
              <a:rPr lang="en-US" dirty="0"/>
              <a:t>, </a:t>
            </a:r>
            <a:endParaRPr lang="hu-HU" dirty="0" smtClean="0"/>
          </a:p>
          <a:p>
            <a:r>
              <a:rPr lang="en-US" dirty="0" smtClean="0"/>
              <a:t>a </a:t>
            </a:r>
            <a:r>
              <a:rPr lang="en-US" dirty="0" err="1"/>
              <a:t>tordai</a:t>
            </a:r>
            <a:r>
              <a:rPr lang="en-US" dirty="0"/>
              <a:t> </a:t>
            </a:r>
            <a:r>
              <a:rPr lang="en-US" dirty="0" err="1"/>
              <a:t>országgyűlésen</a:t>
            </a:r>
            <a:r>
              <a:rPr lang="en-US" dirty="0"/>
              <a:t> </a:t>
            </a:r>
            <a:r>
              <a:rPr lang="en-US" dirty="0" err="1"/>
              <a:t>kimondott</a:t>
            </a:r>
            <a:r>
              <a:rPr lang="en-US" dirty="0"/>
              <a:t> </a:t>
            </a:r>
            <a:r>
              <a:rPr lang="en-US" dirty="0" err="1"/>
              <a:t>vallásszabadságra</a:t>
            </a:r>
            <a:r>
              <a:rPr lang="en-US" dirty="0"/>
              <a:t>, </a:t>
            </a:r>
            <a:endParaRPr lang="hu-HU" dirty="0" smtClean="0"/>
          </a:p>
          <a:p>
            <a:r>
              <a:rPr lang="en-US" dirty="0" err="1" smtClean="0"/>
              <a:t>az</a:t>
            </a:r>
            <a:r>
              <a:rPr lang="en-US" dirty="0" smtClean="0"/>
              <a:t> </a:t>
            </a:r>
            <a:r>
              <a:rPr lang="en-US" dirty="0"/>
              <a:t>1848-49-es </a:t>
            </a:r>
            <a:r>
              <a:rPr lang="en-US" dirty="0" err="1"/>
              <a:t>forradalom</a:t>
            </a:r>
            <a:r>
              <a:rPr lang="en-US" dirty="0"/>
              <a:t> </a:t>
            </a:r>
            <a:r>
              <a:rPr lang="en-US" dirty="0" err="1"/>
              <a:t>és</a:t>
            </a:r>
            <a:r>
              <a:rPr lang="en-US" dirty="0"/>
              <a:t> </a:t>
            </a:r>
            <a:r>
              <a:rPr lang="en-US" dirty="0" err="1"/>
              <a:t>szabadságharc</a:t>
            </a:r>
            <a:r>
              <a:rPr lang="en-US" dirty="0"/>
              <a:t> </a:t>
            </a:r>
            <a:r>
              <a:rPr lang="en-US" dirty="0" err="1"/>
              <a:t>közös</a:t>
            </a:r>
            <a:r>
              <a:rPr lang="en-US" dirty="0"/>
              <a:t> </a:t>
            </a:r>
            <a:r>
              <a:rPr lang="en-US" dirty="0" err="1"/>
              <a:t>emlékeire</a:t>
            </a:r>
            <a:r>
              <a:rPr lang="en-US" dirty="0"/>
              <a:t>, </a:t>
            </a:r>
            <a:r>
              <a:rPr lang="en-US" dirty="0" err="1"/>
              <a:t>amelyek</a:t>
            </a:r>
            <a:r>
              <a:rPr lang="en-US" dirty="0"/>
              <a:t> </a:t>
            </a:r>
            <a:r>
              <a:rPr lang="en-US" dirty="0" err="1"/>
              <a:t>Erdély</a:t>
            </a:r>
            <a:r>
              <a:rPr lang="en-US" dirty="0"/>
              <a:t> </a:t>
            </a:r>
            <a:r>
              <a:rPr lang="en-US" dirty="0" err="1"/>
              <a:t>és</a:t>
            </a:r>
            <a:r>
              <a:rPr lang="en-US" dirty="0"/>
              <a:t> </a:t>
            </a:r>
            <a:r>
              <a:rPr lang="en-US" dirty="0" err="1"/>
              <a:t>Magyarország</a:t>
            </a:r>
            <a:r>
              <a:rPr lang="en-US" dirty="0"/>
              <a:t> </a:t>
            </a:r>
            <a:r>
              <a:rPr lang="en-US" dirty="0" err="1"/>
              <a:t>összetartozásának</a:t>
            </a:r>
            <a:r>
              <a:rPr lang="en-US" dirty="0"/>
              <a:t> a </a:t>
            </a:r>
            <a:r>
              <a:rPr lang="en-US" dirty="0" err="1"/>
              <a:t>tudatát</a:t>
            </a:r>
            <a:r>
              <a:rPr lang="en-US" dirty="0"/>
              <a:t> </a:t>
            </a:r>
            <a:r>
              <a:rPr lang="en-US" dirty="0" err="1"/>
              <a:t>erősítették</a:t>
            </a:r>
            <a:r>
              <a:rPr lang="en-US" dirty="0"/>
              <a:t>.  </a:t>
            </a:r>
          </a:p>
          <a:p>
            <a:pPr marL="0" indent="0">
              <a:buNone/>
            </a:pPr>
            <a:r>
              <a:rPr lang="hu-HU" dirty="0" err="1" smtClean="0"/>
              <a:t>A</a:t>
            </a:r>
            <a:r>
              <a:rPr lang="en-US" dirty="0" smtClean="0"/>
              <a:t>z </a:t>
            </a:r>
            <a:r>
              <a:rPr lang="en-US" dirty="0" err="1"/>
              <a:t>erdélyi</a:t>
            </a:r>
            <a:r>
              <a:rPr lang="en-US" dirty="0"/>
              <a:t> </a:t>
            </a:r>
            <a:r>
              <a:rPr lang="en-US" dirty="0" err="1"/>
              <a:t>irodalmi</a:t>
            </a:r>
            <a:r>
              <a:rPr lang="en-US" dirty="0"/>
              <a:t> </a:t>
            </a:r>
            <a:r>
              <a:rPr lang="en-US" dirty="0" err="1"/>
              <a:t>szemléletmód</a:t>
            </a:r>
            <a:r>
              <a:rPr lang="en-US" dirty="0"/>
              <a:t> </a:t>
            </a:r>
            <a:r>
              <a:rPr lang="hu-HU" dirty="0" smtClean="0"/>
              <a:t>l</a:t>
            </a:r>
            <a:r>
              <a:rPr lang="en-US" dirty="0" err="1" smtClean="0"/>
              <a:t>iterátor</a:t>
            </a:r>
            <a:r>
              <a:rPr lang="hu-HU" dirty="0" smtClean="0"/>
              <a:t>ai</a:t>
            </a:r>
            <a:r>
              <a:rPr lang="en-US" dirty="0" smtClean="0"/>
              <a:t> </a:t>
            </a:r>
            <a:r>
              <a:rPr lang="en-US" dirty="0" err="1" smtClean="0"/>
              <a:t>meghatározói</a:t>
            </a:r>
            <a:r>
              <a:rPr lang="en-US" dirty="0" smtClean="0"/>
              <a:t> </a:t>
            </a:r>
            <a:r>
              <a:rPr lang="en-US" dirty="0" err="1"/>
              <a:t>voltak</a:t>
            </a:r>
            <a:r>
              <a:rPr lang="en-US" dirty="0"/>
              <a:t> a </a:t>
            </a:r>
            <a:r>
              <a:rPr lang="en-US" dirty="0" err="1"/>
              <a:t>mindenkori</a:t>
            </a:r>
            <a:r>
              <a:rPr lang="en-US" dirty="0"/>
              <a:t> </a:t>
            </a:r>
            <a:r>
              <a:rPr lang="en-US" dirty="0" err="1"/>
              <a:t>időben</a:t>
            </a:r>
            <a:r>
              <a:rPr lang="en-US" dirty="0"/>
              <a:t>: </a:t>
            </a:r>
            <a:r>
              <a:rPr lang="en-US" dirty="0" err="1"/>
              <a:t>Apáczai</a:t>
            </a:r>
            <a:r>
              <a:rPr lang="en-US" dirty="0"/>
              <a:t> </a:t>
            </a:r>
            <a:r>
              <a:rPr lang="en-US" dirty="0" err="1"/>
              <a:t>Csere</a:t>
            </a:r>
            <a:r>
              <a:rPr lang="en-US" dirty="0"/>
              <a:t> </a:t>
            </a:r>
            <a:r>
              <a:rPr lang="en-US" dirty="0" err="1"/>
              <a:t>János</a:t>
            </a:r>
            <a:r>
              <a:rPr lang="en-US" dirty="0"/>
              <a:t>, </a:t>
            </a:r>
            <a:r>
              <a:rPr lang="en-US" dirty="0" err="1"/>
              <a:t>Tótfalusi</a:t>
            </a:r>
            <a:r>
              <a:rPr lang="en-US" dirty="0"/>
              <a:t> </a:t>
            </a:r>
            <a:r>
              <a:rPr lang="en-US" dirty="0" err="1"/>
              <a:t>Kis</a:t>
            </a:r>
            <a:r>
              <a:rPr lang="en-US" dirty="0"/>
              <a:t> </a:t>
            </a:r>
            <a:r>
              <a:rPr lang="en-US" dirty="0" err="1"/>
              <a:t>Miklós</a:t>
            </a:r>
            <a:r>
              <a:rPr lang="en-US" dirty="0"/>
              <a:t>, </a:t>
            </a:r>
            <a:r>
              <a:rPr lang="en-US" dirty="0" err="1"/>
              <a:t>Bethlen</a:t>
            </a:r>
            <a:r>
              <a:rPr lang="en-US" dirty="0"/>
              <a:t> </a:t>
            </a:r>
            <a:r>
              <a:rPr lang="en-US" dirty="0" err="1"/>
              <a:t>Miklós</a:t>
            </a:r>
            <a:r>
              <a:rPr lang="en-US" dirty="0"/>
              <a:t>, </a:t>
            </a:r>
            <a:r>
              <a:rPr lang="en-US" dirty="0" err="1"/>
              <a:t>Körösi</a:t>
            </a:r>
            <a:r>
              <a:rPr lang="en-US" dirty="0"/>
              <a:t> </a:t>
            </a:r>
            <a:r>
              <a:rPr lang="en-US" dirty="0" err="1"/>
              <a:t>Csoma</a:t>
            </a:r>
            <a:r>
              <a:rPr lang="en-US" dirty="0"/>
              <a:t> </a:t>
            </a:r>
            <a:r>
              <a:rPr lang="en-US" dirty="0" err="1"/>
              <a:t>Sándor</a:t>
            </a:r>
            <a:r>
              <a:rPr lang="en-US" dirty="0"/>
              <a:t>, </a:t>
            </a:r>
            <a:r>
              <a:rPr lang="en-US" dirty="0" err="1"/>
              <a:t>Bolyai</a:t>
            </a:r>
            <a:r>
              <a:rPr lang="en-US" dirty="0"/>
              <a:t> </a:t>
            </a:r>
            <a:r>
              <a:rPr lang="en-US" dirty="0" err="1"/>
              <a:t>Farkas</a:t>
            </a:r>
            <a:r>
              <a:rPr lang="en-US" dirty="0"/>
              <a:t>, </a:t>
            </a:r>
            <a:r>
              <a:rPr lang="en-US" dirty="0" err="1"/>
              <a:t>Bolyai</a:t>
            </a:r>
            <a:r>
              <a:rPr lang="en-US" dirty="0"/>
              <a:t> </a:t>
            </a:r>
            <a:r>
              <a:rPr lang="en-US" dirty="0" err="1"/>
              <a:t>János</a:t>
            </a:r>
            <a:r>
              <a:rPr lang="en-US" dirty="0"/>
              <a:t>, </a:t>
            </a:r>
            <a:r>
              <a:rPr lang="en-US" dirty="0" err="1"/>
              <a:t>Kriza</a:t>
            </a:r>
            <a:r>
              <a:rPr lang="en-US" dirty="0"/>
              <a:t> </a:t>
            </a:r>
            <a:r>
              <a:rPr lang="en-US" dirty="0" err="1"/>
              <a:t>János</a:t>
            </a:r>
            <a:r>
              <a:rPr lang="en-US" dirty="0"/>
              <a:t>, </a:t>
            </a:r>
            <a:r>
              <a:rPr lang="en-US" dirty="0" err="1"/>
              <a:t>Barabás</a:t>
            </a:r>
            <a:r>
              <a:rPr lang="en-US" dirty="0"/>
              <a:t> </a:t>
            </a:r>
            <a:r>
              <a:rPr lang="en-US" dirty="0" err="1"/>
              <a:t>Miklós</a:t>
            </a:r>
            <a:r>
              <a:rPr lang="en-US" dirty="0"/>
              <a:t>, </a:t>
            </a:r>
            <a:r>
              <a:rPr lang="en-US" dirty="0" err="1"/>
              <a:t>Jósika</a:t>
            </a:r>
            <a:r>
              <a:rPr lang="en-US" dirty="0"/>
              <a:t> </a:t>
            </a:r>
            <a:r>
              <a:rPr lang="en-US" dirty="0" err="1"/>
              <a:t>Miklós</a:t>
            </a:r>
            <a:r>
              <a:rPr lang="en-US" dirty="0"/>
              <a:t> </a:t>
            </a:r>
            <a:r>
              <a:rPr lang="en-US" dirty="0" err="1"/>
              <a:t>és</a:t>
            </a:r>
            <a:r>
              <a:rPr lang="en-US" dirty="0"/>
              <a:t> </a:t>
            </a:r>
            <a:r>
              <a:rPr lang="en-US" dirty="0" err="1"/>
              <a:t>Kemény</a:t>
            </a:r>
            <a:r>
              <a:rPr lang="en-US" dirty="0"/>
              <a:t> </a:t>
            </a:r>
            <a:r>
              <a:rPr lang="en-US" dirty="0" err="1"/>
              <a:t>Zsigmond</a:t>
            </a:r>
            <a:r>
              <a:rPr lang="en-US" dirty="0"/>
              <a:t>.</a:t>
            </a:r>
          </a:p>
        </p:txBody>
      </p:sp>
    </p:spTree>
    <p:extLst>
      <p:ext uri="{BB962C8B-B14F-4D97-AF65-F5344CB8AC3E}">
        <p14:creationId xmlns:p14="http://schemas.microsoft.com/office/powerpoint/2010/main" val="4075297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642594"/>
            <a:ext cx="10487891" cy="1371600"/>
          </a:xfrm>
        </p:spPr>
        <p:txBody>
          <a:bodyPr>
            <a:normAutofit fontScale="90000"/>
          </a:bodyPr>
          <a:lstStyle/>
          <a:p>
            <a:r>
              <a:rPr lang="hu-HU" dirty="0" smtClean="0"/>
              <a:t>Sztána, Varjúvár, a</a:t>
            </a:r>
            <a:r>
              <a:rPr lang="en-US" dirty="0" smtClean="0"/>
              <a:t>„</a:t>
            </a:r>
            <a:r>
              <a:rPr lang="en-US" dirty="0" err="1" smtClean="0"/>
              <a:t>széphalmi</a:t>
            </a:r>
            <a:r>
              <a:rPr lang="en-US" dirty="0" smtClean="0"/>
              <a:t> </a:t>
            </a:r>
            <a:r>
              <a:rPr lang="en-US" dirty="0"/>
              <a:t>mester”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0982" y="2103120"/>
            <a:ext cx="3131127" cy="3937461"/>
          </a:xfrm>
        </p:spPr>
      </p:pic>
      <p:sp>
        <p:nvSpPr>
          <p:cNvPr id="4" name="Content Placeholder 3"/>
          <p:cNvSpPr>
            <a:spLocks noGrp="1"/>
          </p:cNvSpPr>
          <p:nvPr>
            <p:ph sz="half" idx="2"/>
          </p:nvPr>
        </p:nvSpPr>
        <p:spPr/>
        <p:txBody>
          <a:bodyPr>
            <a:normAutofit fontScale="92500"/>
          </a:bodyPr>
          <a:lstStyle/>
          <a:p>
            <a:r>
              <a:rPr lang="hu-HU" sz="2400" dirty="0">
                <a:latin typeface="Calibri" panose="020F0502020204030204" pitchFamily="34" charset="0"/>
                <a:ea typeface="Calibri" panose="020F0502020204030204" pitchFamily="34" charset="0"/>
                <a:cs typeface="Times New Roman" panose="02020603050405020304" pitchFamily="18" charset="0"/>
              </a:rPr>
              <a:t>A közösségi ember népnevelői szándéka áll a </a:t>
            </a:r>
            <a:r>
              <a:rPr lang="hu-HU" sz="2400" b="1" i="1" dirty="0">
                <a:latin typeface="Calibri" panose="020F0502020204030204" pitchFamily="34" charset="0"/>
                <a:ea typeface="Calibri" panose="020F0502020204030204" pitchFamily="34" charset="0"/>
                <a:cs typeface="Times New Roman" panose="02020603050405020304" pitchFamily="18" charset="0"/>
              </a:rPr>
              <a:t>Kalotaszeg</a:t>
            </a:r>
            <a:r>
              <a:rPr lang="hu-HU" sz="2400" dirty="0">
                <a:latin typeface="Calibri" panose="020F0502020204030204" pitchFamily="34" charset="0"/>
                <a:ea typeface="Calibri" panose="020F0502020204030204" pitchFamily="34" charset="0"/>
                <a:cs typeface="Times New Roman" panose="02020603050405020304" pitchFamily="18" charset="0"/>
              </a:rPr>
              <a:t> című lap kiadásának hátterében.  </a:t>
            </a:r>
            <a:endParaRPr lang="hu-HU" sz="2400" dirty="0" smtClean="0">
              <a:latin typeface="Calibri" panose="020F0502020204030204" pitchFamily="34" charset="0"/>
              <a:ea typeface="Calibri" panose="020F0502020204030204" pitchFamily="34" charset="0"/>
              <a:cs typeface="Times New Roman" panose="02020603050405020304" pitchFamily="18" charset="0"/>
            </a:endParaRPr>
          </a:p>
          <a:p>
            <a:r>
              <a:rPr lang="hu-HU" sz="2400" dirty="0" smtClean="0">
                <a:latin typeface="Calibri" panose="020F0502020204030204" pitchFamily="34" charset="0"/>
                <a:ea typeface="Calibri" panose="020F0502020204030204" pitchFamily="34" charset="0"/>
                <a:cs typeface="Times New Roman" panose="02020603050405020304" pitchFamily="18" charset="0"/>
              </a:rPr>
              <a:t>Sztánán </a:t>
            </a:r>
            <a:r>
              <a:rPr lang="hu-HU" sz="2400" dirty="0">
                <a:latin typeface="Calibri" panose="020F0502020204030204" pitchFamily="34" charset="0"/>
                <a:ea typeface="Calibri" panose="020F0502020204030204" pitchFamily="34" charset="0"/>
                <a:cs typeface="Times New Roman" panose="02020603050405020304" pitchFamily="18" charset="0"/>
              </a:rPr>
              <a:t>szinte egymaga írja, illusztrálja, szerkeszti és kivitelezi azt a tizenkét számot megérő képes hetilapot, melyben politikai, gazdasági nézeteit valló </a:t>
            </a:r>
            <a:r>
              <a:rPr lang="hu-HU" sz="2400" dirty="0" smtClean="0">
                <a:latin typeface="Calibri" panose="020F0502020204030204" pitchFamily="34" charset="0"/>
                <a:ea typeface="Calibri" panose="020F0502020204030204" pitchFamily="34" charset="0"/>
                <a:cs typeface="Times New Roman" panose="02020603050405020304" pitchFamily="18" charset="0"/>
              </a:rPr>
              <a:t>cikkeit írja</a:t>
            </a:r>
          </a:p>
          <a:p>
            <a:r>
              <a:rPr lang="hu-HU" sz="2400" dirty="0" smtClean="0">
                <a:latin typeface="Calibri" panose="020F0502020204030204" pitchFamily="34" charset="0"/>
                <a:ea typeface="Calibri" panose="020F0502020204030204" pitchFamily="34" charset="0"/>
                <a:cs typeface="Times New Roman" panose="02020603050405020304" pitchFamily="18" charset="0"/>
              </a:rPr>
              <a:t>Itt megjelenik álnéven </a:t>
            </a:r>
            <a:r>
              <a:rPr lang="hu-HU" sz="2400" dirty="0">
                <a:latin typeface="Calibri" panose="020F0502020204030204" pitchFamily="34" charset="0"/>
                <a:ea typeface="Calibri" panose="020F0502020204030204" pitchFamily="34" charset="0"/>
                <a:cs typeface="Times New Roman" panose="02020603050405020304" pitchFamily="18" charset="0"/>
              </a:rPr>
              <a:t>írt első novellája az </a:t>
            </a:r>
            <a:r>
              <a:rPr lang="hu-HU" sz="2400" b="1" i="1" dirty="0">
                <a:latin typeface="Calibri" panose="020F0502020204030204" pitchFamily="34" charset="0"/>
                <a:ea typeface="Calibri" panose="020F0502020204030204" pitchFamily="34" charset="0"/>
                <a:cs typeface="Times New Roman" panose="02020603050405020304" pitchFamily="18" charset="0"/>
              </a:rPr>
              <a:t>Emberek a havas alatt </a:t>
            </a:r>
            <a:r>
              <a:rPr lang="hu-HU" sz="2400" dirty="0" smtClean="0">
                <a:latin typeface="Calibri" panose="020F0502020204030204" pitchFamily="34" charset="0"/>
                <a:ea typeface="Calibri" panose="020F0502020204030204" pitchFamily="34" charset="0"/>
                <a:cs typeface="Times New Roman" panose="02020603050405020304" pitchFamily="18" charset="0"/>
              </a:rPr>
              <a:t>is. </a:t>
            </a:r>
            <a:endParaRPr lang="hu-HU"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5612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b="1" dirty="0" smtClean="0"/>
              <a:t>A kézzel írott könyvek -6 </a:t>
            </a:r>
            <a:endParaRPr lang="en-US" dirty="0"/>
          </a:p>
        </p:txBody>
      </p:sp>
      <p:sp>
        <p:nvSpPr>
          <p:cNvPr id="3" name="Content Placeholder 2"/>
          <p:cNvSpPr>
            <a:spLocks noGrp="1"/>
          </p:cNvSpPr>
          <p:nvPr>
            <p:ph idx="1"/>
          </p:nvPr>
        </p:nvSpPr>
        <p:spPr/>
        <p:txBody>
          <a:bodyPr>
            <a:normAutofit fontScale="92500"/>
          </a:bodyPr>
          <a:lstStyle/>
          <a:p>
            <a:r>
              <a:rPr lang="en-US" dirty="0" err="1"/>
              <a:t>Az</a:t>
            </a:r>
            <a:r>
              <a:rPr lang="en-US" dirty="0"/>
              <a:t> </a:t>
            </a:r>
            <a:r>
              <a:rPr lang="en-US" dirty="0" err="1"/>
              <a:t>elsőt</a:t>
            </a:r>
            <a:r>
              <a:rPr lang="en-US" dirty="0"/>
              <a:t>, a </a:t>
            </a:r>
            <a:r>
              <a:rPr lang="en-US" b="1" dirty="0" err="1"/>
              <a:t>Székely</a:t>
            </a:r>
            <a:r>
              <a:rPr lang="en-US" b="1" dirty="0"/>
              <a:t> </a:t>
            </a:r>
            <a:r>
              <a:rPr lang="en-US" b="1" dirty="0" err="1"/>
              <a:t>balladákat</a:t>
            </a:r>
            <a:r>
              <a:rPr lang="en-US" dirty="0"/>
              <a:t> </a:t>
            </a:r>
            <a:r>
              <a:rPr lang="en-US" dirty="0" err="1"/>
              <a:t>jegyajándéknak</a:t>
            </a:r>
            <a:r>
              <a:rPr lang="en-US" dirty="0"/>
              <a:t> </a:t>
            </a:r>
            <a:r>
              <a:rPr lang="en-US" dirty="0" err="1"/>
              <a:t>szánta</a:t>
            </a:r>
            <a:r>
              <a:rPr lang="en-US" dirty="0"/>
              <a:t>, a </a:t>
            </a:r>
            <a:r>
              <a:rPr lang="en-US" dirty="0" err="1"/>
              <a:t>második</a:t>
            </a:r>
            <a:r>
              <a:rPr lang="en-US" dirty="0"/>
              <a:t>, </a:t>
            </a:r>
            <a:r>
              <a:rPr lang="en-US" b="1" dirty="0" err="1"/>
              <a:t>Erdélyország</a:t>
            </a:r>
            <a:r>
              <a:rPr lang="en-US" b="1" dirty="0"/>
              <a:t> </a:t>
            </a:r>
            <a:r>
              <a:rPr lang="en-US" b="1" dirty="0" err="1"/>
              <a:t>népének</a:t>
            </a:r>
            <a:r>
              <a:rPr lang="en-US" b="1" dirty="0"/>
              <a:t> </a:t>
            </a:r>
            <a:r>
              <a:rPr lang="en-US" b="1" dirty="0" err="1" smtClean="0"/>
              <a:t>építése</a:t>
            </a:r>
            <a:r>
              <a:rPr lang="hu-HU" dirty="0" smtClean="0"/>
              <a:t>, </a:t>
            </a:r>
            <a:r>
              <a:rPr lang="en-US" dirty="0" err="1" smtClean="0"/>
              <a:t>mely</a:t>
            </a:r>
            <a:r>
              <a:rPr lang="en-US" dirty="0" smtClean="0"/>
              <a:t> </a:t>
            </a:r>
            <a:r>
              <a:rPr lang="en-US" dirty="0" err="1"/>
              <a:t>két</a:t>
            </a:r>
            <a:r>
              <a:rPr lang="en-US" dirty="0"/>
              <a:t> </a:t>
            </a:r>
            <a:r>
              <a:rPr lang="en-US" dirty="0" err="1"/>
              <a:t>rövid</a:t>
            </a:r>
            <a:r>
              <a:rPr lang="en-US" dirty="0"/>
              <a:t> </a:t>
            </a:r>
            <a:r>
              <a:rPr lang="en-US" dirty="0" err="1"/>
              <a:t>tanulmányt</a:t>
            </a:r>
            <a:r>
              <a:rPr lang="en-US" dirty="0"/>
              <a:t> </a:t>
            </a:r>
            <a:r>
              <a:rPr lang="en-US" dirty="0" err="1"/>
              <a:t>és</a:t>
            </a:r>
            <a:r>
              <a:rPr lang="en-US" dirty="0"/>
              <a:t> 32 </a:t>
            </a:r>
            <a:r>
              <a:rPr lang="en-US" dirty="0" err="1"/>
              <a:t>oldalnyi</a:t>
            </a:r>
            <a:r>
              <a:rPr lang="en-US" dirty="0"/>
              <a:t> </a:t>
            </a:r>
            <a:r>
              <a:rPr lang="en-US" dirty="0" err="1"/>
              <a:t>fekete</a:t>
            </a:r>
            <a:r>
              <a:rPr lang="en-US" dirty="0"/>
              <a:t>, </a:t>
            </a:r>
            <a:r>
              <a:rPr lang="en-US" dirty="0" err="1"/>
              <a:t>piros</a:t>
            </a:r>
            <a:r>
              <a:rPr lang="en-US" dirty="0"/>
              <a:t> </a:t>
            </a:r>
            <a:r>
              <a:rPr lang="en-US" dirty="0" err="1"/>
              <a:t>és</a:t>
            </a:r>
            <a:r>
              <a:rPr lang="en-US" dirty="0"/>
              <a:t> </a:t>
            </a:r>
            <a:r>
              <a:rPr lang="en-US" dirty="0" err="1"/>
              <a:t>kék</a:t>
            </a:r>
            <a:r>
              <a:rPr lang="en-US" dirty="0"/>
              <a:t> </a:t>
            </a:r>
            <a:r>
              <a:rPr lang="en-US" dirty="0" err="1"/>
              <a:t>tussal</a:t>
            </a:r>
            <a:r>
              <a:rPr lang="en-US" dirty="0"/>
              <a:t> </a:t>
            </a:r>
            <a:r>
              <a:rPr lang="en-US" dirty="0" err="1"/>
              <a:t>készült</a:t>
            </a:r>
            <a:r>
              <a:rPr lang="en-US" dirty="0"/>
              <a:t> </a:t>
            </a:r>
            <a:r>
              <a:rPr lang="en-US" dirty="0" err="1"/>
              <a:t>rajzot</a:t>
            </a:r>
            <a:r>
              <a:rPr lang="en-US" dirty="0"/>
              <a:t> </a:t>
            </a:r>
            <a:r>
              <a:rPr lang="en-US" dirty="0" err="1"/>
              <a:t>tartalmaz</a:t>
            </a:r>
            <a:r>
              <a:rPr lang="en-US" dirty="0"/>
              <a:t> </a:t>
            </a:r>
            <a:r>
              <a:rPr lang="en-US" dirty="0" err="1"/>
              <a:t>Erdély</a:t>
            </a:r>
            <a:r>
              <a:rPr lang="en-US" dirty="0"/>
              <a:t> </a:t>
            </a:r>
            <a:r>
              <a:rPr lang="en-US" dirty="0" err="1"/>
              <a:t>jellegzetes</a:t>
            </a:r>
            <a:r>
              <a:rPr lang="en-US" dirty="0"/>
              <a:t> </a:t>
            </a:r>
            <a:r>
              <a:rPr lang="en-US" dirty="0" err="1"/>
              <a:t>parasztházairól</a:t>
            </a:r>
            <a:r>
              <a:rPr lang="en-US" dirty="0"/>
              <a:t> </a:t>
            </a:r>
          </a:p>
          <a:p>
            <a:r>
              <a:rPr lang="en-US" b="1" dirty="0" err="1" smtClean="0"/>
              <a:t>Régi</a:t>
            </a:r>
            <a:r>
              <a:rPr lang="en-US" b="1" dirty="0" smtClean="0"/>
              <a:t> </a:t>
            </a:r>
            <a:r>
              <a:rPr lang="en-US" b="1" dirty="0" err="1"/>
              <a:t>Kalotaszeg</a:t>
            </a:r>
            <a:r>
              <a:rPr lang="en-US" dirty="0"/>
              <a:t> </a:t>
            </a:r>
            <a:r>
              <a:rPr lang="en-US" dirty="0" err="1"/>
              <a:t>című</a:t>
            </a:r>
            <a:r>
              <a:rPr lang="en-US" dirty="0"/>
              <a:t> </a:t>
            </a:r>
            <a:r>
              <a:rPr lang="en-US" dirty="0" err="1" smtClean="0"/>
              <a:t>könyve</a:t>
            </a:r>
            <a:r>
              <a:rPr lang="hu-HU" dirty="0" smtClean="0"/>
              <a:t>, </a:t>
            </a:r>
            <a:r>
              <a:rPr lang="en-US" dirty="0" err="1" smtClean="0"/>
              <a:t>melyet</a:t>
            </a:r>
            <a:r>
              <a:rPr lang="en-US" dirty="0" smtClean="0"/>
              <a:t> </a:t>
            </a:r>
            <a:r>
              <a:rPr lang="en-US" dirty="0"/>
              <a:t>ő </a:t>
            </a:r>
            <a:r>
              <a:rPr lang="en-US" dirty="0" err="1"/>
              <a:t>tanulmányfélének</a:t>
            </a:r>
            <a:r>
              <a:rPr lang="en-US" dirty="0"/>
              <a:t> </a:t>
            </a:r>
            <a:r>
              <a:rPr lang="en-US" dirty="0" err="1"/>
              <a:t>nevez</a:t>
            </a:r>
            <a:r>
              <a:rPr lang="en-US" dirty="0"/>
              <a:t>, s </a:t>
            </a:r>
            <a:r>
              <a:rPr lang="en-US" dirty="0" err="1"/>
              <a:t>melyről</a:t>
            </a:r>
            <a:r>
              <a:rPr lang="en-US" dirty="0"/>
              <a:t> </a:t>
            </a:r>
            <a:r>
              <a:rPr lang="en-US" dirty="0" err="1"/>
              <a:t>Debreczeni</a:t>
            </a:r>
            <a:r>
              <a:rPr lang="en-US" dirty="0"/>
              <a:t> </a:t>
            </a:r>
            <a:r>
              <a:rPr lang="en-US" dirty="0" err="1" smtClean="0"/>
              <a:t>László</a:t>
            </a:r>
            <a:r>
              <a:rPr lang="hu-HU" dirty="0" smtClean="0"/>
              <a:t>, </a:t>
            </a:r>
            <a:r>
              <a:rPr lang="en-US" dirty="0" smtClean="0"/>
              <a:t>a </a:t>
            </a:r>
            <a:r>
              <a:rPr lang="en-US" dirty="0" err="1"/>
              <a:t>Kós</a:t>
            </a:r>
            <a:r>
              <a:rPr lang="en-US" dirty="0"/>
              <a:t> </a:t>
            </a:r>
            <a:r>
              <a:rPr lang="en-US" dirty="0" err="1"/>
              <a:t>Károly-i</a:t>
            </a:r>
            <a:r>
              <a:rPr lang="en-US" dirty="0"/>
              <a:t> </a:t>
            </a:r>
            <a:r>
              <a:rPr lang="en-US" dirty="0" err="1"/>
              <a:t>utat</a:t>
            </a:r>
            <a:r>
              <a:rPr lang="en-US" dirty="0"/>
              <a:t> </a:t>
            </a:r>
            <a:r>
              <a:rPr lang="en-US" dirty="0" err="1"/>
              <a:t>követő</a:t>
            </a:r>
            <a:r>
              <a:rPr lang="en-US" dirty="0"/>
              <a:t> </a:t>
            </a:r>
            <a:r>
              <a:rPr lang="en-US" dirty="0" err="1"/>
              <a:t>grafikus</a:t>
            </a:r>
            <a:r>
              <a:rPr lang="en-US" dirty="0"/>
              <a:t>, </a:t>
            </a:r>
            <a:r>
              <a:rPr lang="en-US" dirty="0" err="1"/>
              <a:t>művészettörténész</a:t>
            </a:r>
            <a:r>
              <a:rPr lang="en-US" dirty="0"/>
              <a:t> </a:t>
            </a:r>
            <a:r>
              <a:rPr lang="en-US" dirty="0" err="1"/>
              <a:t>azt</a:t>
            </a:r>
            <a:r>
              <a:rPr lang="en-US" dirty="0"/>
              <a:t> </a:t>
            </a:r>
            <a:r>
              <a:rPr lang="en-US" dirty="0" err="1"/>
              <a:t>állítja</a:t>
            </a:r>
            <a:r>
              <a:rPr lang="en-US" dirty="0"/>
              <a:t>, </a:t>
            </a:r>
            <a:r>
              <a:rPr lang="en-US" dirty="0" err="1"/>
              <a:t>hogy</a:t>
            </a:r>
            <a:r>
              <a:rPr lang="en-US" dirty="0"/>
              <a:t> „a </a:t>
            </a:r>
            <a:r>
              <a:rPr lang="en-US" dirty="0" err="1"/>
              <a:t>könyv</a:t>
            </a:r>
            <a:r>
              <a:rPr lang="en-US" dirty="0"/>
              <a:t> </a:t>
            </a:r>
            <a:r>
              <a:rPr lang="en-US" dirty="0" err="1"/>
              <a:t>Kós</a:t>
            </a:r>
            <a:r>
              <a:rPr lang="en-US" dirty="0"/>
              <a:t> </a:t>
            </a:r>
            <a:r>
              <a:rPr lang="en-US" dirty="0" err="1"/>
              <a:t>fő</a:t>
            </a:r>
            <a:r>
              <a:rPr lang="en-US" dirty="0"/>
              <a:t> </a:t>
            </a:r>
            <a:r>
              <a:rPr lang="en-US" dirty="0" err="1"/>
              <a:t>grafikai</a:t>
            </a:r>
            <a:r>
              <a:rPr lang="en-US" dirty="0"/>
              <a:t> </a:t>
            </a:r>
            <a:r>
              <a:rPr lang="en-US" dirty="0" err="1"/>
              <a:t>művének</a:t>
            </a:r>
            <a:r>
              <a:rPr lang="en-US" dirty="0"/>
              <a:t> is </a:t>
            </a:r>
            <a:r>
              <a:rPr lang="en-US" dirty="0" err="1"/>
              <a:t>tekinthető</a:t>
            </a:r>
            <a:r>
              <a:rPr lang="en-US" dirty="0" smtClean="0"/>
              <a:t>.” </a:t>
            </a:r>
            <a:endParaRPr lang="hu-HU" dirty="0" smtClean="0"/>
          </a:p>
          <a:p>
            <a:r>
              <a:rPr lang="en-US" dirty="0" err="1"/>
              <a:t>Varró</a:t>
            </a:r>
            <a:r>
              <a:rPr lang="en-US" dirty="0"/>
              <a:t> </a:t>
            </a:r>
            <a:r>
              <a:rPr lang="en-US" dirty="0" err="1"/>
              <a:t>János</a:t>
            </a:r>
            <a:r>
              <a:rPr lang="en-US" dirty="0"/>
              <a:t>  </a:t>
            </a:r>
            <a:r>
              <a:rPr lang="en-US" b="1" dirty="0"/>
              <a:t>A </a:t>
            </a:r>
            <a:r>
              <a:rPr lang="en-US" b="1" dirty="0" err="1"/>
              <a:t>szépíró</a:t>
            </a:r>
            <a:r>
              <a:rPr lang="en-US" b="1" dirty="0"/>
              <a:t> </a:t>
            </a:r>
            <a:r>
              <a:rPr lang="en-US" b="1" dirty="0" err="1"/>
              <a:t>Kós</a:t>
            </a:r>
            <a:r>
              <a:rPr lang="en-US" b="1" dirty="0"/>
              <a:t> </a:t>
            </a:r>
            <a:r>
              <a:rPr lang="en-US" b="1" dirty="0" err="1"/>
              <a:t>Károly</a:t>
            </a:r>
            <a:r>
              <a:rPr lang="en-US" dirty="0"/>
              <a:t> </a:t>
            </a:r>
            <a:r>
              <a:rPr lang="en-US" dirty="0" err="1"/>
              <a:t>című</a:t>
            </a:r>
            <a:r>
              <a:rPr lang="en-US" dirty="0"/>
              <a:t> </a:t>
            </a:r>
            <a:r>
              <a:rPr lang="en-US" dirty="0" err="1"/>
              <a:t>tanulmányában</a:t>
            </a:r>
            <a:r>
              <a:rPr lang="en-US" dirty="0"/>
              <a:t> </a:t>
            </a:r>
            <a:r>
              <a:rPr lang="en-US" dirty="0" err="1"/>
              <a:t>kitüntetett</a:t>
            </a:r>
            <a:r>
              <a:rPr lang="en-US" dirty="0"/>
              <a:t> </a:t>
            </a:r>
            <a:r>
              <a:rPr lang="en-US" dirty="0" err="1"/>
              <a:t>szerepet</a:t>
            </a:r>
            <a:r>
              <a:rPr lang="en-US" dirty="0"/>
              <a:t> </a:t>
            </a:r>
            <a:r>
              <a:rPr lang="en-US" dirty="0" err="1"/>
              <a:t>tulajdonít</a:t>
            </a:r>
            <a:r>
              <a:rPr lang="en-US" dirty="0"/>
              <a:t> a </a:t>
            </a:r>
            <a:r>
              <a:rPr lang="en-US" i="1" dirty="0" err="1"/>
              <a:t>Régi</a:t>
            </a:r>
            <a:r>
              <a:rPr lang="en-US" i="1" dirty="0"/>
              <a:t> </a:t>
            </a:r>
            <a:r>
              <a:rPr lang="en-US" i="1" dirty="0" err="1"/>
              <a:t>Kalotaszeg</a:t>
            </a:r>
            <a:r>
              <a:rPr lang="en-US" dirty="0" err="1"/>
              <a:t>nek</a:t>
            </a:r>
            <a:r>
              <a:rPr lang="en-US" dirty="0"/>
              <a:t>. „</a:t>
            </a:r>
            <a:r>
              <a:rPr lang="en-US" i="1" dirty="0"/>
              <a:t>A </a:t>
            </a:r>
            <a:r>
              <a:rPr lang="en-US" i="1" dirty="0" err="1"/>
              <a:t>Kós</a:t>
            </a:r>
            <a:r>
              <a:rPr lang="en-US" i="1" dirty="0"/>
              <a:t> </a:t>
            </a:r>
            <a:r>
              <a:rPr lang="en-US" i="1" dirty="0" err="1"/>
              <a:t>Károly-i</a:t>
            </a:r>
            <a:r>
              <a:rPr lang="en-US" i="1" dirty="0"/>
              <a:t> </a:t>
            </a:r>
            <a:r>
              <a:rPr lang="en-US" i="1" dirty="0" err="1"/>
              <a:t>életstílus</a:t>
            </a:r>
            <a:r>
              <a:rPr lang="en-US" i="1" dirty="0"/>
              <a:t> </a:t>
            </a:r>
            <a:r>
              <a:rPr lang="en-US" i="1" dirty="0" err="1"/>
              <a:t>első</a:t>
            </a:r>
            <a:r>
              <a:rPr lang="en-US" i="1" dirty="0"/>
              <a:t> </a:t>
            </a:r>
            <a:r>
              <a:rPr lang="en-US" i="1" dirty="0" err="1"/>
              <a:t>művészi</a:t>
            </a:r>
            <a:r>
              <a:rPr lang="en-US" i="1" dirty="0"/>
              <a:t> </a:t>
            </a:r>
            <a:r>
              <a:rPr lang="en-US" i="1" dirty="0" err="1"/>
              <a:t>kivetülése</a:t>
            </a:r>
            <a:r>
              <a:rPr lang="en-US" i="1" dirty="0"/>
              <a:t> </a:t>
            </a:r>
            <a:r>
              <a:rPr lang="en-US" i="1" dirty="0" err="1"/>
              <a:t>pedig</a:t>
            </a:r>
            <a:r>
              <a:rPr lang="en-US" i="1" dirty="0"/>
              <a:t> </a:t>
            </a:r>
            <a:r>
              <a:rPr lang="en-US" i="1" dirty="0" err="1"/>
              <a:t>épp</a:t>
            </a:r>
            <a:r>
              <a:rPr lang="en-US" i="1" dirty="0"/>
              <a:t> a </a:t>
            </a:r>
            <a:r>
              <a:rPr lang="en-US" i="1" dirty="0" err="1"/>
              <a:t>Régi</a:t>
            </a:r>
            <a:r>
              <a:rPr lang="en-US" i="1" dirty="0"/>
              <a:t> </a:t>
            </a:r>
            <a:r>
              <a:rPr lang="en-US" i="1" dirty="0" err="1"/>
              <a:t>Kalotaszeg</a:t>
            </a:r>
            <a:r>
              <a:rPr lang="en-US" i="1" dirty="0"/>
              <a:t>, </a:t>
            </a:r>
            <a:r>
              <a:rPr lang="en-US" i="1" dirty="0" err="1"/>
              <a:t>melyben</a:t>
            </a:r>
            <a:r>
              <a:rPr lang="en-US" i="1" dirty="0"/>
              <a:t> – mint </a:t>
            </a:r>
            <a:r>
              <a:rPr lang="en-US" i="1" dirty="0" err="1"/>
              <a:t>egy</a:t>
            </a:r>
            <a:r>
              <a:rPr lang="en-US" i="1" dirty="0"/>
              <a:t> </a:t>
            </a:r>
            <a:r>
              <a:rPr lang="en-US" i="1" dirty="0" err="1"/>
              <a:t>őssejtben</a:t>
            </a:r>
            <a:r>
              <a:rPr lang="en-US" i="1" dirty="0"/>
              <a:t> – </a:t>
            </a:r>
            <a:r>
              <a:rPr lang="en-US" i="1" dirty="0" err="1"/>
              <a:t>már</a:t>
            </a:r>
            <a:r>
              <a:rPr lang="en-US" i="1" dirty="0"/>
              <a:t> benne </a:t>
            </a:r>
            <a:r>
              <a:rPr lang="en-US" i="1" dirty="0" err="1"/>
              <a:t>foglaltatik</a:t>
            </a:r>
            <a:r>
              <a:rPr lang="en-US" i="1" dirty="0"/>
              <a:t> a </a:t>
            </a:r>
            <a:r>
              <a:rPr lang="en-US" i="1" dirty="0" err="1"/>
              <a:t>sokoldalú</a:t>
            </a:r>
            <a:r>
              <a:rPr lang="en-US" i="1" dirty="0"/>
              <a:t> </a:t>
            </a:r>
            <a:r>
              <a:rPr lang="en-US" i="1" dirty="0" err="1"/>
              <a:t>Kós</a:t>
            </a:r>
            <a:r>
              <a:rPr lang="en-US" i="1" dirty="0"/>
              <a:t>: </a:t>
            </a:r>
            <a:r>
              <a:rPr lang="en-US" i="1" dirty="0" err="1"/>
              <a:t>az</a:t>
            </a:r>
            <a:r>
              <a:rPr lang="en-US" i="1" dirty="0"/>
              <a:t> </a:t>
            </a:r>
            <a:r>
              <a:rPr lang="en-US" i="1" dirty="0" err="1"/>
              <a:t>okos</a:t>
            </a:r>
            <a:r>
              <a:rPr lang="en-US" i="1" dirty="0"/>
              <a:t> </a:t>
            </a:r>
            <a:r>
              <a:rPr lang="en-US" i="1" dirty="0" err="1"/>
              <a:t>gazda</a:t>
            </a:r>
            <a:r>
              <a:rPr lang="en-US" i="1" dirty="0"/>
              <a:t>, a </a:t>
            </a:r>
            <a:r>
              <a:rPr lang="en-US" i="1" dirty="0" err="1"/>
              <a:t>természeti</a:t>
            </a:r>
            <a:r>
              <a:rPr lang="en-US" i="1" dirty="0"/>
              <a:t> </a:t>
            </a:r>
            <a:r>
              <a:rPr lang="en-US" i="1" dirty="0" err="1"/>
              <a:t>és</a:t>
            </a:r>
            <a:r>
              <a:rPr lang="en-US" i="1" dirty="0"/>
              <a:t> </a:t>
            </a:r>
            <a:r>
              <a:rPr lang="en-US" i="1" dirty="0" err="1"/>
              <a:t>életkörülményekkel</a:t>
            </a:r>
            <a:r>
              <a:rPr lang="en-US" i="1" dirty="0"/>
              <a:t> </a:t>
            </a:r>
            <a:r>
              <a:rPr lang="en-US" i="1" dirty="0" err="1"/>
              <a:t>számoló</a:t>
            </a:r>
            <a:r>
              <a:rPr lang="en-US" i="1" dirty="0"/>
              <a:t> </a:t>
            </a:r>
            <a:r>
              <a:rPr lang="en-US" i="1" dirty="0" err="1"/>
              <a:t>építőművész</a:t>
            </a:r>
            <a:r>
              <a:rPr lang="en-US" i="1" dirty="0"/>
              <a:t>, a </a:t>
            </a:r>
            <a:r>
              <a:rPr lang="en-US" i="1" dirty="0" err="1"/>
              <a:t>tömegek</a:t>
            </a:r>
            <a:r>
              <a:rPr lang="en-US" i="1" dirty="0"/>
              <a:t> </a:t>
            </a:r>
            <a:r>
              <a:rPr lang="en-US" i="1" dirty="0" err="1"/>
              <a:t>kulturális</a:t>
            </a:r>
            <a:r>
              <a:rPr lang="en-US" i="1" dirty="0"/>
              <a:t> </a:t>
            </a:r>
            <a:r>
              <a:rPr lang="en-US" i="1" dirty="0" err="1"/>
              <a:t>nevelését</a:t>
            </a:r>
            <a:r>
              <a:rPr lang="en-US" i="1" dirty="0"/>
              <a:t> </a:t>
            </a:r>
            <a:r>
              <a:rPr lang="en-US" i="1" dirty="0" err="1"/>
              <a:t>szolgáló</a:t>
            </a:r>
            <a:r>
              <a:rPr lang="en-US" i="1" dirty="0"/>
              <a:t> </a:t>
            </a:r>
            <a:r>
              <a:rPr lang="en-US" i="1" dirty="0" err="1"/>
              <a:t>grafikus</a:t>
            </a:r>
            <a:r>
              <a:rPr lang="en-US" i="1" dirty="0"/>
              <a:t> </a:t>
            </a:r>
            <a:r>
              <a:rPr lang="en-US" i="1" dirty="0" err="1"/>
              <a:t>és</a:t>
            </a:r>
            <a:r>
              <a:rPr lang="en-US" i="1" dirty="0"/>
              <a:t> </a:t>
            </a:r>
            <a:r>
              <a:rPr lang="en-US" i="1" dirty="0" err="1"/>
              <a:t>könyvművész</a:t>
            </a:r>
            <a:r>
              <a:rPr lang="en-US" i="1" dirty="0"/>
              <a:t>, a </a:t>
            </a:r>
            <a:r>
              <a:rPr lang="en-US" i="1" dirty="0" err="1"/>
              <a:t>múltat</a:t>
            </a:r>
            <a:r>
              <a:rPr lang="en-US" i="1" dirty="0"/>
              <a:t> </a:t>
            </a:r>
            <a:r>
              <a:rPr lang="en-US" i="1" dirty="0" err="1"/>
              <a:t>megelevenítő</a:t>
            </a:r>
            <a:r>
              <a:rPr lang="en-US" i="1" dirty="0"/>
              <a:t> </a:t>
            </a:r>
            <a:r>
              <a:rPr lang="en-US" i="1" dirty="0" err="1"/>
              <a:t>szépíró</a:t>
            </a:r>
            <a:r>
              <a:rPr lang="en-US" i="1" dirty="0"/>
              <a:t> s </a:t>
            </a:r>
            <a:r>
              <a:rPr lang="en-US" i="1" dirty="0" err="1"/>
              <a:t>mindezek</a:t>
            </a:r>
            <a:r>
              <a:rPr lang="en-US" i="1" dirty="0"/>
              <a:t> </a:t>
            </a:r>
            <a:r>
              <a:rPr lang="en-US" i="1" dirty="0" err="1"/>
              <a:t>felett</a:t>
            </a:r>
            <a:r>
              <a:rPr lang="en-US" i="1" dirty="0"/>
              <a:t>, </a:t>
            </a:r>
            <a:r>
              <a:rPr lang="en-US" i="1" dirty="0" err="1"/>
              <a:t>ezeket</a:t>
            </a:r>
            <a:r>
              <a:rPr lang="en-US" i="1" dirty="0"/>
              <a:t> </a:t>
            </a:r>
            <a:r>
              <a:rPr lang="en-US" i="1" dirty="0" err="1"/>
              <a:t>egyetlen</a:t>
            </a:r>
            <a:r>
              <a:rPr lang="en-US" i="1" dirty="0"/>
              <a:t> </a:t>
            </a:r>
            <a:r>
              <a:rPr lang="en-US" i="1" dirty="0" err="1"/>
              <a:t>egységbe</a:t>
            </a:r>
            <a:r>
              <a:rPr lang="en-US" i="1" dirty="0"/>
              <a:t> </a:t>
            </a:r>
            <a:r>
              <a:rPr lang="en-US" i="1" dirty="0" err="1"/>
              <a:t>fogva</a:t>
            </a:r>
            <a:r>
              <a:rPr lang="en-US" i="1" dirty="0"/>
              <a:t>, a </a:t>
            </a:r>
            <a:r>
              <a:rPr lang="en-US" i="1" dirty="0" err="1"/>
              <a:t>népe</a:t>
            </a:r>
            <a:r>
              <a:rPr lang="en-US" i="1" dirty="0"/>
              <a:t> </a:t>
            </a:r>
            <a:r>
              <a:rPr lang="en-US" i="1" dirty="0" err="1"/>
              <a:t>sorsáért</a:t>
            </a:r>
            <a:r>
              <a:rPr lang="en-US" i="1" dirty="0"/>
              <a:t> </a:t>
            </a:r>
            <a:r>
              <a:rPr lang="en-US" i="1" dirty="0" err="1"/>
              <a:t>felelősséget</a:t>
            </a:r>
            <a:r>
              <a:rPr lang="en-US" i="1" dirty="0"/>
              <a:t> </a:t>
            </a:r>
            <a:r>
              <a:rPr lang="en-US" i="1" dirty="0" err="1"/>
              <a:t>érző</a:t>
            </a:r>
            <a:r>
              <a:rPr lang="en-US" i="1" dirty="0"/>
              <a:t> </a:t>
            </a:r>
            <a:r>
              <a:rPr lang="en-US" i="1" dirty="0" err="1"/>
              <a:t>közösségi</a:t>
            </a:r>
            <a:r>
              <a:rPr lang="en-US" i="1" dirty="0"/>
              <a:t> ember.”</a:t>
            </a:r>
            <a:endParaRPr lang="en-US" dirty="0"/>
          </a:p>
          <a:p>
            <a:r>
              <a:rPr lang="en-US" baseline="30000" dirty="0"/>
              <a:t>	</a:t>
            </a:r>
            <a:r>
              <a:rPr lang="en-US" dirty="0"/>
              <a:t>In.:</a:t>
            </a:r>
            <a:r>
              <a:rPr lang="en-US" i="1" dirty="0" err="1"/>
              <a:t>Kós</a:t>
            </a:r>
            <a:r>
              <a:rPr lang="en-US" i="1" dirty="0"/>
              <a:t> </a:t>
            </a:r>
            <a:r>
              <a:rPr lang="en-US" i="1" dirty="0" err="1"/>
              <a:t>Károly</a:t>
            </a:r>
            <a:r>
              <a:rPr lang="en-US" i="1" dirty="0"/>
              <a:t> </a:t>
            </a:r>
            <a:r>
              <a:rPr lang="en-US" i="1" dirty="0" err="1"/>
              <a:t>Kalotaszegi</a:t>
            </a:r>
            <a:r>
              <a:rPr lang="en-US" i="1" dirty="0"/>
              <a:t> </a:t>
            </a:r>
            <a:r>
              <a:rPr lang="en-US" i="1" dirty="0" err="1"/>
              <a:t>krónika</a:t>
            </a:r>
            <a:r>
              <a:rPr lang="en-US" i="1" dirty="0"/>
              <a:t> </a:t>
            </a:r>
            <a:r>
              <a:rPr lang="en-US" i="1" dirty="0" err="1"/>
              <a:t>Hét</a:t>
            </a:r>
            <a:r>
              <a:rPr lang="en-US" i="1" dirty="0"/>
              <a:t> </a:t>
            </a:r>
            <a:r>
              <a:rPr lang="en-US" i="1" dirty="0" err="1"/>
              <a:t>írás</a:t>
            </a:r>
            <a:r>
              <a:rPr lang="en-US" dirty="0" err="1"/>
              <a:t>,Kriterion</a:t>
            </a:r>
            <a:r>
              <a:rPr lang="en-US" dirty="0"/>
              <a:t> </a:t>
            </a:r>
            <a:r>
              <a:rPr lang="en-US" dirty="0" err="1"/>
              <a:t>Könyvkiadó,Bukarest</a:t>
            </a:r>
            <a:r>
              <a:rPr lang="en-US" dirty="0"/>
              <a:t>, 1973, 25.p.</a:t>
            </a:r>
          </a:p>
          <a:p>
            <a:endParaRPr lang="hu-HU" dirty="0" smtClean="0"/>
          </a:p>
        </p:txBody>
      </p:sp>
    </p:spTree>
    <p:extLst>
      <p:ext uri="{BB962C8B-B14F-4D97-AF65-F5344CB8AC3E}">
        <p14:creationId xmlns:p14="http://schemas.microsoft.com/office/powerpoint/2010/main" val="2156681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i="1" dirty="0"/>
              <a:t>„Hiszem, hogy Erdélyben nagyobb szükség lesz rám, mint Budapesten.”</a:t>
            </a:r>
            <a:endParaRPr lang="en-US" dirty="0"/>
          </a:p>
        </p:txBody>
      </p:sp>
      <p:sp>
        <p:nvSpPr>
          <p:cNvPr id="3" name="Content Placeholder 2"/>
          <p:cNvSpPr>
            <a:spLocks noGrp="1"/>
          </p:cNvSpPr>
          <p:nvPr>
            <p:ph idx="1"/>
          </p:nvPr>
        </p:nvSpPr>
        <p:spPr/>
        <p:txBody>
          <a:bodyPr/>
          <a:lstStyle/>
          <a:p>
            <a:r>
              <a:rPr lang="hu-HU" i="1" dirty="0"/>
              <a:t>„Törökországból 1918 őszén kerültem haza, ahol már várt reám tanári kinevezésem az O.M. Iparművészeti Főiskola építészeti tanszékére. Katedrámat 1919-ben kellett volna elfoglalnom. Itthon, Sztánán értem meg – az immár háromgyermekes családapa – az összeomlást, az őszirózsás októberi forradalmat és Erdélynek Romániához való csatolását. Választanom kellett tehát: a biztos és szép professzori egzisztenciát és építészi tevékenységem újrafelvételének jó reménységét, - ott túl Budapesten, vagy egzisztenciám teljes bizonytalanságát és a magam és családom osztozását Erdély Magyar népének ismeretlen jövendő sorsában, de itthon.  A döntés nehéz volt. Végül is ezt írtam az Iparművészeti Főiskola egykori igazgatójának, Groh  Istvánnak:… „Hiszem, hogy Erdélyben nagyobb szükség lesz rám, mint Budapesten.” És itthon maradtam.”</a:t>
            </a:r>
            <a:endParaRPr lang="en-US" dirty="0"/>
          </a:p>
          <a:p>
            <a:pPr marL="0" indent="0">
              <a:buNone/>
            </a:pPr>
            <a:r>
              <a:rPr lang="hu-HU" i="1" dirty="0" smtClean="0"/>
              <a:t>Kós </a:t>
            </a:r>
            <a:r>
              <a:rPr lang="hu-HU" i="1" dirty="0"/>
              <a:t>Károly, Hármas könyv, Irodalmi Könyvkiadó, Bukarest, 1969., 13.p</a:t>
            </a:r>
            <a:r>
              <a:rPr lang="hu-HU" i="1" dirty="0" smtClean="0"/>
              <a:t>.</a:t>
            </a:r>
            <a:endParaRPr lang="en-US" dirty="0"/>
          </a:p>
        </p:txBody>
      </p:sp>
    </p:spTree>
    <p:extLst>
      <p:ext uri="{BB962C8B-B14F-4D97-AF65-F5344CB8AC3E}">
        <p14:creationId xmlns:p14="http://schemas.microsoft.com/office/powerpoint/2010/main" val="932326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S</a:t>
            </a:r>
            <a:r>
              <a:rPr lang="en-US" dirty="0" err="1" smtClean="0"/>
              <a:t>okoldalú</a:t>
            </a:r>
            <a:r>
              <a:rPr lang="en-US" dirty="0" smtClean="0"/>
              <a:t> </a:t>
            </a:r>
            <a:r>
              <a:rPr lang="en-US" dirty="0" err="1" smtClean="0"/>
              <a:t>szerepvállal</a:t>
            </a:r>
            <a:r>
              <a:rPr lang="hu-HU" dirty="0" smtClean="0"/>
              <a:t>ás</a:t>
            </a:r>
            <a:endParaRPr lang="en-US" dirty="0"/>
          </a:p>
        </p:txBody>
      </p:sp>
      <p:sp>
        <p:nvSpPr>
          <p:cNvPr id="3" name="Content Placeholder 2"/>
          <p:cNvSpPr>
            <a:spLocks noGrp="1"/>
          </p:cNvSpPr>
          <p:nvPr>
            <p:ph idx="1"/>
          </p:nvPr>
        </p:nvSpPr>
        <p:spPr>
          <a:xfrm>
            <a:off x="1066800" y="1759527"/>
            <a:ext cx="10058400" cy="4599709"/>
          </a:xfrm>
        </p:spPr>
        <p:txBody>
          <a:bodyPr>
            <a:normAutofit/>
          </a:bodyPr>
          <a:lstStyle/>
          <a:p>
            <a:r>
              <a:rPr lang="en-US" dirty="0" err="1"/>
              <a:t>Közösségi</a:t>
            </a:r>
            <a:r>
              <a:rPr lang="en-US" dirty="0"/>
              <a:t> </a:t>
            </a:r>
            <a:r>
              <a:rPr lang="en-US" dirty="0" err="1"/>
              <a:t>elkötelezettség</a:t>
            </a:r>
            <a:r>
              <a:rPr lang="en-US" dirty="0"/>
              <a:t> </a:t>
            </a:r>
            <a:r>
              <a:rPr lang="en-US" dirty="0" err="1"/>
              <a:t>és</a:t>
            </a:r>
            <a:r>
              <a:rPr lang="en-US" dirty="0"/>
              <a:t> </a:t>
            </a:r>
            <a:r>
              <a:rPr lang="en-US" dirty="0" err="1"/>
              <a:t>szolgálat</a:t>
            </a:r>
            <a:r>
              <a:rPr lang="en-US" dirty="0"/>
              <a:t> </a:t>
            </a:r>
            <a:r>
              <a:rPr lang="en-US" dirty="0" err="1"/>
              <a:t>jellemzi</a:t>
            </a:r>
            <a:r>
              <a:rPr lang="en-US" dirty="0"/>
              <a:t> </a:t>
            </a:r>
            <a:r>
              <a:rPr lang="en-US" dirty="0" err="1"/>
              <a:t>egész</a:t>
            </a:r>
            <a:r>
              <a:rPr lang="en-US" dirty="0"/>
              <a:t> </a:t>
            </a:r>
            <a:r>
              <a:rPr lang="en-US" dirty="0" err="1"/>
              <a:t>további</a:t>
            </a:r>
            <a:r>
              <a:rPr lang="en-US" dirty="0"/>
              <a:t> </a:t>
            </a:r>
            <a:r>
              <a:rPr lang="en-US" dirty="0" err="1"/>
              <a:t>életét</a:t>
            </a:r>
            <a:r>
              <a:rPr lang="en-US" dirty="0"/>
              <a:t>. </a:t>
            </a:r>
            <a:endParaRPr lang="hu-HU" dirty="0" smtClean="0"/>
          </a:p>
          <a:p>
            <a:r>
              <a:rPr lang="en-US" dirty="0" err="1" smtClean="0"/>
              <a:t>Mindenütt</a:t>
            </a:r>
            <a:r>
              <a:rPr lang="en-US" dirty="0" smtClean="0"/>
              <a:t> </a:t>
            </a:r>
            <a:r>
              <a:rPr lang="en-US" dirty="0" err="1"/>
              <a:t>ott</a:t>
            </a:r>
            <a:r>
              <a:rPr lang="en-US" dirty="0"/>
              <a:t> van, </a:t>
            </a:r>
            <a:r>
              <a:rPr lang="en-US" dirty="0" err="1"/>
              <a:t>az</a:t>
            </a:r>
            <a:r>
              <a:rPr lang="en-US" dirty="0"/>
              <a:t> </a:t>
            </a:r>
            <a:r>
              <a:rPr lang="en-US" dirty="0" err="1"/>
              <a:t>újrainduló</a:t>
            </a:r>
            <a:r>
              <a:rPr lang="en-US" dirty="0"/>
              <a:t> </a:t>
            </a:r>
            <a:r>
              <a:rPr lang="en-US" dirty="0" err="1"/>
              <a:t>lapoknál</a:t>
            </a:r>
            <a:r>
              <a:rPr lang="en-US" dirty="0"/>
              <a:t>, </a:t>
            </a:r>
            <a:r>
              <a:rPr lang="en-US" dirty="0" err="1"/>
              <a:t>folyóiratok</a:t>
            </a:r>
            <a:r>
              <a:rPr lang="en-US" dirty="0"/>
              <a:t> </a:t>
            </a:r>
            <a:r>
              <a:rPr lang="en-US" dirty="0" err="1"/>
              <a:t>szerkesztőségeiben</a:t>
            </a:r>
            <a:r>
              <a:rPr lang="en-US" dirty="0"/>
              <a:t>, s ő </a:t>
            </a:r>
            <a:r>
              <a:rPr lang="en-US" dirty="0" err="1"/>
              <a:t>az</a:t>
            </a:r>
            <a:r>
              <a:rPr lang="en-US" dirty="0"/>
              <a:t>, </a:t>
            </a:r>
            <a:r>
              <a:rPr lang="en-US" dirty="0" err="1"/>
              <a:t>aki</a:t>
            </a:r>
            <a:r>
              <a:rPr lang="en-US" dirty="0"/>
              <a:t> 1921-ben </a:t>
            </a:r>
            <a:r>
              <a:rPr lang="en-US" dirty="0" err="1"/>
              <a:t>Paál</a:t>
            </a:r>
            <a:r>
              <a:rPr lang="en-US" dirty="0"/>
              <a:t> </a:t>
            </a:r>
            <a:r>
              <a:rPr lang="en-US" dirty="0" err="1"/>
              <a:t>Árpáddal</a:t>
            </a:r>
            <a:r>
              <a:rPr lang="en-US" dirty="0"/>
              <a:t> </a:t>
            </a:r>
            <a:r>
              <a:rPr lang="en-US" dirty="0" err="1"/>
              <a:t>és</a:t>
            </a:r>
            <a:r>
              <a:rPr lang="en-US" dirty="0"/>
              <a:t> </a:t>
            </a:r>
            <a:r>
              <a:rPr lang="en-US" dirty="0" err="1"/>
              <a:t>Zágoni</a:t>
            </a:r>
            <a:r>
              <a:rPr lang="en-US" dirty="0"/>
              <a:t> </a:t>
            </a:r>
            <a:r>
              <a:rPr lang="en-US" dirty="0" err="1"/>
              <a:t>Istvánnal</a:t>
            </a:r>
            <a:r>
              <a:rPr lang="en-US" dirty="0"/>
              <a:t> </a:t>
            </a:r>
            <a:r>
              <a:rPr lang="en-US" dirty="0" err="1"/>
              <a:t>megírja</a:t>
            </a:r>
            <a:r>
              <a:rPr lang="en-US" dirty="0"/>
              <a:t> </a:t>
            </a:r>
            <a:r>
              <a:rPr lang="en-US" dirty="0" smtClean="0"/>
              <a:t>a </a:t>
            </a:r>
            <a:r>
              <a:rPr lang="en-US" b="1" i="1" dirty="0" err="1"/>
              <a:t>Kiáltó</a:t>
            </a:r>
            <a:r>
              <a:rPr lang="en-US" b="1" i="1" dirty="0"/>
              <a:t> </a:t>
            </a:r>
            <a:r>
              <a:rPr lang="en-US" b="1" i="1" dirty="0" err="1"/>
              <a:t>szó</a:t>
            </a:r>
            <a:r>
              <a:rPr lang="en-US" b="1" dirty="0"/>
              <a:t> </a:t>
            </a:r>
            <a:r>
              <a:rPr lang="en-US" dirty="0" err="1"/>
              <a:t>című</a:t>
            </a:r>
            <a:r>
              <a:rPr lang="en-US" dirty="0"/>
              <a:t> </a:t>
            </a:r>
            <a:r>
              <a:rPr lang="en-US" dirty="0" err="1" smtClean="0"/>
              <a:t>röpiratot</a:t>
            </a:r>
            <a:r>
              <a:rPr lang="hu-HU" dirty="0" smtClean="0"/>
              <a:t>;</a:t>
            </a:r>
          </a:p>
          <a:p>
            <a:r>
              <a:rPr lang="en-US" dirty="0" err="1" smtClean="0"/>
              <a:t>Ekkor</a:t>
            </a:r>
            <a:r>
              <a:rPr lang="en-US" dirty="0" smtClean="0"/>
              <a:t> </a:t>
            </a:r>
            <a:r>
              <a:rPr lang="en-US" dirty="0" err="1"/>
              <a:t>indul</a:t>
            </a:r>
            <a:r>
              <a:rPr lang="en-US" dirty="0"/>
              <a:t> </a:t>
            </a:r>
            <a:r>
              <a:rPr lang="en-US" dirty="0" err="1"/>
              <a:t>kisebbségpolitikai</a:t>
            </a:r>
            <a:r>
              <a:rPr lang="en-US" dirty="0"/>
              <a:t>, </a:t>
            </a:r>
            <a:r>
              <a:rPr lang="en-US" dirty="0" err="1"/>
              <a:t>közéleti</a:t>
            </a:r>
            <a:r>
              <a:rPr lang="en-US" dirty="0"/>
              <a:t> </a:t>
            </a:r>
            <a:r>
              <a:rPr lang="en-US" dirty="0" err="1"/>
              <a:t>tevékenysége</a:t>
            </a:r>
            <a:r>
              <a:rPr lang="en-US" dirty="0"/>
              <a:t>. 1921 </a:t>
            </a:r>
            <a:r>
              <a:rPr lang="en-US" dirty="0" err="1"/>
              <a:t>júliusában</a:t>
            </a:r>
            <a:r>
              <a:rPr lang="en-US" dirty="0"/>
              <a:t> </a:t>
            </a:r>
            <a:r>
              <a:rPr lang="en-US" dirty="0" err="1" smtClean="0"/>
              <a:t>megalakul</a:t>
            </a:r>
            <a:r>
              <a:rPr lang="en-US" dirty="0" smtClean="0"/>
              <a:t> </a:t>
            </a:r>
            <a:r>
              <a:rPr lang="en-US" dirty="0"/>
              <a:t>a „a </a:t>
            </a:r>
            <a:r>
              <a:rPr lang="en-US" dirty="0" err="1"/>
              <a:t>radikálisan</a:t>
            </a:r>
            <a:r>
              <a:rPr lang="en-US" dirty="0"/>
              <a:t> </a:t>
            </a:r>
            <a:r>
              <a:rPr lang="en-US" dirty="0" err="1"/>
              <a:t>demokrata</a:t>
            </a:r>
            <a:r>
              <a:rPr lang="en-US" dirty="0"/>
              <a:t> </a:t>
            </a:r>
            <a:r>
              <a:rPr lang="en-US" dirty="0" err="1"/>
              <a:t>politikai</a:t>
            </a:r>
            <a:r>
              <a:rPr lang="en-US" dirty="0"/>
              <a:t> </a:t>
            </a:r>
            <a:r>
              <a:rPr lang="en-US" dirty="0" err="1"/>
              <a:t>szervezet</a:t>
            </a:r>
            <a:r>
              <a:rPr lang="en-US" dirty="0"/>
              <a:t>” (</a:t>
            </a:r>
            <a:r>
              <a:rPr lang="en-US" dirty="0" err="1"/>
              <a:t>Kós</a:t>
            </a:r>
            <a:r>
              <a:rPr lang="en-US" dirty="0"/>
              <a:t>) </a:t>
            </a:r>
            <a:r>
              <a:rPr lang="en-US" dirty="0" err="1"/>
              <a:t>az</a:t>
            </a:r>
            <a:r>
              <a:rPr lang="en-US" dirty="0"/>
              <a:t> </a:t>
            </a:r>
            <a:r>
              <a:rPr lang="en-US" b="1" dirty="0" err="1"/>
              <a:t>Erdélyi</a:t>
            </a:r>
            <a:r>
              <a:rPr lang="en-US" b="1" dirty="0"/>
              <a:t> </a:t>
            </a:r>
            <a:r>
              <a:rPr lang="en-US" b="1" dirty="0" err="1"/>
              <a:t>Néppárt</a:t>
            </a:r>
            <a:r>
              <a:rPr lang="en-US" b="1" dirty="0"/>
              <a:t> </a:t>
            </a:r>
            <a:r>
              <a:rPr lang="en-US" dirty="0"/>
              <a:t>(1922-től </a:t>
            </a:r>
            <a:r>
              <a:rPr lang="en-US" b="1" dirty="0"/>
              <a:t>Magyar </a:t>
            </a:r>
            <a:r>
              <a:rPr lang="en-US" b="1" dirty="0" err="1"/>
              <a:t>Néppárt</a:t>
            </a:r>
            <a:r>
              <a:rPr lang="en-US" dirty="0"/>
              <a:t>), </a:t>
            </a:r>
            <a:r>
              <a:rPr lang="en-US" dirty="0" err="1"/>
              <a:t>amelynek</a:t>
            </a:r>
            <a:r>
              <a:rPr lang="en-US" dirty="0"/>
              <a:t> </a:t>
            </a:r>
            <a:r>
              <a:rPr lang="en-US" dirty="0" err="1"/>
              <a:t>titkára</a:t>
            </a:r>
            <a:r>
              <a:rPr lang="en-US" dirty="0"/>
              <a:t> </a:t>
            </a:r>
            <a:r>
              <a:rPr lang="en-US" dirty="0" err="1"/>
              <a:t>Kós</a:t>
            </a:r>
            <a:r>
              <a:rPr lang="en-US" dirty="0"/>
              <a:t> </a:t>
            </a:r>
            <a:r>
              <a:rPr lang="en-US" dirty="0" err="1"/>
              <a:t>Károly</a:t>
            </a:r>
            <a:r>
              <a:rPr lang="en-US" dirty="0"/>
              <a:t> </a:t>
            </a:r>
            <a:r>
              <a:rPr lang="en-US" dirty="0" err="1"/>
              <a:t>lesz</a:t>
            </a:r>
            <a:r>
              <a:rPr lang="en-US" dirty="0"/>
              <a:t>. </a:t>
            </a:r>
            <a:endParaRPr lang="hu-HU" dirty="0" smtClean="0"/>
          </a:p>
          <a:p>
            <a:r>
              <a:rPr lang="en-US" dirty="0" smtClean="0"/>
              <a:t>A </a:t>
            </a:r>
            <a:r>
              <a:rPr lang="en-US" dirty="0" err="1"/>
              <a:t>párt</a:t>
            </a:r>
            <a:r>
              <a:rPr lang="en-US" dirty="0"/>
              <a:t> </a:t>
            </a:r>
            <a:r>
              <a:rPr lang="en-US" dirty="0" err="1"/>
              <a:t>politikai</a:t>
            </a:r>
            <a:r>
              <a:rPr lang="en-US" dirty="0"/>
              <a:t> </a:t>
            </a:r>
            <a:r>
              <a:rPr lang="en-US" dirty="0" err="1"/>
              <a:t>nézeteinek</a:t>
            </a:r>
            <a:r>
              <a:rPr lang="en-US" dirty="0"/>
              <a:t> </a:t>
            </a:r>
            <a:r>
              <a:rPr lang="en-US" dirty="0" err="1"/>
              <a:t>népszerűsítésére</a:t>
            </a:r>
            <a:r>
              <a:rPr lang="en-US" dirty="0"/>
              <a:t> </a:t>
            </a:r>
            <a:r>
              <a:rPr lang="en-US" dirty="0" err="1"/>
              <a:t>indítja</a:t>
            </a:r>
            <a:r>
              <a:rPr lang="en-US" dirty="0"/>
              <a:t> el a </a:t>
            </a:r>
            <a:r>
              <a:rPr lang="en-US" b="1" i="1" dirty="0" err="1"/>
              <a:t>Vasárnap</a:t>
            </a:r>
            <a:r>
              <a:rPr lang="en-US" dirty="0"/>
              <a:t> </a:t>
            </a:r>
            <a:r>
              <a:rPr lang="en-US" dirty="0" err="1"/>
              <a:t>című</a:t>
            </a:r>
            <a:r>
              <a:rPr lang="en-US" dirty="0"/>
              <a:t> </a:t>
            </a:r>
            <a:r>
              <a:rPr lang="en-US" dirty="0" err="1"/>
              <a:t>képes</a:t>
            </a:r>
            <a:r>
              <a:rPr lang="en-US" dirty="0"/>
              <a:t> </a:t>
            </a:r>
            <a:r>
              <a:rPr lang="en-US" dirty="0" err="1"/>
              <a:t>politikai</a:t>
            </a:r>
            <a:r>
              <a:rPr lang="en-US" dirty="0"/>
              <a:t> </a:t>
            </a:r>
            <a:r>
              <a:rPr lang="en-US" dirty="0" err="1"/>
              <a:t>népújságot</a:t>
            </a:r>
            <a:r>
              <a:rPr lang="en-US" dirty="0"/>
              <a:t>, </a:t>
            </a:r>
            <a:r>
              <a:rPr lang="en-US" dirty="0" err="1"/>
              <a:t>melynek</a:t>
            </a:r>
            <a:r>
              <a:rPr lang="en-US" dirty="0"/>
              <a:t> </a:t>
            </a:r>
            <a:r>
              <a:rPr lang="en-US" dirty="0" err="1"/>
              <a:t>főszerkesztője</a:t>
            </a:r>
            <a:r>
              <a:rPr lang="en-US" dirty="0"/>
              <a:t> </a:t>
            </a:r>
            <a:r>
              <a:rPr lang="en-US" dirty="0" err="1"/>
              <a:t>Benedek</a:t>
            </a:r>
            <a:r>
              <a:rPr lang="en-US" dirty="0"/>
              <a:t> </a:t>
            </a:r>
            <a:r>
              <a:rPr lang="en-US" dirty="0" err="1"/>
              <a:t>Elek</a:t>
            </a:r>
            <a:r>
              <a:rPr lang="en-US" dirty="0"/>
              <a:t>, </a:t>
            </a:r>
            <a:r>
              <a:rPr lang="en-US" dirty="0" err="1"/>
              <a:t>szerkesztője</a:t>
            </a:r>
            <a:r>
              <a:rPr lang="en-US" dirty="0"/>
              <a:t> </a:t>
            </a:r>
            <a:r>
              <a:rPr lang="en-US" dirty="0" err="1"/>
              <a:t>pedig</a:t>
            </a:r>
            <a:r>
              <a:rPr lang="en-US" dirty="0"/>
              <a:t> </a:t>
            </a:r>
            <a:r>
              <a:rPr lang="en-US" dirty="0" err="1"/>
              <a:t>Kós</a:t>
            </a:r>
            <a:r>
              <a:rPr lang="en-US" dirty="0"/>
              <a:t> </a:t>
            </a:r>
            <a:r>
              <a:rPr lang="en-US" dirty="0" err="1"/>
              <a:t>Károly</a:t>
            </a:r>
            <a:r>
              <a:rPr lang="en-US" dirty="0" smtClean="0"/>
              <a:t>.</a:t>
            </a:r>
            <a:endParaRPr lang="hu-HU" dirty="0" smtClean="0"/>
          </a:p>
          <a:p>
            <a:r>
              <a:rPr lang="hu-HU" dirty="0"/>
              <a:t>1924-ben </a:t>
            </a:r>
            <a:r>
              <a:rPr lang="hu-HU" dirty="0" smtClean="0"/>
              <a:t>elvbarátaival létrehozzák </a:t>
            </a:r>
            <a:r>
              <a:rPr lang="hu-HU" dirty="0"/>
              <a:t>az </a:t>
            </a:r>
            <a:r>
              <a:rPr lang="hu-HU" b="1" dirty="0"/>
              <a:t>Erdélyi Szépmíves Céh</a:t>
            </a:r>
            <a:r>
              <a:rPr lang="hu-HU" dirty="0"/>
              <a:t> könyvkiadó vállalatot, melynek 1944-ben történő megszűnéséig igazgatója volt. A Céh tevékenysége szorosan összekapcsolódott a marosvécsi írói tömörülés vagy más szóval a </a:t>
            </a:r>
            <a:r>
              <a:rPr lang="hu-HU" b="1" dirty="0"/>
              <a:t>Helikon szabad írói munkaközösség (1926-1944)</a:t>
            </a:r>
            <a:r>
              <a:rPr lang="hu-HU" dirty="0"/>
              <a:t> és az általuk 1928-ban elindított folyóirat, az </a:t>
            </a:r>
            <a:r>
              <a:rPr lang="hu-HU" b="1" dirty="0"/>
              <a:t>Erdélyi Helikon </a:t>
            </a:r>
            <a:r>
              <a:rPr lang="hu-HU" dirty="0"/>
              <a:t>tevékenységével</a:t>
            </a:r>
            <a:r>
              <a:rPr lang="hu-HU" i="1" dirty="0"/>
              <a:t>, </a:t>
            </a:r>
            <a:r>
              <a:rPr lang="hu-HU" dirty="0"/>
              <a:t>melynek kiadását szintén az Erdélyi Szépmíves Céh vállalta fel.</a:t>
            </a:r>
            <a:endParaRPr lang="en-US" dirty="0"/>
          </a:p>
          <a:p>
            <a:endParaRPr lang="en-US" dirty="0"/>
          </a:p>
          <a:p>
            <a:endParaRPr lang="en-US" dirty="0"/>
          </a:p>
        </p:txBody>
      </p:sp>
    </p:spTree>
    <p:extLst>
      <p:ext uri="{BB962C8B-B14F-4D97-AF65-F5344CB8AC3E}">
        <p14:creationId xmlns:p14="http://schemas.microsoft.com/office/powerpoint/2010/main" val="1033594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S</a:t>
            </a:r>
            <a:r>
              <a:rPr lang="en-US" dirty="0" err="1" smtClean="0"/>
              <a:t>zépirodalmi</a:t>
            </a:r>
            <a:r>
              <a:rPr lang="en-US" dirty="0" smtClean="0"/>
              <a:t> </a:t>
            </a:r>
            <a:r>
              <a:rPr lang="en-US" dirty="0"/>
              <a:t>munkássága </a:t>
            </a:r>
          </a:p>
        </p:txBody>
      </p:sp>
      <p:sp>
        <p:nvSpPr>
          <p:cNvPr id="3" name="Content Placeholder 2"/>
          <p:cNvSpPr>
            <a:spLocks noGrp="1"/>
          </p:cNvSpPr>
          <p:nvPr>
            <p:ph idx="1"/>
          </p:nvPr>
        </p:nvSpPr>
        <p:spPr/>
        <p:txBody>
          <a:bodyPr/>
          <a:lstStyle/>
          <a:p>
            <a:r>
              <a:rPr lang="hu-HU" dirty="0"/>
              <a:t>Épp a kisebbségi irodalomnak sajátos helyzetéből és szerepéből adódik az a Kós Károly-i hitvallás, mely tagadja az irodalom pusztán esztétikai értékközvetítő szerepét, felvállalva  irodalmon kívüli etikai és ideológiai funkciókat is anélkül, hogy ezt az esztétikum  rovására tenné. </a:t>
            </a:r>
            <a:endParaRPr lang="en-US" dirty="0"/>
          </a:p>
          <a:p>
            <a:r>
              <a:rPr lang="hu-HU" dirty="0"/>
              <a:t>Legmaradandóbb művei történelmi tárgyú elbeszélések és regények, melyek transzilvanizmusának legszemléletesebb kifejezői. </a:t>
            </a:r>
            <a:endParaRPr lang="hu-HU" dirty="0" smtClean="0"/>
          </a:p>
          <a:p>
            <a:r>
              <a:rPr lang="hu-HU" dirty="0" smtClean="0"/>
              <a:t>Alkotásaiban </a:t>
            </a:r>
            <a:r>
              <a:rPr lang="hu-HU" dirty="0"/>
              <a:t>a múlt sorsfordító történelmi tapasztalatait számba véve igyekszik felmutatni azokat az értékeket, amelyek megteremtése és megőrzése a közösségi megmaradás záloga lehet. </a:t>
            </a:r>
            <a:endParaRPr lang="en-US" dirty="0"/>
          </a:p>
          <a:p>
            <a:endParaRPr lang="en-US" dirty="0"/>
          </a:p>
        </p:txBody>
      </p:sp>
    </p:spTree>
    <p:extLst>
      <p:ext uri="{BB962C8B-B14F-4D97-AF65-F5344CB8AC3E}">
        <p14:creationId xmlns:p14="http://schemas.microsoft.com/office/powerpoint/2010/main" val="1967794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Varju </a:t>
            </a:r>
            <a:r>
              <a:rPr lang="hu-HU" b="1" dirty="0" smtClean="0"/>
              <a:t>nemzetség (1925 - ESZC)</a:t>
            </a:r>
            <a:endParaRPr lang="en-US" dirty="0"/>
          </a:p>
        </p:txBody>
      </p:sp>
      <p:sp>
        <p:nvSpPr>
          <p:cNvPr id="3" name="Content Placeholder 2"/>
          <p:cNvSpPr>
            <a:spLocks noGrp="1"/>
          </p:cNvSpPr>
          <p:nvPr>
            <p:ph idx="1"/>
          </p:nvPr>
        </p:nvSpPr>
        <p:spPr/>
        <p:txBody>
          <a:bodyPr>
            <a:normAutofit lnSpcReduction="10000"/>
          </a:bodyPr>
          <a:lstStyle/>
          <a:p>
            <a:pPr lvl="8" algn="just"/>
            <a:r>
              <a:rPr lang="hu-HU" sz="2000" dirty="0">
                <a:latin typeface="Times New Roman" panose="02020603050405020304" pitchFamily="18" charset="0"/>
                <a:cs typeface="Times New Roman" panose="02020603050405020304" pitchFamily="18" charset="0"/>
              </a:rPr>
              <a:t>Műfaját tekintve </a:t>
            </a:r>
            <a:r>
              <a:rPr lang="hu-HU" sz="2000" b="1" dirty="0">
                <a:latin typeface="Times New Roman" panose="02020603050405020304" pitchFamily="18" charset="0"/>
                <a:cs typeface="Times New Roman" panose="02020603050405020304" pitchFamily="18" charset="0"/>
              </a:rPr>
              <a:t>történelmi regény</a:t>
            </a:r>
            <a:r>
              <a:rPr lang="hu-HU" sz="2000" dirty="0">
                <a:latin typeface="Times New Roman" panose="02020603050405020304" pitchFamily="18" charset="0"/>
                <a:cs typeface="Times New Roman" panose="02020603050405020304" pitchFamily="18" charset="0"/>
              </a:rPr>
              <a:t>, </a:t>
            </a:r>
            <a:r>
              <a:rPr lang="hu-HU" sz="2000" b="1" dirty="0">
                <a:latin typeface="Times New Roman" panose="02020603050405020304" pitchFamily="18" charset="0"/>
                <a:cs typeface="Times New Roman" panose="02020603050405020304" pitchFamily="18" charset="0"/>
              </a:rPr>
              <a:t>krónika, </a:t>
            </a:r>
            <a:r>
              <a:rPr lang="hu-HU" sz="2000" dirty="0">
                <a:latin typeface="Times New Roman" panose="02020603050405020304" pitchFamily="18" charset="0"/>
                <a:cs typeface="Times New Roman" panose="02020603050405020304" pitchFamily="18" charset="0"/>
              </a:rPr>
              <a:t>ahogyan az író nevezi beillesztve ezzel művét abba az epikus hagyományba, melyet az erdélyi emlékiratírók teremtettek meg, s amely megszakítatlanul élt tovább Jósika Miklós, Kemény Zsigmond majd Bánffy, Tabéry Géza és Kuncz Aladár prózájában.</a:t>
            </a:r>
            <a:endParaRPr lang="en-US" sz="2000" dirty="0">
              <a:latin typeface="Times New Roman" panose="02020603050405020304" pitchFamily="18" charset="0"/>
              <a:cs typeface="Times New Roman" panose="02020603050405020304" pitchFamily="18" charset="0"/>
            </a:endParaRPr>
          </a:p>
          <a:p>
            <a:pPr lvl="8" algn="just"/>
            <a:r>
              <a:rPr lang="hu-HU" sz="2000" i="1" dirty="0" smtClean="0">
                <a:latin typeface="Times New Roman" panose="02020603050405020304" pitchFamily="18" charset="0"/>
                <a:cs typeface="Times New Roman" panose="02020603050405020304" pitchFamily="18" charset="0"/>
              </a:rPr>
              <a:t>„...Hogy </a:t>
            </a:r>
            <a:r>
              <a:rPr lang="hu-HU" sz="2000" i="1" dirty="0">
                <a:latin typeface="Times New Roman" panose="02020603050405020304" pitchFamily="18" charset="0"/>
                <a:cs typeface="Times New Roman" panose="02020603050405020304" pitchFamily="18" charset="0"/>
              </a:rPr>
              <a:t>a Varju nemzetség meséjét visszavetettem három századdal az időben, annak egyszerű oka, hogy így akadály nélkül mondhattam el azt is, amit jelen időben nemigen mondhattam volna el olyan nyíltan és egyszerűen, ahogy elmondottam. …A kritika azt mondotta akkor: félek a jelentől, menekülök a múltba, de én tudtam, hogy az írásokat olvasta és szeretette a nép, és megérezte – ami az írástudók eszét nem járta meg-, hogy a múltba nézve a jövendő útjára pillantott bennük.”</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baseline="30000" dirty="0">
                <a:latin typeface="Times New Roman" panose="02020603050405020304" pitchFamily="18" charset="0"/>
                <a:cs typeface="Times New Roman" panose="02020603050405020304" pitchFamily="18" charset="0"/>
              </a:rPr>
              <a:t>	</a:t>
            </a:r>
            <a:r>
              <a:rPr lang="hu-HU" sz="2000" baseline="30000" dirty="0" smtClean="0">
                <a:latin typeface="Times New Roman" panose="02020603050405020304" pitchFamily="18" charset="0"/>
                <a:cs typeface="Times New Roman" panose="02020603050405020304" pitchFamily="18" charset="0"/>
              </a:rPr>
              <a:t>		</a:t>
            </a:r>
            <a:r>
              <a:rPr lang="hu-HU" sz="2000" dirty="0" smtClean="0">
                <a:latin typeface="Times New Roman" panose="02020603050405020304" pitchFamily="18" charset="0"/>
                <a:cs typeface="Times New Roman" panose="02020603050405020304" pitchFamily="18" charset="0"/>
              </a:rPr>
              <a:t>Kós </a:t>
            </a:r>
            <a:r>
              <a:rPr lang="hu-HU" sz="2000" dirty="0">
                <a:latin typeface="Times New Roman" panose="02020603050405020304" pitchFamily="18" charset="0"/>
                <a:cs typeface="Times New Roman" panose="02020603050405020304" pitchFamily="18" charset="0"/>
              </a:rPr>
              <a:t>Károly,</a:t>
            </a:r>
            <a:r>
              <a:rPr lang="hu-HU" sz="2000" i="1" dirty="0">
                <a:latin typeface="Times New Roman" panose="02020603050405020304" pitchFamily="18" charset="0"/>
                <a:cs typeface="Times New Roman" panose="02020603050405020304" pitchFamily="18" charset="0"/>
              </a:rPr>
              <a:t>Varju nemzetség</a:t>
            </a:r>
            <a:r>
              <a:rPr lang="hu-HU" sz="2000" dirty="0">
                <a:latin typeface="Times New Roman" panose="02020603050405020304" pitchFamily="18" charset="0"/>
                <a:cs typeface="Times New Roman" panose="02020603050405020304" pitchFamily="18" charset="0"/>
              </a:rPr>
              <a:t>, Dacia Könyvkiadó, </a:t>
            </a:r>
            <a:r>
              <a:rPr lang="hu-HU" sz="2000" dirty="0" smtClean="0">
                <a:latin typeface="Times New Roman" panose="02020603050405020304" pitchFamily="18" charset="0"/>
                <a:cs typeface="Times New Roman" panose="02020603050405020304" pitchFamily="18" charset="0"/>
              </a:rPr>
              <a:t>Kolozsvár, 1977</a:t>
            </a:r>
            <a:r>
              <a:rPr lang="hu-H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263" y="2103120"/>
            <a:ext cx="2577441" cy="3674225"/>
          </a:xfrm>
          <a:prstGeom prst="rect">
            <a:avLst/>
          </a:prstGeom>
        </p:spPr>
      </p:pic>
    </p:spTree>
    <p:extLst>
      <p:ext uri="{BB962C8B-B14F-4D97-AF65-F5344CB8AC3E}">
        <p14:creationId xmlns:p14="http://schemas.microsoft.com/office/powerpoint/2010/main" val="2630836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parabola-regény</a:t>
            </a:r>
            <a:endParaRPr lang="en-US" dirty="0"/>
          </a:p>
        </p:txBody>
      </p:sp>
      <p:sp>
        <p:nvSpPr>
          <p:cNvPr id="3" name="Content Placeholder 2"/>
          <p:cNvSpPr>
            <a:spLocks noGrp="1"/>
          </p:cNvSpPr>
          <p:nvPr>
            <p:ph idx="1"/>
          </p:nvPr>
        </p:nvSpPr>
        <p:spPr/>
        <p:txBody>
          <a:bodyPr/>
          <a:lstStyle/>
          <a:p>
            <a:pPr algn="just"/>
            <a:r>
              <a:rPr lang="hu-HU" dirty="0"/>
              <a:t>parabola-regény, melyben az elbeszélés funkciója átminősül, s a történet az író számára csak keret, hogy morális-etikai célzatú üzenetét kifejthesse. Alakjai akár fiktív (Varjuk-Maksai), akár valós történelmi szereplők (Bethlenek-Rákócziak), olyan határhelyzetbe kerülnek, életük olyan kritikus </a:t>
            </a:r>
            <a:r>
              <a:rPr lang="hu-HU" b="1" dirty="0"/>
              <a:t>dilemmahelyzet</a:t>
            </a:r>
            <a:r>
              <a:rPr lang="hu-HU" dirty="0"/>
              <a:t>be jut, amikor választaniuk kell: </a:t>
            </a:r>
            <a:r>
              <a:rPr lang="hu-HU" b="1" dirty="0"/>
              <a:t>hűség vagy árulás, önös vagy közösségi érdek </a:t>
            </a:r>
            <a:r>
              <a:rPr lang="hu-HU" dirty="0"/>
              <a:t>között</a:t>
            </a:r>
            <a:r>
              <a:rPr lang="hu-HU" dirty="0" smtClean="0"/>
              <a:t>.</a:t>
            </a:r>
          </a:p>
          <a:p>
            <a:pPr algn="just"/>
            <a:r>
              <a:rPr lang="hu-HU" dirty="0"/>
              <a:t>A Varjuk példázatos sorsának bemutatásán keresztül azt hirdeti, hogy </a:t>
            </a:r>
            <a:r>
              <a:rPr lang="hu-HU" b="1" dirty="0"/>
              <a:t>Erdély magyarsága maradjon hű szülőföldjéhez, kultúrájához és hagyományaihoz.</a:t>
            </a:r>
            <a:r>
              <a:rPr lang="hu-HU" dirty="0"/>
              <a:t> Emellett az erdélyi </a:t>
            </a:r>
            <a:r>
              <a:rPr lang="hu-HU" b="1" dirty="0"/>
              <a:t>népek összefogásának gondolata </a:t>
            </a:r>
            <a:r>
              <a:rPr lang="hu-HU" dirty="0"/>
              <a:t>is megjelenik a műben. A transzilvanista ideológia szerint az erdélyi társadalom belső békéjét csak a magyar, román és szász együttműködésre alapozva lehet megőrizni és megerősíteni.</a:t>
            </a:r>
            <a:endParaRPr lang="en-US" dirty="0"/>
          </a:p>
          <a:p>
            <a:endParaRPr lang="en-US" dirty="0"/>
          </a:p>
        </p:txBody>
      </p:sp>
    </p:spTree>
    <p:extLst>
      <p:ext uri="{BB962C8B-B14F-4D97-AF65-F5344CB8AC3E}">
        <p14:creationId xmlns:p14="http://schemas.microsoft.com/office/powerpoint/2010/main" val="3156040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regény</a:t>
            </a:r>
            <a:r>
              <a:rPr lang="en-US" dirty="0"/>
              <a:t> </a:t>
            </a:r>
            <a:r>
              <a:rPr lang="en-US" dirty="0" err="1" smtClean="0"/>
              <a:t>szerkezet</a:t>
            </a:r>
            <a:r>
              <a:rPr lang="hu-HU" dirty="0" smtClean="0"/>
              <a:t>e, tér-, ideje</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err="1"/>
              <a:t>két</a:t>
            </a:r>
            <a:r>
              <a:rPr lang="en-US" dirty="0"/>
              <a:t> </a:t>
            </a:r>
            <a:r>
              <a:rPr lang="en-US" dirty="0" err="1" smtClean="0"/>
              <a:t>konfliktus</a:t>
            </a:r>
            <a:r>
              <a:rPr lang="hu-HU" dirty="0" smtClean="0"/>
              <a:t>ra épül</a:t>
            </a:r>
            <a:r>
              <a:rPr lang="en-US" dirty="0" smtClean="0"/>
              <a:t> </a:t>
            </a:r>
            <a:r>
              <a:rPr lang="en-US" dirty="0"/>
              <a:t>– </a:t>
            </a:r>
            <a:r>
              <a:rPr lang="en-US" dirty="0" err="1"/>
              <a:t>egy</a:t>
            </a:r>
            <a:r>
              <a:rPr lang="en-US" dirty="0"/>
              <a:t> </a:t>
            </a:r>
            <a:r>
              <a:rPr lang="en-US" dirty="0" err="1"/>
              <a:t>valós</a:t>
            </a:r>
            <a:r>
              <a:rPr lang="en-US" dirty="0"/>
              <a:t> </a:t>
            </a:r>
            <a:r>
              <a:rPr lang="en-US" dirty="0" err="1"/>
              <a:t>történelmi</a:t>
            </a:r>
            <a:r>
              <a:rPr lang="en-US" dirty="0"/>
              <a:t> </a:t>
            </a:r>
            <a:r>
              <a:rPr lang="en-US" dirty="0" err="1"/>
              <a:t>és</a:t>
            </a:r>
            <a:r>
              <a:rPr lang="en-US" dirty="0"/>
              <a:t> </a:t>
            </a:r>
            <a:r>
              <a:rPr lang="en-US" dirty="0" err="1"/>
              <a:t>egy</a:t>
            </a:r>
            <a:r>
              <a:rPr lang="en-US" dirty="0"/>
              <a:t> </a:t>
            </a:r>
            <a:r>
              <a:rPr lang="en-US" dirty="0" err="1" smtClean="0"/>
              <a:t>fiktív</a:t>
            </a:r>
            <a:r>
              <a:rPr lang="en-US" dirty="0" smtClean="0"/>
              <a:t>: </a:t>
            </a:r>
            <a:r>
              <a:rPr lang="en-US" dirty="0"/>
              <a:t>a </a:t>
            </a:r>
            <a:r>
              <a:rPr lang="en-US" dirty="0" err="1"/>
              <a:t>Bethlenek</a:t>
            </a:r>
            <a:r>
              <a:rPr lang="en-US" dirty="0"/>
              <a:t> </a:t>
            </a:r>
            <a:r>
              <a:rPr lang="en-US" dirty="0" err="1"/>
              <a:t>és</a:t>
            </a:r>
            <a:r>
              <a:rPr lang="en-US" dirty="0"/>
              <a:t> </a:t>
            </a:r>
            <a:r>
              <a:rPr lang="en-US" dirty="0" err="1"/>
              <a:t>Rákócziak</a:t>
            </a:r>
            <a:r>
              <a:rPr lang="en-US" dirty="0"/>
              <a:t>, </a:t>
            </a:r>
            <a:r>
              <a:rPr lang="en-US" dirty="0" err="1"/>
              <a:t>valamint</a:t>
            </a:r>
            <a:r>
              <a:rPr lang="en-US" dirty="0"/>
              <a:t> </a:t>
            </a:r>
            <a:r>
              <a:rPr lang="en-US" dirty="0" err="1"/>
              <a:t>Varju</a:t>
            </a:r>
            <a:r>
              <a:rPr lang="en-US" dirty="0"/>
              <a:t> </a:t>
            </a:r>
            <a:r>
              <a:rPr lang="en-US" dirty="0" err="1"/>
              <a:t>Gáspár</a:t>
            </a:r>
            <a:r>
              <a:rPr lang="en-US" dirty="0"/>
              <a:t> </a:t>
            </a:r>
            <a:r>
              <a:rPr lang="en-US" dirty="0" err="1"/>
              <a:t>és</a:t>
            </a:r>
            <a:r>
              <a:rPr lang="en-US" dirty="0"/>
              <a:t> </a:t>
            </a:r>
            <a:r>
              <a:rPr lang="en-US" dirty="0" err="1"/>
              <a:t>Maksai</a:t>
            </a:r>
            <a:r>
              <a:rPr lang="en-US" dirty="0"/>
              <a:t> </a:t>
            </a:r>
            <a:r>
              <a:rPr lang="en-US" dirty="0" err="1"/>
              <a:t>László</a:t>
            </a:r>
            <a:r>
              <a:rPr lang="en-US" dirty="0"/>
              <a:t> </a:t>
            </a:r>
            <a:r>
              <a:rPr lang="en-US" dirty="0" err="1" smtClean="0"/>
              <a:t>szembenállása</a:t>
            </a:r>
            <a:r>
              <a:rPr lang="en-US" dirty="0" smtClean="0"/>
              <a:t>.</a:t>
            </a:r>
            <a:r>
              <a:rPr lang="hu-HU" dirty="0" smtClean="0"/>
              <a:t> </a:t>
            </a:r>
            <a:r>
              <a:rPr lang="en-US" dirty="0" err="1" smtClean="0"/>
              <a:t>Ez</a:t>
            </a:r>
            <a:r>
              <a:rPr lang="en-US" dirty="0" smtClean="0"/>
              <a:t> </a:t>
            </a:r>
            <a:r>
              <a:rPr lang="en-US" dirty="0" err="1"/>
              <a:t>utóbbi</a:t>
            </a:r>
            <a:r>
              <a:rPr lang="en-US" dirty="0"/>
              <a:t> </a:t>
            </a:r>
            <a:r>
              <a:rPr lang="en-US" dirty="0" err="1"/>
              <a:t>politikai-közéleti</a:t>
            </a:r>
            <a:r>
              <a:rPr lang="en-US" dirty="0"/>
              <a:t> </a:t>
            </a:r>
            <a:r>
              <a:rPr lang="en-US" dirty="0" err="1"/>
              <a:t>illetve</a:t>
            </a:r>
            <a:r>
              <a:rPr lang="en-US" dirty="0"/>
              <a:t> </a:t>
            </a:r>
            <a:r>
              <a:rPr lang="en-US" dirty="0" err="1"/>
              <a:t>magánéleti</a:t>
            </a:r>
            <a:r>
              <a:rPr lang="en-US" dirty="0"/>
              <a:t> </a:t>
            </a:r>
            <a:r>
              <a:rPr lang="en-US" dirty="0" err="1"/>
              <a:t>síkon</a:t>
            </a:r>
            <a:r>
              <a:rPr lang="en-US" dirty="0"/>
              <a:t> </a:t>
            </a:r>
            <a:r>
              <a:rPr lang="en-US" dirty="0" err="1"/>
              <a:t>egyaránt</a:t>
            </a:r>
            <a:r>
              <a:rPr lang="en-US" dirty="0"/>
              <a:t> </a:t>
            </a:r>
            <a:r>
              <a:rPr lang="en-US" dirty="0" err="1"/>
              <a:t>megmutatkozó</a:t>
            </a:r>
            <a:r>
              <a:rPr lang="en-US" dirty="0"/>
              <a:t> </a:t>
            </a:r>
            <a:r>
              <a:rPr lang="en-US" dirty="0" err="1"/>
              <a:t>konfliktus</a:t>
            </a:r>
            <a:r>
              <a:rPr lang="en-US" dirty="0" smtClean="0"/>
              <a:t>.</a:t>
            </a:r>
            <a:endParaRPr lang="hu-HU" dirty="0" smtClean="0"/>
          </a:p>
          <a:p>
            <a:pPr algn="just"/>
            <a:r>
              <a:rPr lang="en-US" dirty="0"/>
              <a:t>A </a:t>
            </a:r>
            <a:r>
              <a:rPr lang="en-US" dirty="0" err="1"/>
              <a:t>helyszín</a:t>
            </a:r>
            <a:r>
              <a:rPr lang="en-US" dirty="0"/>
              <a:t> </a:t>
            </a:r>
            <a:r>
              <a:rPr lang="en-US" dirty="0" err="1"/>
              <a:t>Kalotaszeg</a:t>
            </a:r>
            <a:r>
              <a:rPr lang="en-US" dirty="0"/>
              <a:t>, </a:t>
            </a:r>
            <a:r>
              <a:rPr lang="en-US" dirty="0" err="1"/>
              <a:t>tágabban</a:t>
            </a:r>
            <a:r>
              <a:rPr lang="en-US" dirty="0"/>
              <a:t> </a:t>
            </a:r>
            <a:r>
              <a:rPr lang="en-US" dirty="0" err="1"/>
              <a:t>értelmezve</a:t>
            </a:r>
            <a:r>
              <a:rPr lang="en-US" dirty="0"/>
              <a:t> </a:t>
            </a:r>
            <a:r>
              <a:rPr lang="en-US" dirty="0" err="1" smtClean="0"/>
              <a:t>Erdély</a:t>
            </a:r>
            <a:r>
              <a:rPr lang="hu-HU" dirty="0"/>
              <a:t> </a:t>
            </a:r>
            <a:r>
              <a:rPr lang="hu-HU" dirty="0" smtClean="0"/>
              <a:t>- Valkó, Monostor </a:t>
            </a:r>
            <a:r>
              <a:rPr lang="hu-HU" dirty="0"/>
              <a:t>és fent a </a:t>
            </a:r>
            <a:r>
              <a:rPr lang="hu-HU" dirty="0" smtClean="0"/>
              <a:t>havas, </a:t>
            </a:r>
            <a:r>
              <a:rPr lang="hu-HU" dirty="0"/>
              <a:t>a </a:t>
            </a:r>
            <a:r>
              <a:rPr lang="hu-HU" dirty="0" smtClean="0"/>
              <a:t>Pojána, </a:t>
            </a:r>
            <a:r>
              <a:rPr lang="hu-HU" dirty="0"/>
              <a:t>a Talharu </a:t>
            </a:r>
            <a:r>
              <a:rPr lang="hu-HU" dirty="0" smtClean="0"/>
              <a:t>sziklái</a:t>
            </a:r>
          </a:p>
          <a:p>
            <a:pPr algn="just"/>
            <a:r>
              <a:rPr lang="hu-HU" dirty="0" smtClean="0"/>
              <a:t>A</a:t>
            </a:r>
            <a:r>
              <a:rPr lang="en-US" dirty="0" smtClean="0"/>
              <a:t>z </a:t>
            </a:r>
            <a:r>
              <a:rPr lang="en-US" dirty="0" err="1"/>
              <a:t>idő</a:t>
            </a:r>
            <a:r>
              <a:rPr lang="en-US" dirty="0"/>
              <a:t> </a:t>
            </a:r>
            <a:r>
              <a:rPr lang="en-US" dirty="0" err="1"/>
              <a:t>pedig</a:t>
            </a:r>
            <a:r>
              <a:rPr lang="en-US" dirty="0"/>
              <a:t> </a:t>
            </a:r>
            <a:r>
              <a:rPr lang="en-US" dirty="0" err="1"/>
              <a:t>az</a:t>
            </a:r>
            <a:r>
              <a:rPr lang="en-US" dirty="0"/>
              <a:t> 1629 </a:t>
            </a:r>
            <a:r>
              <a:rPr lang="en-US" dirty="0" err="1"/>
              <a:t>és</a:t>
            </a:r>
            <a:r>
              <a:rPr lang="en-US" dirty="0"/>
              <a:t> 1660 </a:t>
            </a:r>
            <a:r>
              <a:rPr lang="en-US" dirty="0" err="1"/>
              <a:t>közé</a:t>
            </a:r>
            <a:r>
              <a:rPr lang="en-US" dirty="0"/>
              <a:t> </a:t>
            </a:r>
            <a:r>
              <a:rPr lang="en-US" dirty="0" err="1"/>
              <a:t>eső</a:t>
            </a:r>
            <a:r>
              <a:rPr lang="en-US" dirty="0"/>
              <a:t> </a:t>
            </a:r>
            <a:r>
              <a:rPr lang="en-US" dirty="0" err="1"/>
              <a:t>zaklatott</a:t>
            </a:r>
            <a:r>
              <a:rPr lang="en-US" dirty="0"/>
              <a:t> </a:t>
            </a:r>
            <a:r>
              <a:rPr lang="en-US" dirty="0" err="1"/>
              <a:t>korszak</a:t>
            </a:r>
            <a:r>
              <a:rPr lang="en-US" dirty="0"/>
              <a:t>, </a:t>
            </a:r>
            <a:r>
              <a:rPr lang="en-US" dirty="0" err="1"/>
              <a:t>az</a:t>
            </a:r>
            <a:r>
              <a:rPr lang="en-US" dirty="0"/>
              <a:t> </a:t>
            </a:r>
            <a:r>
              <a:rPr lang="en-US" dirty="0" err="1"/>
              <a:t>erdélyi</a:t>
            </a:r>
            <a:r>
              <a:rPr lang="en-US" dirty="0"/>
              <a:t> </a:t>
            </a:r>
            <a:r>
              <a:rPr lang="en-US" dirty="0" err="1"/>
              <a:t>fejedelemség</a:t>
            </a:r>
            <a:r>
              <a:rPr lang="en-US" dirty="0"/>
              <a:t> </a:t>
            </a:r>
            <a:r>
              <a:rPr lang="en-US" dirty="0" err="1"/>
              <a:t>hanyatlásának</a:t>
            </a:r>
            <a:r>
              <a:rPr lang="en-US" dirty="0"/>
              <a:t> </a:t>
            </a:r>
            <a:r>
              <a:rPr lang="en-US" dirty="0" err="1"/>
              <a:t>és</a:t>
            </a:r>
            <a:r>
              <a:rPr lang="en-US" dirty="0"/>
              <a:t> </a:t>
            </a:r>
            <a:r>
              <a:rPr lang="en-US" dirty="0" err="1"/>
              <a:t>pusztulásának</a:t>
            </a:r>
            <a:r>
              <a:rPr lang="en-US" dirty="0"/>
              <a:t> </a:t>
            </a:r>
            <a:r>
              <a:rPr lang="en-US" dirty="0" err="1" smtClean="0"/>
              <a:t>időszaka</a:t>
            </a:r>
            <a:r>
              <a:rPr lang="en-US" dirty="0" smtClean="0"/>
              <a:t>. </a:t>
            </a:r>
            <a:endParaRPr lang="hu-HU" dirty="0" smtClean="0"/>
          </a:p>
          <a:p>
            <a:pPr algn="just"/>
            <a:r>
              <a:rPr lang="hu-HU" dirty="0"/>
              <a:t>A cselekmény oksági viszonyokra épül, azaz történetalakítás metonimikus, ugyanakkor metaforikus</a:t>
            </a:r>
          </a:p>
          <a:p>
            <a:pPr algn="just"/>
            <a:r>
              <a:rPr lang="en-US" dirty="0" smtClean="0"/>
              <a:t>A </a:t>
            </a:r>
            <a:r>
              <a:rPr lang="en-US" dirty="0" err="1"/>
              <a:t>regényben</a:t>
            </a:r>
            <a:r>
              <a:rPr lang="en-US" dirty="0"/>
              <a:t> </a:t>
            </a:r>
            <a:r>
              <a:rPr lang="en-US" dirty="0" err="1"/>
              <a:t>az</a:t>
            </a:r>
            <a:r>
              <a:rPr lang="en-US" dirty="0"/>
              <a:t> </a:t>
            </a:r>
            <a:r>
              <a:rPr lang="en-US" dirty="0" err="1"/>
              <a:t>erdélyi</a:t>
            </a:r>
            <a:r>
              <a:rPr lang="en-US" dirty="0"/>
              <a:t> </a:t>
            </a:r>
            <a:r>
              <a:rPr lang="en-US" dirty="0" err="1"/>
              <a:t>származású</a:t>
            </a:r>
            <a:r>
              <a:rPr lang="en-US" dirty="0"/>
              <a:t> </a:t>
            </a:r>
            <a:r>
              <a:rPr lang="en-US" b="1" dirty="0" err="1"/>
              <a:t>Bethlen</a:t>
            </a:r>
            <a:r>
              <a:rPr lang="en-US" b="1" dirty="0"/>
              <a:t> </a:t>
            </a:r>
            <a:r>
              <a:rPr lang="en-US" b="1" dirty="0" err="1"/>
              <a:t>Gábor</a:t>
            </a:r>
            <a:r>
              <a:rPr lang="en-US" b="1" dirty="0"/>
              <a:t> </a:t>
            </a:r>
            <a:r>
              <a:rPr lang="en-US" dirty="0" err="1"/>
              <a:t>személye</a:t>
            </a:r>
            <a:r>
              <a:rPr lang="en-US" dirty="0"/>
              <a:t> </a:t>
            </a:r>
            <a:r>
              <a:rPr lang="en-US" dirty="0" err="1"/>
              <a:t>testesíti</a:t>
            </a:r>
            <a:r>
              <a:rPr lang="en-US" dirty="0"/>
              <a:t> meg </a:t>
            </a:r>
            <a:r>
              <a:rPr lang="en-US" dirty="0" err="1"/>
              <a:t>az</a:t>
            </a:r>
            <a:r>
              <a:rPr lang="en-US" dirty="0"/>
              <a:t> „</a:t>
            </a:r>
            <a:r>
              <a:rPr lang="en-US" dirty="0" err="1"/>
              <a:t>erdélyi</a:t>
            </a:r>
            <a:r>
              <a:rPr lang="en-US" dirty="0"/>
              <a:t> </a:t>
            </a:r>
            <a:r>
              <a:rPr lang="en-US" dirty="0" err="1"/>
              <a:t>lélek</a:t>
            </a:r>
            <a:r>
              <a:rPr lang="en-US" dirty="0"/>
              <a:t>” </a:t>
            </a:r>
            <a:r>
              <a:rPr lang="en-US" dirty="0" err="1"/>
              <a:t>típusát</a:t>
            </a:r>
            <a:r>
              <a:rPr lang="en-US" dirty="0"/>
              <a:t>, </a:t>
            </a:r>
            <a:r>
              <a:rPr lang="en-US" dirty="0" err="1"/>
              <a:t>annak</a:t>
            </a:r>
            <a:r>
              <a:rPr lang="en-US" dirty="0"/>
              <a:t> a </a:t>
            </a:r>
            <a:r>
              <a:rPr lang="en-US" dirty="0" err="1"/>
              <a:t>reálpolitikusnak</a:t>
            </a:r>
            <a:r>
              <a:rPr lang="en-US" dirty="0"/>
              <a:t> a </a:t>
            </a:r>
            <a:r>
              <a:rPr lang="en-US" dirty="0" err="1"/>
              <a:t>modelljét</a:t>
            </a:r>
            <a:r>
              <a:rPr lang="en-US" dirty="0"/>
              <a:t>, </a:t>
            </a:r>
            <a:r>
              <a:rPr lang="en-US" dirty="0" err="1"/>
              <a:t>aki</a:t>
            </a:r>
            <a:r>
              <a:rPr lang="en-US" dirty="0"/>
              <a:t> </a:t>
            </a:r>
            <a:r>
              <a:rPr lang="en-US" dirty="0" err="1"/>
              <a:t>az</a:t>
            </a:r>
            <a:r>
              <a:rPr lang="en-US" dirty="0"/>
              <a:t> </a:t>
            </a:r>
            <a:r>
              <a:rPr lang="en-US" dirty="0" err="1"/>
              <a:t>egyensúly</a:t>
            </a:r>
            <a:r>
              <a:rPr lang="en-US" dirty="0"/>
              <a:t>, </a:t>
            </a:r>
            <a:r>
              <a:rPr lang="en-US" dirty="0" err="1"/>
              <a:t>tolerancia</a:t>
            </a:r>
            <a:r>
              <a:rPr lang="en-US" dirty="0"/>
              <a:t>, </a:t>
            </a:r>
            <a:r>
              <a:rPr lang="en-US" dirty="0" err="1"/>
              <a:t>önmérséklet</a:t>
            </a:r>
            <a:r>
              <a:rPr lang="en-US" dirty="0"/>
              <a:t> </a:t>
            </a:r>
            <a:r>
              <a:rPr lang="en-US" dirty="0" err="1"/>
              <a:t>és</a:t>
            </a:r>
            <a:r>
              <a:rPr lang="en-US" dirty="0"/>
              <a:t> </a:t>
            </a:r>
            <a:r>
              <a:rPr lang="en-US" dirty="0" err="1"/>
              <a:t>józanság</a:t>
            </a:r>
            <a:r>
              <a:rPr lang="en-US" dirty="0"/>
              <a:t> </a:t>
            </a:r>
            <a:r>
              <a:rPr lang="en-US" dirty="0" err="1"/>
              <a:t>elvei</a:t>
            </a:r>
            <a:r>
              <a:rPr lang="en-US" dirty="0"/>
              <a:t> </a:t>
            </a:r>
            <a:r>
              <a:rPr lang="en-US" dirty="0" err="1"/>
              <a:t>mentén</a:t>
            </a:r>
            <a:r>
              <a:rPr lang="en-US" dirty="0"/>
              <a:t> </a:t>
            </a:r>
            <a:r>
              <a:rPr lang="en-US" dirty="0" err="1"/>
              <a:t>politizálva</a:t>
            </a:r>
            <a:r>
              <a:rPr lang="en-US" dirty="0"/>
              <a:t> </a:t>
            </a:r>
            <a:r>
              <a:rPr lang="en-US" dirty="0" err="1"/>
              <a:t>biztosíthatja</a:t>
            </a:r>
            <a:r>
              <a:rPr lang="en-US" dirty="0"/>
              <a:t> </a:t>
            </a:r>
            <a:r>
              <a:rPr lang="en-US" dirty="0" err="1"/>
              <a:t>Erdély</a:t>
            </a:r>
            <a:r>
              <a:rPr lang="en-US" dirty="0"/>
              <a:t> </a:t>
            </a:r>
            <a:r>
              <a:rPr lang="en-US" dirty="0" err="1"/>
              <a:t>viszonylagos</a:t>
            </a:r>
            <a:r>
              <a:rPr lang="en-US" dirty="0"/>
              <a:t> </a:t>
            </a:r>
            <a:r>
              <a:rPr lang="en-US" dirty="0" err="1"/>
              <a:t>függetlenségének</a:t>
            </a:r>
            <a:r>
              <a:rPr lang="en-US" dirty="0"/>
              <a:t> </a:t>
            </a:r>
            <a:r>
              <a:rPr lang="en-US" dirty="0" err="1"/>
              <a:t>és</a:t>
            </a:r>
            <a:r>
              <a:rPr lang="en-US" dirty="0"/>
              <a:t> </a:t>
            </a:r>
            <a:r>
              <a:rPr lang="en-US" dirty="0" err="1"/>
              <a:t>békéjének</a:t>
            </a:r>
            <a:r>
              <a:rPr lang="en-US" dirty="0"/>
              <a:t>  </a:t>
            </a:r>
            <a:r>
              <a:rPr lang="en-US" dirty="0" err="1"/>
              <a:t>megőrzését</a:t>
            </a:r>
            <a:r>
              <a:rPr lang="en-US" dirty="0"/>
              <a:t>. </a:t>
            </a:r>
            <a:r>
              <a:rPr lang="en-US" dirty="0" err="1"/>
              <a:t>Ezt</a:t>
            </a:r>
            <a:r>
              <a:rPr lang="en-US" dirty="0"/>
              <a:t> a </a:t>
            </a:r>
            <a:r>
              <a:rPr lang="en-US" dirty="0" err="1"/>
              <a:t>nemzetmegtartó</a:t>
            </a:r>
            <a:r>
              <a:rPr lang="en-US" dirty="0"/>
              <a:t> </a:t>
            </a:r>
            <a:r>
              <a:rPr lang="en-US" dirty="0" err="1"/>
              <a:t>politikai</a:t>
            </a:r>
            <a:r>
              <a:rPr lang="en-US" dirty="0"/>
              <a:t> </a:t>
            </a:r>
            <a:r>
              <a:rPr lang="en-US" dirty="0" err="1"/>
              <a:t>érdeket</a:t>
            </a:r>
            <a:r>
              <a:rPr lang="en-US" dirty="0"/>
              <a:t> </a:t>
            </a:r>
            <a:r>
              <a:rPr lang="hu-HU" dirty="0" smtClean="0"/>
              <a:t>állítja szembe </a:t>
            </a:r>
            <a:r>
              <a:rPr lang="en-US" dirty="0" smtClean="0"/>
              <a:t>a </a:t>
            </a:r>
            <a:r>
              <a:rPr lang="en-US" b="1" dirty="0" err="1"/>
              <a:t>Rákócziak</a:t>
            </a:r>
            <a:r>
              <a:rPr lang="en-US" dirty="0" err="1"/>
              <a:t>kal</a:t>
            </a:r>
            <a:r>
              <a:rPr lang="en-US" dirty="0"/>
              <a:t>, </a:t>
            </a:r>
            <a:r>
              <a:rPr lang="en-US" dirty="0" err="1"/>
              <a:t>az</a:t>
            </a:r>
            <a:r>
              <a:rPr lang="en-US" dirty="0"/>
              <a:t> </a:t>
            </a:r>
            <a:r>
              <a:rPr lang="en-US" dirty="0" err="1"/>
              <a:t>idegen</a:t>
            </a:r>
            <a:r>
              <a:rPr lang="en-US" dirty="0"/>
              <a:t> „</a:t>
            </a:r>
            <a:r>
              <a:rPr lang="en-US" dirty="0" err="1"/>
              <a:t>pataki</a:t>
            </a:r>
            <a:r>
              <a:rPr lang="en-US" dirty="0"/>
              <a:t> </a:t>
            </a:r>
            <a:r>
              <a:rPr lang="en-US" dirty="0" err="1"/>
              <a:t>úrral</a:t>
            </a:r>
            <a:r>
              <a:rPr lang="en-US" dirty="0"/>
              <a:t>”, </a:t>
            </a:r>
            <a:r>
              <a:rPr lang="en-US" dirty="0" err="1"/>
              <a:t>az</a:t>
            </a:r>
            <a:r>
              <a:rPr lang="en-US" dirty="0"/>
              <a:t> </a:t>
            </a:r>
            <a:r>
              <a:rPr lang="en-US" dirty="0" err="1"/>
              <a:t>idős</a:t>
            </a:r>
            <a:r>
              <a:rPr lang="en-US" dirty="0"/>
              <a:t> </a:t>
            </a:r>
            <a:r>
              <a:rPr lang="en-US" dirty="0" err="1"/>
              <a:t>Rákóczi</a:t>
            </a:r>
            <a:r>
              <a:rPr lang="en-US" dirty="0"/>
              <a:t> </a:t>
            </a:r>
            <a:r>
              <a:rPr lang="en-US" dirty="0" err="1"/>
              <a:t>Györggyel</a:t>
            </a:r>
            <a:r>
              <a:rPr lang="en-US" dirty="0"/>
              <a:t> </a:t>
            </a:r>
            <a:r>
              <a:rPr lang="en-US" dirty="0" err="1"/>
              <a:t>és</a:t>
            </a:r>
            <a:r>
              <a:rPr lang="en-US" dirty="0"/>
              <a:t> </a:t>
            </a:r>
            <a:r>
              <a:rPr lang="en-US" dirty="0" err="1"/>
              <a:t>az</a:t>
            </a:r>
            <a:r>
              <a:rPr lang="en-US" dirty="0"/>
              <a:t> </a:t>
            </a:r>
            <a:r>
              <a:rPr lang="en-US" dirty="0" err="1"/>
              <a:t>őt</a:t>
            </a:r>
            <a:r>
              <a:rPr lang="en-US" dirty="0"/>
              <a:t> </a:t>
            </a:r>
            <a:r>
              <a:rPr lang="en-US" dirty="0" err="1"/>
              <a:t>követő</a:t>
            </a:r>
            <a:r>
              <a:rPr lang="en-US" dirty="0"/>
              <a:t> </a:t>
            </a:r>
            <a:r>
              <a:rPr lang="en-US" dirty="0" err="1"/>
              <a:t>fiával</a:t>
            </a:r>
            <a:r>
              <a:rPr lang="en-US" dirty="0"/>
              <a:t>, II. </a:t>
            </a:r>
            <a:r>
              <a:rPr lang="en-US" dirty="0" err="1"/>
              <a:t>Rákóczi</a:t>
            </a:r>
            <a:r>
              <a:rPr lang="en-US" dirty="0"/>
              <a:t> </a:t>
            </a:r>
            <a:r>
              <a:rPr lang="en-US" dirty="0" err="1"/>
              <a:t>Györggyel</a:t>
            </a:r>
            <a:r>
              <a:rPr lang="en-US" dirty="0"/>
              <a:t>, </a:t>
            </a:r>
            <a:r>
              <a:rPr lang="en-US" dirty="0" err="1"/>
              <a:t>aki</a:t>
            </a:r>
            <a:r>
              <a:rPr lang="en-US" dirty="0"/>
              <a:t> </a:t>
            </a:r>
            <a:r>
              <a:rPr lang="en-US" dirty="0" err="1"/>
              <a:t>kockára</a:t>
            </a:r>
            <a:r>
              <a:rPr lang="en-US" dirty="0"/>
              <a:t> </a:t>
            </a:r>
            <a:r>
              <a:rPr lang="en-US" dirty="0" err="1"/>
              <a:t>téve</a:t>
            </a:r>
            <a:r>
              <a:rPr lang="en-US" dirty="0"/>
              <a:t> a </a:t>
            </a:r>
            <a:r>
              <a:rPr lang="en-US" dirty="0" err="1"/>
              <a:t>bethleni</a:t>
            </a:r>
            <a:r>
              <a:rPr lang="en-US" dirty="0"/>
              <a:t> </a:t>
            </a:r>
            <a:r>
              <a:rPr lang="en-US" dirty="0" err="1"/>
              <a:t>politika</a:t>
            </a:r>
            <a:r>
              <a:rPr lang="en-US" dirty="0"/>
              <a:t> </a:t>
            </a:r>
            <a:r>
              <a:rPr lang="en-US" dirty="0" err="1"/>
              <a:t>eredményeit</a:t>
            </a:r>
            <a:r>
              <a:rPr lang="en-US" dirty="0"/>
              <a:t>, </a:t>
            </a:r>
            <a:r>
              <a:rPr lang="en-US" dirty="0" err="1"/>
              <a:t>romlásba</a:t>
            </a:r>
            <a:r>
              <a:rPr lang="en-US" dirty="0"/>
              <a:t> </a:t>
            </a:r>
            <a:r>
              <a:rPr lang="en-US" dirty="0" err="1"/>
              <a:t>taszítja</a:t>
            </a:r>
            <a:r>
              <a:rPr lang="en-US" dirty="0"/>
              <a:t> </a:t>
            </a:r>
            <a:r>
              <a:rPr lang="en-US" dirty="0" err="1"/>
              <a:t>Erdélyt</a:t>
            </a:r>
            <a:r>
              <a:rPr lang="en-US" dirty="0"/>
              <a:t>.</a:t>
            </a:r>
          </a:p>
          <a:p>
            <a:endParaRPr lang="en-US" dirty="0"/>
          </a:p>
        </p:txBody>
      </p:sp>
    </p:spTree>
    <p:extLst>
      <p:ext uri="{BB962C8B-B14F-4D97-AF65-F5344CB8AC3E}">
        <p14:creationId xmlns:p14="http://schemas.microsoft.com/office/powerpoint/2010/main" val="1209116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i="1" dirty="0" smtClean="0"/>
              <a:t>„bolond Varjuk”</a:t>
            </a:r>
            <a:endParaRPr lang="en-US" dirty="0"/>
          </a:p>
        </p:txBody>
      </p:sp>
      <p:sp>
        <p:nvSpPr>
          <p:cNvPr id="3" name="Content Placeholder 2"/>
          <p:cNvSpPr>
            <a:spLocks noGrp="1"/>
          </p:cNvSpPr>
          <p:nvPr>
            <p:ph idx="1"/>
          </p:nvPr>
        </p:nvSpPr>
        <p:spPr/>
        <p:txBody>
          <a:bodyPr/>
          <a:lstStyle/>
          <a:p>
            <a:r>
              <a:rPr lang="en-US" dirty="0"/>
              <a:t>A </a:t>
            </a:r>
            <a:r>
              <a:rPr lang="en-US" dirty="0" err="1"/>
              <a:t>regény</a:t>
            </a:r>
            <a:r>
              <a:rPr lang="en-US" dirty="0"/>
              <a:t> </a:t>
            </a:r>
            <a:r>
              <a:rPr lang="en-US" dirty="0" err="1"/>
              <a:t>valódi</a:t>
            </a:r>
            <a:r>
              <a:rPr lang="en-US" dirty="0"/>
              <a:t> </a:t>
            </a:r>
            <a:r>
              <a:rPr lang="en-US" dirty="0" err="1"/>
              <a:t>hősei</a:t>
            </a:r>
            <a:r>
              <a:rPr lang="en-US" dirty="0"/>
              <a:t> </a:t>
            </a:r>
            <a:r>
              <a:rPr lang="en-US" dirty="0" err="1"/>
              <a:t>mégsem</a:t>
            </a:r>
            <a:r>
              <a:rPr lang="en-US" dirty="0"/>
              <a:t> a </a:t>
            </a:r>
            <a:r>
              <a:rPr lang="en-US" dirty="0" err="1"/>
              <a:t>történelmi</a:t>
            </a:r>
            <a:r>
              <a:rPr lang="en-US" dirty="0"/>
              <a:t> </a:t>
            </a:r>
            <a:r>
              <a:rPr lang="en-US" dirty="0" err="1"/>
              <a:t>személyiségek</a:t>
            </a:r>
            <a:r>
              <a:rPr lang="en-US" dirty="0"/>
              <a:t>, </a:t>
            </a:r>
            <a:r>
              <a:rPr lang="en-US" dirty="0" err="1" smtClean="0"/>
              <a:t>hanem</a:t>
            </a:r>
            <a:r>
              <a:rPr lang="en-US" dirty="0" smtClean="0"/>
              <a:t> </a:t>
            </a:r>
            <a:r>
              <a:rPr lang="en-US" dirty="0" err="1"/>
              <a:t>azok</a:t>
            </a:r>
            <a:r>
              <a:rPr lang="en-US" dirty="0"/>
              <a:t> a </a:t>
            </a:r>
            <a:r>
              <a:rPr lang="en-US" dirty="0" err="1"/>
              <a:t>köznapi</a:t>
            </a:r>
            <a:r>
              <a:rPr lang="en-US" dirty="0"/>
              <a:t> </a:t>
            </a:r>
            <a:r>
              <a:rPr lang="en-US" dirty="0" err="1"/>
              <a:t>kisemberek</a:t>
            </a:r>
            <a:r>
              <a:rPr lang="en-US" dirty="0"/>
              <a:t>, </a:t>
            </a:r>
            <a:r>
              <a:rPr lang="en-US" dirty="0" err="1"/>
              <a:t>erdőpásztorok</a:t>
            </a:r>
            <a:r>
              <a:rPr lang="en-US" dirty="0"/>
              <a:t>, </a:t>
            </a:r>
            <a:r>
              <a:rPr lang="en-US" dirty="0" err="1"/>
              <a:t>jobbágyok</a:t>
            </a:r>
            <a:r>
              <a:rPr lang="en-US" dirty="0"/>
              <a:t> </a:t>
            </a:r>
            <a:r>
              <a:rPr lang="en-US" dirty="0" err="1"/>
              <a:t>és</a:t>
            </a:r>
            <a:r>
              <a:rPr lang="en-US" dirty="0"/>
              <a:t> </a:t>
            </a:r>
            <a:r>
              <a:rPr lang="en-US" dirty="0" err="1"/>
              <a:t>kurtanemesek</a:t>
            </a:r>
            <a:r>
              <a:rPr lang="en-US" dirty="0"/>
              <a:t>, </a:t>
            </a:r>
            <a:r>
              <a:rPr lang="en-US" dirty="0" err="1"/>
              <a:t>kemény</a:t>
            </a:r>
            <a:r>
              <a:rPr lang="en-US" dirty="0"/>
              <a:t> </a:t>
            </a:r>
            <a:r>
              <a:rPr lang="en-US" dirty="0" err="1"/>
              <a:t>havasi</a:t>
            </a:r>
            <a:r>
              <a:rPr lang="en-US" dirty="0"/>
              <a:t> </a:t>
            </a:r>
            <a:r>
              <a:rPr lang="en-US" dirty="0" err="1"/>
              <a:t>férfiak</a:t>
            </a:r>
            <a:r>
              <a:rPr lang="en-US" dirty="0"/>
              <a:t>, </a:t>
            </a:r>
            <a:r>
              <a:rPr lang="en-US" dirty="0" err="1"/>
              <a:t>akiknek</a:t>
            </a:r>
            <a:r>
              <a:rPr lang="en-US" dirty="0"/>
              <a:t> </a:t>
            </a:r>
            <a:r>
              <a:rPr lang="en-US" dirty="0" err="1"/>
              <a:t>névtelen</a:t>
            </a:r>
            <a:r>
              <a:rPr lang="en-US" dirty="0"/>
              <a:t> </a:t>
            </a:r>
            <a:r>
              <a:rPr lang="en-US" dirty="0" err="1"/>
              <a:t>sokaságából</a:t>
            </a:r>
            <a:r>
              <a:rPr lang="en-US" dirty="0"/>
              <a:t> </a:t>
            </a:r>
            <a:r>
              <a:rPr lang="en-US" dirty="0" err="1"/>
              <a:t>az</a:t>
            </a:r>
            <a:r>
              <a:rPr lang="en-US" dirty="0"/>
              <a:t> </a:t>
            </a:r>
            <a:r>
              <a:rPr lang="en-US" dirty="0" err="1"/>
              <a:t>író</a:t>
            </a:r>
            <a:r>
              <a:rPr lang="en-US" dirty="0"/>
              <a:t> </a:t>
            </a:r>
            <a:r>
              <a:rPr lang="en-US" dirty="0" err="1"/>
              <a:t>kiemeli</a:t>
            </a:r>
            <a:r>
              <a:rPr lang="en-US" dirty="0"/>
              <a:t> a </a:t>
            </a:r>
            <a:r>
              <a:rPr lang="en-US" b="1" dirty="0" err="1"/>
              <a:t>Varjuk</a:t>
            </a:r>
            <a:r>
              <a:rPr lang="en-US" b="1" dirty="0"/>
              <a:t> </a:t>
            </a:r>
            <a:r>
              <a:rPr lang="en-US" b="1" dirty="0" err="1"/>
              <a:t>négy</a:t>
            </a:r>
            <a:r>
              <a:rPr lang="en-US" b="1" dirty="0"/>
              <a:t> </a:t>
            </a:r>
            <a:r>
              <a:rPr lang="en-US" b="1" dirty="0" err="1"/>
              <a:t>generációját</a:t>
            </a:r>
            <a:r>
              <a:rPr lang="en-US" dirty="0"/>
              <a:t>, </a:t>
            </a:r>
            <a:r>
              <a:rPr lang="en-US" dirty="0" err="1"/>
              <a:t>hogy</a:t>
            </a:r>
            <a:r>
              <a:rPr lang="en-US" dirty="0"/>
              <a:t> </a:t>
            </a:r>
            <a:r>
              <a:rPr lang="en-US" dirty="0" err="1"/>
              <a:t>sorsukon</a:t>
            </a:r>
            <a:r>
              <a:rPr lang="en-US" dirty="0"/>
              <a:t>, </a:t>
            </a:r>
            <a:r>
              <a:rPr lang="en-US" dirty="0" err="1"/>
              <a:t>magatartásukon</a:t>
            </a:r>
            <a:r>
              <a:rPr lang="en-US" dirty="0"/>
              <a:t> </a:t>
            </a:r>
            <a:r>
              <a:rPr lang="en-US" dirty="0" err="1"/>
              <a:t>át</a:t>
            </a:r>
            <a:r>
              <a:rPr lang="en-US" dirty="0"/>
              <a:t> a </a:t>
            </a:r>
            <a:r>
              <a:rPr lang="en-US" dirty="0" err="1"/>
              <a:t>szülőföldhöz</a:t>
            </a:r>
            <a:r>
              <a:rPr lang="en-US" dirty="0"/>
              <a:t> </a:t>
            </a:r>
            <a:r>
              <a:rPr lang="en-US" dirty="0" err="1"/>
              <a:t>kötődő</a:t>
            </a:r>
            <a:r>
              <a:rPr lang="en-US" dirty="0"/>
              <a:t> </a:t>
            </a:r>
            <a:r>
              <a:rPr lang="en-US" dirty="0" err="1"/>
              <a:t>hűség</a:t>
            </a:r>
            <a:r>
              <a:rPr lang="en-US" dirty="0"/>
              <a:t>, a </a:t>
            </a:r>
            <a:r>
              <a:rPr lang="en-US" dirty="0" err="1"/>
              <a:t>sorozatos</a:t>
            </a:r>
            <a:r>
              <a:rPr lang="en-US" dirty="0"/>
              <a:t> </a:t>
            </a:r>
            <a:r>
              <a:rPr lang="en-US" dirty="0" err="1"/>
              <a:t>kudarcok</a:t>
            </a:r>
            <a:r>
              <a:rPr lang="en-US" dirty="0"/>
              <a:t> </a:t>
            </a:r>
            <a:r>
              <a:rPr lang="en-US" dirty="0" err="1"/>
              <a:t>utáni</a:t>
            </a:r>
            <a:r>
              <a:rPr lang="en-US" dirty="0"/>
              <a:t> </a:t>
            </a:r>
            <a:r>
              <a:rPr lang="en-US" dirty="0" err="1"/>
              <a:t>fölemelkedés</a:t>
            </a:r>
            <a:r>
              <a:rPr lang="en-US" dirty="0"/>
              <a:t> </a:t>
            </a:r>
            <a:r>
              <a:rPr lang="en-US" dirty="0" err="1"/>
              <a:t>és</a:t>
            </a:r>
            <a:r>
              <a:rPr lang="en-US" dirty="0"/>
              <a:t> </a:t>
            </a:r>
            <a:r>
              <a:rPr lang="en-US" dirty="0" err="1"/>
              <a:t>újrakezdés</a:t>
            </a:r>
            <a:r>
              <a:rPr lang="en-US" dirty="0"/>
              <a:t> </a:t>
            </a:r>
            <a:r>
              <a:rPr lang="en-US" dirty="0" err="1"/>
              <a:t>éthoszát</a:t>
            </a:r>
            <a:r>
              <a:rPr lang="en-US" dirty="0"/>
              <a:t> </a:t>
            </a:r>
            <a:r>
              <a:rPr lang="en-US" dirty="0" err="1"/>
              <a:t>állítsa</a:t>
            </a:r>
            <a:r>
              <a:rPr lang="en-US" dirty="0"/>
              <a:t> </a:t>
            </a:r>
            <a:r>
              <a:rPr lang="en-US" dirty="0" err="1"/>
              <a:t>példaként</a:t>
            </a:r>
            <a:r>
              <a:rPr lang="en-US" dirty="0"/>
              <a:t> </a:t>
            </a:r>
            <a:r>
              <a:rPr lang="en-US" dirty="0" err="1"/>
              <a:t>kortársai</a:t>
            </a:r>
            <a:r>
              <a:rPr lang="en-US" dirty="0"/>
              <a:t> </a:t>
            </a:r>
            <a:r>
              <a:rPr lang="en-US" dirty="0" err="1"/>
              <a:t>elé</a:t>
            </a:r>
            <a:r>
              <a:rPr lang="en-US" dirty="0"/>
              <a:t>. </a:t>
            </a:r>
            <a:endParaRPr lang="hu-HU" dirty="0" smtClean="0"/>
          </a:p>
          <a:p>
            <a:r>
              <a:rPr lang="hu-HU" dirty="0"/>
              <a:t>Bolond Varjunak tartják őket, de magukat is annak mondják</a:t>
            </a:r>
            <a:r>
              <a:rPr lang="hu-HU" dirty="0" smtClean="0"/>
              <a:t>. (Idézet, 32,33. o)</a:t>
            </a:r>
          </a:p>
          <a:p>
            <a:r>
              <a:rPr lang="en-US" dirty="0" err="1"/>
              <a:t>Mikó</a:t>
            </a:r>
            <a:r>
              <a:rPr lang="en-US" dirty="0"/>
              <a:t> </a:t>
            </a:r>
            <a:r>
              <a:rPr lang="en-US" dirty="0" err="1"/>
              <a:t>Imre</a:t>
            </a:r>
            <a:r>
              <a:rPr lang="en-US" dirty="0"/>
              <a:t> a </a:t>
            </a:r>
            <a:r>
              <a:rPr lang="en-US" dirty="0" err="1"/>
              <a:t>Varju</a:t>
            </a:r>
            <a:r>
              <a:rPr lang="en-US" dirty="0"/>
              <a:t> </a:t>
            </a:r>
            <a:r>
              <a:rPr lang="en-US" dirty="0" err="1"/>
              <a:t>nemzetség</a:t>
            </a:r>
            <a:r>
              <a:rPr lang="en-US" dirty="0"/>
              <a:t> 1977-es </a:t>
            </a:r>
            <a:r>
              <a:rPr lang="en-US" dirty="0" err="1"/>
              <a:t>kiadásához</a:t>
            </a:r>
            <a:r>
              <a:rPr lang="en-US" dirty="0"/>
              <a:t> </a:t>
            </a:r>
            <a:r>
              <a:rPr lang="en-US" dirty="0" err="1"/>
              <a:t>írott</a:t>
            </a:r>
            <a:r>
              <a:rPr lang="en-US" dirty="0"/>
              <a:t> </a:t>
            </a:r>
            <a:r>
              <a:rPr lang="en-US" dirty="0" err="1"/>
              <a:t>előszavában</a:t>
            </a:r>
            <a:r>
              <a:rPr lang="en-US" dirty="0"/>
              <a:t> a </a:t>
            </a:r>
            <a:r>
              <a:rPr lang="en-US" dirty="0" err="1"/>
              <a:t>Varjuk</a:t>
            </a:r>
            <a:r>
              <a:rPr lang="en-US" dirty="0"/>
              <a:t> </a:t>
            </a:r>
            <a:r>
              <a:rPr lang="en-US" dirty="0" err="1"/>
              <a:t>másságát</a:t>
            </a:r>
            <a:r>
              <a:rPr lang="en-US" dirty="0"/>
              <a:t> </a:t>
            </a:r>
            <a:r>
              <a:rPr lang="en-US" dirty="0" err="1"/>
              <a:t>az</a:t>
            </a:r>
            <a:r>
              <a:rPr lang="en-US" dirty="0"/>
              <a:t> </a:t>
            </a:r>
            <a:r>
              <a:rPr lang="en-US" dirty="0" err="1"/>
              <a:t>individuális</a:t>
            </a:r>
            <a:r>
              <a:rPr lang="en-US" dirty="0"/>
              <a:t> </a:t>
            </a:r>
            <a:r>
              <a:rPr lang="en-US" dirty="0" err="1"/>
              <a:t>lét</a:t>
            </a:r>
            <a:r>
              <a:rPr lang="en-US" dirty="0"/>
              <a:t> </a:t>
            </a:r>
            <a:r>
              <a:rPr lang="en-US" dirty="0" err="1"/>
              <a:t>fölé</a:t>
            </a:r>
            <a:r>
              <a:rPr lang="en-US" dirty="0"/>
              <a:t> </a:t>
            </a:r>
            <a:r>
              <a:rPr lang="en-US" dirty="0" err="1"/>
              <a:t>rendelt</a:t>
            </a:r>
            <a:r>
              <a:rPr lang="en-US" dirty="0"/>
              <a:t> </a:t>
            </a:r>
            <a:r>
              <a:rPr lang="en-US" dirty="0" err="1"/>
              <a:t>magasabb</a:t>
            </a:r>
            <a:r>
              <a:rPr lang="en-US" dirty="0"/>
              <a:t> </a:t>
            </a:r>
            <a:r>
              <a:rPr lang="en-US" dirty="0" err="1"/>
              <a:t>életforma</a:t>
            </a:r>
            <a:r>
              <a:rPr lang="en-US" dirty="0"/>
              <a:t> </a:t>
            </a:r>
            <a:r>
              <a:rPr lang="en-US" dirty="0" err="1"/>
              <a:t>tudatos</a:t>
            </a:r>
            <a:r>
              <a:rPr lang="en-US" dirty="0"/>
              <a:t> </a:t>
            </a:r>
            <a:r>
              <a:rPr lang="en-US" dirty="0" err="1"/>
              <a:t>vállalásában</a:t>
            </a:r>
            <a:r>
              <a:rPr lang="en-US" dirty="0"/>
              <a:t> </a:t>
            </a:r>
            <a:r>
              <a:rPr lang="en-US" dirty="0" err="1"/>
              <a:t>jelöli</a:t>
            </a:r>
            <a:r>
              <a:rPr lang="en-US" dirty="0"/>
              <a:t> </a:t>
            </a:r>
            <a:r>
              <a:rPr lang="en-US" dirty="0" err="1"/>
              <a:t>ki</a:t>
            </a:r>
            <a:r>
              <a:rPr lang="en-US" i="1" dirty="0"/>
              <a:t>: „</a:t>
            </a:r>
            <a:r>
              <a:rPr lang="en-US" i="1" dirty="0" err="1"/>
              <a:t>Kós</a:t>
            </a:r>
            <a:r>
              <a:rPr lang="en-US" i="1" dirty="0"/>
              <a:t> </a:t>
            </a:r>
            <a:r>
              <a:rPr lang="en-US" i="1" dirty="0" err="1"/>
              <a:t>Károly</a:t>
            </a:r>
            <a:r>
              <a:rPr lang="en-US" i="1" dirty="0"/>
              <a:t> </a:t>
            </a:r>
            <a:r>
              <a:rPr lang="en-US" i="1" dirty="0" err="1"/>
              <a:t>hősei</a:t>
            </a:r>
            <a:r>
              <a:rPr lang="en-US" i="1" dirty="0"/>
              <a:t> a </a:t>
            </a:r>
            <a:r>
              <a:rPr lang="en-US" i="1" dirty="0" err="1"/>
              <a:t>bolond</a:t>
            </a:r>
            <a:r>
              <a:rPr lang="en-US" i="1" dirty="0"/>
              <a:t> </a:t>
            </a:r>
            <a:r>
              <a:rPr lang="en-US" i="1" dirty="0" err="1"/>
              <a:t>Varjuk</a:t>
            </a:r>
            <a:r>
              <a:rPr lang="en-US" i="1" dirty="0"/>
              <a:t>, </a:t>
            </a:r>
            <a:r>
              <a:rPr lang="en-US" i="1" dirty="0" err="1"/>
              <a:t>mert</a:t>
            </a:r>
            <a:r>
              <a:rPr lang="en-US" i="1" dirty="0"/>
              <a:t> a </a:t>
            </a:r>
            <a:r>
              <a:rPr lang="en-US" i="1" dirty="0" err="1"/>
              <a:t>bolondság</a:t>
            </a:r>
            <a:r>
              <a:rPr lang="en-US" i="1" dirty="0"/>
              <a:t> </a:t>
            </a:r>
            <a:r>
              <a:rPr lang="en-US" i="1" dirty="0" err="1"/>
              <a:t>nála</a:t>
            </a:r>
            <a:r>
              <a:rPr lang="en-US" i="1" dirty="0"/>
              <a:t> </a:t>
            </a:r>
            <a:r>
              <a:rPr lang="en-US" i="1" dirty="0" err="1"/>
              <a:t>rendkívüliséget</a:t>
            </a:r>
            <a:r>
              <a:rPr lang="en-US" i="1" dirty="0"/>
              <a:t>, a </a:t>
            </a:r>
            <a:r>
              <a:rPr lang="en-US" i="1" dirty="0" err="1"/>
              <a:t>havasi</a:t>
            </a:r>
            <a:r>
              <a:rPr lang="en-US" i="1" dirty="0"/>
              <a:t> </a:t>
            </a:r>
            <a:r>
              <a:rPr lang="en-US" i="1" dirty="0" err="1"/>
              <a:t>életmód</a:t>
            </a:r>
            <a:r>
              <a:rPr lang="en-US" i="1" dirty="0"/>
              <a:t> </a:t>
            </a:r>
            <a:r>
              <a:rPr lang="en-US" i="1" dirty="0" err="1"/>
              <a:t>magasabb</a:t>
            </a:r>
            <a:r>
              <a:rPr lang="en-US" i="1" dirty="0"/>
              <a:t> </a:t>
            </a:r>
            <a:r>
              <a:rPr lang="en-US" i="1" dirty="0" err="1"/>
              <a:t>életformát</a:t>
            </a:r>
            <a:r>
              <a:rPr lang="en-US" i="1" dirty="0"/>
              <a:t> </a:t>
            </a:r>
            <a:r>
              <a:rPr lang="en-US" i="1" dirty="0" err="1"/>
              <a:t>jelent</a:t>
            </a:r>
            <a:r>
              <a:rPr lang="en-US" i="1" dirty="0"/>
              <a:t>. </a:t>
            </a:r>
            <a:r>
              <a:rPr lang="en-US" i="1" dirty="0" err="1"/>
              <a:t>Erejüket</a:t>
            </a:r>
            <a:r>
              <a:rPr lang="en-US" i="1" dirty="0"/>
              <a:t> </a:t>
            </a:r>
            <a:r>
              <a:rPr lang="en-US" i="1" dirty="0" err="1"/>
              <a:t>nemcsak</a:t>
            </a:r>
            <a:r>
              <a:rPr lang="en-US" i="1" dirty="0"/>
              <a:t> </a:t>
            </a:r>
            <a:r>
              <a:rPr lang="en-US" i="1" dirty="0" err="1"/>
              <a:t>az</a:t>
            </a:r>
            <a:r>
              <a:rPr lang="en-US" i="1" dirty="0"/>
              <a:t> </a:t>
            </a:r>
            <a:r>
              <a:rPr lang="en-US" i="1" dirty="0" err="1"/>
              <a:t>adja</a:t>
            </a:r>
            <a:r>
              <a:rPr lang="en-US" i="1" dirty="0"/>
              <a:t> meg, </a:t>
            </a:r>
            <a:r>
              <a:rPr lang="en-US" i="1" dirty="0" err="1"/>
              <a:t>hogy</a:t>
            </a:r>
            <a:r>
              <a:rPr lang="en-US" i="1" dirty="0"/>
              <a:t> </a:t>
            </a:r>
            <a:r>
              <a:rPr lang="en-US" i="1" dirty="0" err="1"/>
              <a:t>egyek</a:t>
            </a:r>
            <a:r>
              <a:rPr lang="en-US" i="1" dirty="0"/>
              <a:t> a </a:t>
            </a:r>
            <a:r>
              <a:rPr lang="en-US" i="1" dirty="0" err="1"/>
              <a:t>hegyvidék</a:t>
            </a:r>
            <a:r>
              <a:rPr lang="en-US" i="1" dirty="0"/>
              <a:t> </a:t>
            </a:r>
            <a:r>
              <a:rPr lang="en-US" i="1" dirty="0" err="1"/>
              <a:t>szabadságvágyó</a:t>
            </a:r>
            <a:r>
              <a:rPr lang="en-US" i="1" dirty="0"/>
              <a:t> </a:t>
            </a:r>
            <a:r>
              <a:rPr lang="en-US" i="1" dirty="0" err="1"/>
              <a:t>román</a:t>
            </a:r>
            <a:r>
              <a:rPr lang="en-US" i="1" dirty="0"/>
              <a:t> </a:t>
            </a:r>
            <a:r>
              <a:rPr lang="en-US" i="1" dirty="0" err="1"/>
              <a:t>és</a:t>
            </a:r>
            <a:r>
              <a:rPr lang="en-US" i="1" dirty="0"/>
              <a:t> </a:t>
            </a:r>
            <a:r>
              <a:rPr lang="en-US" i="1" dirty="0" err="1"/>
              <a:t>magyar</a:t>
            </a:r>
            <a:r>
              <a:rPr lang="en-US" i="1" dirty="0"/>
              <a:t> </a:t>
            </a:r>
            <a:r>
              <a:rPr lang="en-US" i="1" dirty="0" err="1"/>
              <a:t>népével</a:t>
            </a:r>
            <a:r>
              <a:rPr lang="en-US" i="1" dirty="0"/>
              <a:t>, </a:t>
            </a:r>
            <a:r>
              <a:rPr lang="en-US" i="1" dirty="0" err="1"/>
              <a:t>hanem</a:t>
            </a:r>
            <a:r>
              <a:rPr lang="en-US" i="1" dirty="0"/>
              <a:t> </a:t>
            </a:r>
            <a:r>
              <a:rPr lang="en-US" i="1" dirty="0" err="1"/>
              <a:t>hogy</a:t>
            </a:r>
            <a:r>
              <a:rPr lang="en-US" i="1" dirty="0"/>
              <a:t> </a:t>
            </a:r>
            <a:r>
              <a:rPr lang="en-US" i="1" dirty="0" err="1"/>
              <a:t>ők</a:t>
            </a:r>
            <a:r>
              <a:rPr lang="en-US" i="1" dirty="0"/>
              <a:t> is </a:t>
            </a:r>
            <a:r>
              <a:rPr lang="en-US" i="1" dirty="0" err="1"/>
              <a:t>részei</a:t>
            </a:r>
            <a:r>
              <a:rPr lang="en-US" i="1" dirty="0"/>
              <a:t> a </a:t>
            </a:r>
            <a:r>
              <a:rPr lang="en-US" i="1" dirty="0" err="1"/>
              <a:t>természetnek</a:t>
            </a:r>
            <a:r>
              <a:rPr lang="en-US" i="1" dirty="0"/>
              <a:t>. </a:t>
            </a:r>
            <a:r>
              <a:rPr lang="en-US" i="1" dirty="0" err="1"/>
              <a:t>Nemzetségük</a:t>
            </a:r>
            <a:r>
              <a:rPr lang="en-US" i="1" dirty="0"/>
              <a:t> </a:t>
            </a:r>
            <a:r>
              <a:rPr lang="en-US" i="1" dirty="0" err="1"/>
              <a:t>folytonossága</a:t>
            </a:r>
            <a:r>
              <a:rPr lang="en-US" i="1" dirty="0"/>
              <a:t> </a:t>
            </a:r>
            <a:r>
              <a:rPr lang="en-US" i="1" dirty="0" err="1"/>
              <a:t>akkor</a:t>
            </a:r>
            <a:r>
              <a:rPr lang="en-US" i="1" dirty="0"/>
              <a:t> is </a:t>
            </a:r>
            <a:r>
              <a:rPr lang="en-US" i="1" dirty="0" err="1"/>
              <a:t>megmarad</a:t>
            </a:r>
            <a:r>
              <a:rPr lang="en-US" i="1" dirty="0"/>
              <a:t>, ha </a:t>
            </a:r>
            <a:r>
              <a:rPr lang="en-US" i="1" dirty="0" err="1"/>
              <a:t>egyesek</a:t>
            </a:r>
            <a:r>
              <a:rPr lang="en-US" i="1" dirty="0"/>
              <a:t> </a:t>
            </a:r>
            <a:r>
              <a:rPr lang="en-US" i="1" dirty="0" err="1"/>
              <a:t>közülük</a:t>
            </a:r>
            <a:r>
              <a:rPr lang="en-US" i="1" dirty="0"/>
              <a:t> </a:t>
            </a:r>
            <a:r>
              <a:rPr lang="en-US" i="1" dirty="0" err="1"/>
              <a:t>elesnek</a:t>
            </a:r>
            <a:r>
              <a:rPr lang="en-US" i="1" dirty="0"/>
              <a:t> </a:t>
            </a:r>
            <a:r>
              <a:rPr lang="en-US" i="1" dirty="0" err="1"/>
              <a:t>az</a:t>
            </a:r>
            <a:r>
              <a:rPr lang="en-US" i="1" dirty="0"/>
              <a:t> </a:t>
            </a:r>
            <a:r>
              <a:rPr lang="en-US" i="1" dirty="0" err="1"/>
              <a:t>idegen</a:t>
            </a:r>
            <a:r>
              <a:rPr lang="en-US" i="1" dirty="0"/>
              <a:t> rend </a:t>
            </a:r>
            <a:r>
              <a:rPr lang="en-US" i="1" dirty="0" err="1"/>
              <a:t>ellen</a:t>
            </a:r>
            <a:r>
              <a:rPr lang="en-US" i="1" dirty="0"/>
              <a:t> </a:t>
            </a:r>
            <a:r>
              <a:rPr lang="en-US" i="1" dirty="0" err="1"/>
              <a:t>vívott</a:t>
            </a:r>
            <a:r>
              <a:rPr lang="en-US" i="1" dirty="0"/>
              <a:t> </a:t>
            </a:r>
            <a:r>
              <a:rPr lang="en-US" i="1" dirty="0" err="1"/>
              <a:t>küzdelemben</a:t>
            </a:r>
            <a:r>
              <a:rPr lang="en-US" i="1" dirty="0"/>
              <a:t>. Mint </a:t>
            </a:r>
            <a:r>
              <a:rPr lang="en-US" i="1" dirty="0" err="1"/>
              <a:t>ahogy</a:t>
            </a:r>
            <a:r>
              <a:rPr lang="en-US" i="1" dirty="0"/>
              <a:t> a </a:t>
            </a:r>
            <a:r>
              <a:rPr lang="en-US" i="1" dirty="0" err="1"/>
              <a:t>fák</a:t>
            </a:r>
            <a:r>
              <a:rPr lang="en-US" i="1" dirty="0"/>
              <a:t> </a:t>
            </a:r>
            <a:r>
              <a:rPr lang="en-US" i="1" dirty="0" err="1"/>
              <a:t>kidőlhetnek</a:t>
            </a:r>
            <a:r>
              <a:rPr lang="en-US" i="1" dirty="0"/>
              <a:t>, de </a:t>
            </a:r>
            <a:r>
              <a:rPr lang="en-US" i="1" dirty="0" err="1"/>
              <a:t>az</a:t>
            </a:r>
            <a:r>
              <a:rPr lang="en-US" i="1" dirty="0"/>
              <a:t> </a:t>
            </a:r>
            <a:r>
              <a:rPr lang="en-US" i="1" dirty="0" err="1"/>
              <a:t>erdő</a:t>
            </a:r>
            <a:r>
              <a:rPr lang="en-US" i="1" dirty="0"/>
              <a:t> </a:t>
            </a:r>
            <a:r>
              <a:rPr lang="en-US" i="1" dirty="0" err="1"/>
              <a:t>tovább</a:t>
            </a:r>
            <a:r>
              <a:rPr lang="en-US" i="1" dirty="0"/>
              <a:t> </a:t>
            </a:r>
            <a:r>
              <a:rPr lang="en-US" i="1" dirty="0" err="1"/>
              <a:t>él</a:t>
            </a:r>
            <a:r>
              <a:rPr lang="en-US" i="1" dirty="0" smtClean="0"/>
              <a:t>”</a:t>
            </a:r>
            <a:r>
              <a:rPr lang="hu-HU" i="1" dirty="0" smtClean="0"/>
              <a:t>.</a:t>
            </a:r>
            <a:endParaRPr lang="en-US" dirty="0"/>
          </a:p>
        </p:txBody>
      </p:sp>
    </p:spTree>
    <p:extLst>
      <p:ext uri="{BB962C8B-B14F-4D97-AF65-F5344CB8AC3E}">
        <p14:creationId xmlns:p14="http://schemas.microsoft.com/office/powerpoint/2010/main" val="1350443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Varju Gáspár, Maksai László</a:t>
            </a:r>
            <a:endParaRPr lang="en-US" dirty="0"/>
          </a:p>
        </p:txBody>
      </p:sp>
      <p:sp>
        <p:nvSpPr>
          <p:cNvPr id="3" name="Content Placeholder 2"/>
          <p:cNvSpPr>
            <a:spLocks noGrp="1"/>
          </p:cNvSpPr>
          <p:nvPr>
            <p:ph idx="1"/>
          </p:nvPr>
        </p:nvSpPr>
        <p:spPr/>
        <p:txBody>
          <a:bodyPr/>
          <a:lstStyle/>
          <a:p>
            <a:r>
              <a:rPr lang="hu-HU" b="1" dirty="0"/>
              <a:t>Gáspár</a:t>
            </a:r>
            <a:r>
              <a:rPr lang="hu-HU" dirty="0"/>
              <a:t> meggyőződéses bethleniánus, szabad ember, birtokos kisnemes, akinek maga teremtette otthona van, fenn a Pojánán, László zsoldos katona, idegen, aki a felsőség parancsa szerint él és cselekszik. Gáspár egy győztes összecsapás után a Lónyai fogadóban megölhetné Maksait, de megkegyelmez neki, ennek viszont a fejedelem védelmében, fenn a pojanai összecsapásban le kell őt lőnie</a:t>
            </a:r>
            <a:r>
              <a:rPr lang="hu-HU" dirty="0" smtClean="0"/>
              <a:t>.</a:t>
            </a:r>
            <a:endParaRPr lang="hu-HU" dirty="0"/>
          </a:p>
          <a:p>
            <a:r>
              <a:rPr lang="hu-HU" b="1" i="1" dirty="0"/>
              <a:t>Maksai László</a:t>
            </a:r>
            <a:r>
              <a:rPr lang="hu-HU" dirty="0"/>
              <a:t>, kisnemes, a szabad Gáspárral ellentétben zsoldos katona, a mindenkori hatalom kiszolgálója, akinek mindig a felelősség parancsa szerint kell élnie és cselekednie. Politikai és magánéleti síkon egyaránt ellentétben áll Gáspárral. Életének egyik sorsdöntő pillanata, amikor a fejedelem védelmében le kell lőnie Varju </a:t>
            </a:r>
            <a:r>
              <a:rPr lang="hu-HU" dirty="0" smtClean="0"/>
              <a:t>Gáspárt. </a:t>
            </a:r>
            <a:r>
              <a:rPr lang="hu-HU" dirty="0"/>
              <a:t>Így lesz Maksaiból megtört és csalódott ember, aki úgy „bűnhődik”, hogy a tatár betörés alkalmával Kalotaszeg védelmében áldozza fel életét.</a:t>
            </a:r>
            <a:endParaRPr lang="en-US" dirty="0"/>
          </a:p>
        </p:txBody>
      </p:sp>
    </p:spTree>
    <p:extLst>
      <p:ext uri="{BB962C8B-B14F-4D97-AF65-F5344CB8AC3E}">
        <p14:creationId xmlns:p14="http://schemas.microsoft.com/office/powerpoint/2010/main" val="308469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...gyökerei...</a:t>
            </a:r>
            <a:endParaRPr lang="en-US" dirty="0"/>
          </a:p>
        </p:txBody>
      </p:sp>
      <p:sp>
        <p:nvSpPr>
          <p:cNvPr id="3" name="Content Placeholder 2"/>
          <p:cNvSpPr>
            <a:spLocks noGrp="1"/>
          </p:cNvSpPr>
          <p:nvPr>
            <p:ph idx="1"/>
          </p:nvPr>
        </p:nvSpPr>
        <p:spPr/>
        <p:txBody>
          <a:bodyPr/>
          <a:lstStyle/>
          <a:p>
            <a:r>
              <a:rPr lang="hu-HU" dirty="0" smtClean="0"/>
              <a:t>A </a:t>
            </a:r>
            <a:r>
              <a:rPr lang="en-US" dirty="0" err="1" smtClean="0"/>
              <a:t>történelmi</a:t>
            </a:r>
            <a:r>
              <a:rPr lang="en-US" dirty="0" smtClean="0"/>
              <a:t> </a:t>
            </a:r>
            <a:r>
              <a:rPr lang="en-US" dirty="0" err="1"/>
              <a:t>múlttal</a:t>
            </a:r>
            <a:r>
              <a:rPr lang="en-US" dirty="0"/>
              <a:t> </a:t>
            </a:r>
            <a:r>
              <a:rPr lang="en-US" dirty="0" err="1"/>
              <a:t>rendelkező</a:t>
            </a:r>
            <a:r>
              <a:rPr lang="en-US" dirty="0"/>
              <a:t> </a:t>
            </a:r>
            <a:r>
              <a:rPr lang="en-US" dirty="0" err="1"/>
              <a:t>magyar</a:t>
            </a:r>
            <a:r>
              <a:rPr lang="en-US" dirty="0"/>
              <a:t> </a:t>
            </a:r>
            <a:r>
              <a:rPr lang="en-US" dirty="0" err="1"/>
              <a:t>erdélyi</a:t>
            </a:r>
            <a:r>
              <a:rPr lang="en-US" dirty="0"/>
              <a:t> </a:t>
            </a:r>
            <a:r>
              <a:rPr lang="en-US" dirty="0" err="1"/>
              <a:t>oktatási</a:t>
            </a:r>
            <a:r>
              <a:rPr lang="en-US" dirty="0"/>
              <a:t> </a:t>
            </a:r>
            <a:r>
              <a:rPr lang="en-US" dirty="0" err="1" smtClean="0"/>
              <a:t>intézmények</a:t>
            </a:r>
            <a:r>
              <a:rPr lang="en-US" dirty="0" smtClean="0"/>
              <a:t>, </a:t>
            </a:r>
            <a:r>
              <a:rPr lang="en-US" dirty="0"/>
              <a:t>mint a </a:t>
            </a:r>
            <a:r>
              <a:rPr lang="en-US" dirty="0" err="1"/>
              <a:t>kolozsvári</a:t>
            </a:r>
            <a:r>
              <a:rPr lang="en-US" dirty="0"/>
              <a:t> </a:t>
            </a:r>
            <a:r>
              <a:rPr lang="en-US" dirty="0" err="1"/>
              <a:t>katolikus</a:t>
            </a:r>
            <a:r>
              <a:rPr lang="en-US" dirty="0"/>
              <a:t>, </a:t>
            </a:r>
            <a:r>
              <a:rPr lang="en-US" dirty="0" err="1"/>
              <a:t>református</a:t>
            </a:r>
            <a:r>
              <a:rPr lang="en-US" dirty="0"/>
              <a:t> </a:t>
            </a:r>
            <a:r>
              <a:rPr lang="en-US" dirty="0" err="1"/>
              <a:t>és</a:t>
            </a:r>
            <a:r>
              <a:rPr lang="en-US" dirty="0"/>
              <a:t> </a:t>
            </a:r>
            <a:r>
              <a:rPr lang="en-US" dirty="0" err="1"/>
              <a:t>unitárius</a:t>
            </a:r>
            <a:r>
              <a:rPr lang="en-US" dirty="0"/>
              <a:t> </a:t>
            </a:r>
            <a:r>
              <a:rPr lang="en-US" dirty="0" err="1"/>
              <a:t>kollégium</a:t>
            </a:r>
            <a:r>
              <a:rPr lang="en-US" dirty="0"/>
              <a:t>, a </a:t>
            </a:r>
            <a:r>
              <a:rPr lang="en-US" dirty="0" err="1"/>
              <a:t>nagyenyedi</a:t>
            </a:r>
            <a:r>
              <a:rPr lang="en-US" dirty="0"/>
              <a:t> </a:t>
            </a:r>
            <a:r>
              <a:rPr lang="en-US" dirty="0" err="1" smtClean="0"/>
              <a:t>Bethlen</a:t>
            </a:r>
            <a:r>
              <a:rPr lang="hu-HU" dirty="0" smtClean="0"/>
              <a:t> Gábor Kollégium</a:t>
            </a:r>
            <a:r>
              <a:rPr lang="en-US" dirty="0" smtClean="0"/>
              <a:t>, </a:t>
            </a:r>
            <a:r>
              <a:rPr lang="en-US" dirty="0"/>
              <a:t>a </a:t>
            </a:r>
            <a:r>
              <a:rPr lang="en-US" dirty="0" err="1"/>
              <a:t>sepsiszentgyörgyi</a:t>
            </a:r>
            <a:r>
              <a:rPr lang="en-US" dirty="0"/>
              <a:t> </a:t>
            </a:r>
            <a:r>
              <a:rPr lang="en-US" dirty="0" err="1"/>
              <a:t>Székely-Mikó</a:t>
            </a:r>
            <a:r>
              <a:rPr lang="en-US" dirty="0"/>
              <a:t> </a:t>
            </a:r>
            <a:r>
              <a:rPr lang="en-US" dirty="0" err="1"/>
              <a:t>és</a:t>
            </a:r>
            <a:r>
              <a:rPr lang="en-US" dirty="0"/>
              <a:t> a </a:t>
            </a:r>
            <a:r>
              <a:rPr lang="en-US" dirty="0" err="1"/>
              <a:t>zilahi</a:t>
            </a:r>
            <a:r>
              <a:rPr lang="en-US" dirty="0"/>
              <a:t> </a:t>
            </a:r>
            <a:r>
              <a:rPr lang="en-US" dirty="0" err="1"/>
              <a:t>Wesselényi</a:t>
            </a:r>
            <a:r>
              <a:rPr lang="en-US" dirty="0"/>
              <a:t> </a:t>
            </a:r>
            <a:r>
              <a:rPr lang="en-US" dirty="0" err="1"/>
              <a:t>Kollégium</a:t>
            </a:r>
            <a:r>
              <a:rPr lang="en-US" dirty="0"/>
              <a:t>, a </a:t>
            </a:r>
            <a:r>
              <a:rPr lang="en-US" dirty="0" err="1"/>
              <a:t>székelyudvarhelyi</a:t>
            </a:r>
            <a:r>
              <a:rPr lang="en-US" dirty="0"/>
              <a:t> </a:t>
            </a:r>
            <a:r>
              <a:rPr lang="en-US" dirty="0" err="1"/>
              <a:t>és</a:t>
            </a:r>
            <a:r>
              <a:rPr lang="en-US" dirty="0"/>
              <a:t> </a:t>
            </a:r>
            <a:r>
              <a:rPr lang="en-US" dirty="0" err="1"/>
              <a:t>csíkszeredai</a:t>
            </a:r>
            <a:r>
              <a:rPr lang="en-US" dirty="0"/>
              <a:t> </a:t>
            </a:r>
            <a:r>
              <a:rPr lang="en-US" dirty="0" err="1"/>
              <a:t>katolikus</a:t>
            </a:r>
            <a:r>
              <a:rPr lang="en-US" dirty="0"/>
              <a:t> </a:t>
            </a:r>
            <a:r>
              <a:rPr lang="en-US" dirty="0" err="1"/>
              <a:t>középiskolák</a:t>
            </a:r>
            <a:r>
              <a:rPr lang="en-US" dirty="0"/>
              <a:t>. </a:t>
            </a:r>
            <a:endParaRPr lang="hu-HU" dirty="0" smtClean="0"/>
          </a:p>
          <a:p>
            <a:pPr marL="0" indent="0">
              <a:buNone/>
            </a:pPr>
            <a:r>
              <a:rPr lang="hu-HU" dirty="0" smtClean="0"/>
              <a:t>„</a:t>
            </a:r>
            <a:r>
              <a:rPr lang="en-US" i="1" dirty="0" err="1" smtClean="0"/>
              <a:t>Ezt</a:t>
            </a:r>
            <a:r>
              <a:rPr lang="en-US" i="1" dirty="0" smtClean="0"/>
              <a:t> </a:t>
            </a:r>
            <a:r>
              <a:rPr lang="en-US" i="1" dirty="0"/>
              <a:t>a </a:t>
            </a:r>
            <a:r>
              <a:rPr lang="en-US" i="1" dirty="0" err="1"/>
              <a:t>regionális</a:t>
            </a:r>
            <a:r>
              <a:rPr lang="en-US" i="1" dirty="0"/>
              <a:t> </a:t>
            </a:r>
            <a:r>
              <a:rPr lang="en-US" i="1" dirty="0" err="1"/>
              <a:t>színezetű</a:t>
            </a:r>
            <a:r>
              <a:rPr lang="en-US" i="1" dirty="0"/>
              <a:t> </a:t>
            </a:r>
            <a:r>
              <a:rPr lang="en-US" i="1" dirty="0" err="1"/>
              <a:t>irodalmat</a:t>
            </a:r>
            <a:r>
              <a:rPr lang="en-US" i="1" dirty="0"/>
              <a:t> a </a:t>
            </a:r>
            <a:r>
              <a:rPr lang="en-US" i="1" dirty="0" err="1"/>
              <a:t>szakirodalom</a:t>
            </a:r>
            <a:r>
              <a:rPr lang="en-US" i="1" dirty="0"/>
              <a:t> </a:t>
            </a:r>
            <a:r>
              <a:rPr lang="en-US" i="1" dirty="0" err="1"/>
              <a:t>az</a:t>
            </a:r>
            <a:r>
              <a:rPr lang="en-US" i="1" dirty="0"/>
              <a:t> </a:t>
            </a:r>
            <a:r>
              <a:rPr lang="en-US" i="1" dirty="0" err="1"/>
              <a:t>erdélyi</a:t>
            </a:r>
            <a:r>
              <a:rPr lang="en-US" i="1" dirty="0"/>
              <a:t> </a:t>
            </a:r>
            <a:r>
              <a:rPr lang="en-US" i="1" dirty="0" err="1"/>
              <a:t>kisebbségi</a:t>
            </a:r>
            <a:r>
              <a:rPr lang="en-US" i="1" dirty="0"/>
              <a:t> </a:t>
            </a:r>
            <a:r>
              <a:rPr lang="en-US" i="1" dirty="0" err="1"/>
              <a:t>irodalom</a:t>
            </a:r>
            <a:r>
              <a:rPr lang="en-US" i="1" dirty="0"/>
              <a:t> </a:t>
            </a:r>
            <a:r>
              <a:rPr lang="en-US" i="1" dirty="0" err="1"/>
              <a:t>egyenes</a:t>
            </a:r>
            <a:r>
              <a:rPr lang="en-US" i="1" dirty="0"/>
              <a:t> </a:t>
            </a:r>
            <a:r>
              <a:rPr lang="en-US" i="1" dirty="0" err="1"/>
              <a:t>előzményének</a:t>
            </a:r>
            <a:r>
              <a:rPr lang="en-US" i="1" dirty="0"/>
              <a:t> </a:t>
            </a:r>
            <a:r>
              <a:rPr lang="en-US" i="1" dirty="0" err="1" smtClean="0"/>
              <a:t>tekinti</a:t>
            </a:r>
            <a:r>
              <a:rPr lang="en-US" b="1" dirty="0" smtClean="0"/>
              <a:t>.</a:t>
            </a:r>
            <a:r>
              <a:rPr lang="hu-HU" b="1" dirty="0" smtClean="0"/>
              <a:t>” </a:t>
            </a:r>
            <a:r>
              <a:rPr lang="hu-HU" dirty="0" smtClean="0"/>
              <a:t>(</a:t>
            </a:r>
            <a:r>
              <a:rPr lang="en-US" dirty="0" err="1" smtClean="0"/>
              <a:t>Pomogáts</a:t>
            </a:r>
            <a:r>
              <a:rPr lang="en-US" dirty="0" smtClean="0"/>
              <a:t> </a:t>
            </a:r>
            <a:r>
              <a:rPr lang="en-US" dirty="0" err="1"/>
              <a:t>Béla</a:t>
            </a:r>
            <a:r>
              <a:rPr lang="en-US" dirty="0"/>
              <a:t>, </a:t>
            </a:r>
            <a:r>
              <a:rPr lang="en-US" i="1" dirty="0"/>
              <a:t>A </a:t>
            </a:r>
            <a:r>
              <a:rPr lang="en-US" i="1" dirty="0" err="1"/>
              <a:t>határon</a:t>
            </a:r>
            <a:r>
              <a:rPr lang="en-US" i="1" dirty="0"/>
              <a:t> </a:t>
            </a:r>
            <a:r>
              <a:rPr lang="en-US" i="1" dirty="0" err="1"/>
              <a:t>túli</a:t>
            </a:r>
            <a:r>
              <a:rPr lang="en-US" i="1" dirty="0"/>
              <a:t> Magyar </a:t>
            </a:r>
            <a:r>
              <a:rPr lang="en-US" i="1" dirty="0" err="1"/>
              <a:t>irodalom</a:t>
            </a:r>
            <a:r>
              <a:rPr lang="en-US" dirty="0"/>
              <a:t>. In: </a:t>
            </a:r>
            <a:r>
              <a:rPr lang="en-US" dirty="0" err="1"/>
              <a:t>Literatura</a:t>
            </a:r>
            <a:r>
              <a:rPr lang="en-US" dirty="0"/>
              <a:t> 1982, 3-4. </a:t>
            </a:r>
            <a:r>
              <a:rPr lang="en-US" dirty="0" err="1"/>
              <a:t>sz</a:t>
            </a:r>
            <a:r>
              <a:rPr lang="en-US" dirty="0"/>
              <a:t>., 56. p</a:t>
            </a:r>
            <a:r>
              <a:rPr lang="en-US" dirty="0" smtClean="0"/>
              <a:t>.</a:t>
            </a:r>
            <a:r>
              <a:rPr lang="hu-HU" dirty="0" smtClean="0"/>
              <a:t>)</a:t>
            </a:r>
            <a:endParaRPr lang="en-US" dirty="0"/>
          </a:p>
          <a:p>
            <a:endParaRPr lang="en-US" dirty="0"/>
          </a:p>
        </p:txBody>
      </p:sp>
    </p:spTree>
    <p:extLst>
      <p:ext uri="{BB962C8B-B14F-4D97-AF65-F5344CB8AC3E}">
        <p14:creationId xmlns:p14="http://schemas.microsoft.com/office/powerpoint/2010/main" val="2520731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Értékszerkezet</a:t>
            </a:r>
            <a:endParaRPr lang="en-US" dirty="0"/>
          </a:p>
        </p:txBody>
      </p:sp>
      <p:sp>
        <p:nvSpPr>
          <p:cNvPr id="3" name="Content Placeholder 2"/>
          <p:cNvSpPr>
            <a:spLocks noGrp="1"/>
          </p:cNvSpPr>
          <p:nvPr>
            <p:ph idx="1"/>
          </p:nvPr>
        </p:nvSpPr>
        <p:spPr/>
        <p:txBody>
          <a:bodyPr/>
          <a:lstStyle/>
          <a:p>
            <a:r>
              <a:rPr lang="hu-HU" dirty="0"/>
              <a:t>Jelentős alakja a regénynek </a:t>
            </a:r>
            <a:r>
              <a:rPr lang="hu-HU" b="1" i="1" dirty="0"/>
              <a:t>Ilia</a:t>
            </a:r>
            <a:r>
              <a:rPr lang="hu-HU" dirty="0"/>
              <a:t>, a nézőember, az öreg román paraszt, a mindentudó csontkovács és a gyógyfüvek ismerője. Társa és hűséges szolgája a Varjuk mindhárom nemzedékének. Titokzatos havasi ember, évszázados népi tapasztalatok őrzője. Nem annyira a cselekmény alakulásában, mint inkább a regény eszmeiségében játszik nagy szerepet: az erdélyi együttélés és a hűség szimbóluma. Magatartása az erdélyi népek békés együttélésének példázata.</a:t>
            </a:r>
            <a:endParaRPr lang="en-US" dirty="0"/>
          </a:p>
          <a:p>
            <a:r>
              <a:rPr lang="en-US" dirty="0" err="1" smtClean="0"/>
              <a:t>regény</a:t>
            </a:r>
            <a:r>
              <a:rPr lang="en-US" dirty="0" smtClean="0"/>
              <a:t> </a:t>
            </a:r>
            <a:r>
              <a:rPr lang="en-US" dirty="0" err="1"/>
              <a:t>kitüntetett</a:t>
            </a:r>
            <a:r>
              <a:rPr lang="en-US" dirty="0"/>
              <a:t>, </a:t>
            </a:r>
            <a:r>
              <a:rPr lang="en-US" dirty="0" err="1"/>
              <a:t>szimbolikus</a:t>
            </a:r>
            <a:r>
              <a:rPr lang="en-US" dirty="0"/>
              <a:t> </a:t>
            </a:r>
            <a:r>
              <a:rPr lang="en-US" dirty="0" err="1" smtClean="0"/>
              <a:t>tere</a:t>
            </a:r>
            <a:r>
              <a:rPr lang="hu-HU" dirty="0"/>
              <a:t> </a:t>
            </a:r>
            <a:r>
              <a:rPr lang="hu-HU" b="1" dirty="0" smtClean="0"/>
              <a:t>a Pojána</a:t>
            </a:r>
            <a:r>
              <a:rPr lang="hu-HU" dirty="0" smtClean="0"/>
              <a:t>, a</a:t>
            </a:r>
            <a:r>
              <a:rPr lang="en-US" dirty="0" smtClean="0"/>
              <a:t>z </a:t>
            </a:r>
            <a:r>
              <a:rPr lang="en-US" dirty="0" err="1"/>
              <a:t>egyetlen</a:t>
            </a:r>
            <a:r>
              <a:rPr lang="en-US" dirty="0"/>
              <a:t> </a:t>
            </a:r>
            <a:r>
              <a:rPr lang="en-US" dirty="0" err="1"/>
              <a:t>érték</a:t>
            </a:r>
            <a:r>
              <a:rPr lang="en-US" dirty="0"/>
              <a:t>, </a:t>
            </a:r>
            <a:r>
              <a:rPr lang="en-US" dirty="0" err="1"/>
              <a:t>ami</a:t>
            </a:r>
            <a:r>
              <a:rPr lang="en-US" dirty="0"/>
              <a:t> </a:t>
            </a:r>
            <a:r>
              <a:rPr lang="en-US" dirty="0" err="1"/>
              <a:t>nemzedékről</a:t>
            </a:r>
            <a:r>
              <a:rPr lang="en-US" dirty="0"/>
              <a:t> </a:t>
            </a:r>
            <a:r>
              <a:rPr lang="en-US" dirty="0" err="1"/>
              <a:t>nemzedékre</a:t>
            </a:r>
            <a:r>
              <a:rPr lang="en-US" dirty="0"/>
              <a:t> </a:t>
            </a:r>
            <a:r>
              <a:rPr lang="en-US" dirty="0" err="1"/>
              <a:t>átörökítődik</a:t>
            </a:r>
            <a:r>
              <a:rPr lang="en-US" dirty="0"/>
              <a:t>, </a:t>
            </a:r>
            <a:r>
              <a:rPr lang="en-US" dirty="0" err="1"/>
              <a:t>amely</a:t>
            </a:r>
            <a:r>
              <a:rPr lang="en-US" dirty="0"/>
              <a:t> </a:t>
            </a:r>
            <a:r>
              <a:rPr lang="en-US" dirty="0" err="1"/>
              <a:t>egyszerre</a:t>
            </a:r>
            <a:r>
              <a:rPr lang="en-US" dirty="0"/>
              <a:t> </a:t>
            </a:r>
            <a:r>
              <a:rPr lang="en-US" dirty="0" err="1"/>
              <a:t>élettér</a:t>
            </a:r>
            <a:r>
              <a:rPr lang="en-US" dirty="0"/>
              <a:t> </a:t>
            </a:r>
            <a:r>
              <a:rPr lang="en-US" dirty="0" err="1"/>
              <a:t>és</a:t>
            </a:r>
            <a:r>
              <a:rPr lang="en-US" dirty="0"/>
              <a:t> </a:t>
            </a:r>
            <a:r>
              <a:rPr lang="en-US" dirty="0" err="1"/>
              <a:t>végső</a:t>
            </a:r>
            <a:r>
              <a:rPr lang="en-US" dirty="0"/>
              <a:t> </a:t>
            </a:r>
            <a:r>
              <a:rPr lang="en-US" dirty="0" err="1"/>
              <a:t>nyughely</a:t>
            </a:r>
            <a:r>
              <a:rPr lang="en-US" dirty="0"/>
              <a:t>, </a:t>
            </a:r>
            <a:r>
              <a:rPr lang="en-US" dirty="0" err="1"/>
              <a:t>menedék</a:t>
            </a:r>
            <a:r>
              <a:rPr lang="en-US" dirty="0"/>
              <a:t> </a:t>
            </a:r>
            <a:r>
              <a:rPr lang="en-US" dirty="0" err="1"/>
              <a:t>és</a:t>
            </a:r>
            <a:r>
              <a:rPr lang="en-US" dirty="0"/>
              <a:t> </a:t>
            </a:r>
            <a:r>
              <a:rPr lang="en-US" dirty="0" err="1"/>
              <a:t>megtartó</a:t>
            </a:r>
            <a:r>
              <a:rPr lang="en-US" dirty="0"/>
              <a:t> </a:t>
            </a:r>
            <a:r>
              <a:rPr lang="en-US" dirty="0" err="1"/>
              <a:t>otthon</a:t>
            </a:r>
            <a:r>
              <a:rPr lang="en-US" dirty="0"/>
              <a:t> a </a:t>
            </a:r>
            <a:r>
              <a:rPr lang="en-US" dirty="0" err="1"/>
              <a:t>megfélemlített</a:t>
            </a:r>
            <a:r>
              <a:rPr lang="en-US" dirty="0"/>
              <a:t> </a:t>
            </a:r>
            <a:r>
              <a:rPr lang="en-US" dirty="0" err="1"/>
              <a:t>közösség</a:t>
            </a:r>
            <a:r>
              <a:rPr lang="en-US" dirty="0"/>
              <a:t> </a:t>
            </a:r>
            <a:r>
              <a:rPr lang="en-US" dirty="0" err="1"/>
              <a:t>számára</a:t>
            </a:r>
            <a:r>
              <a:rPr lang="en-US" dirty="0"/>
              <a:t>, </a:t>
            </a:r>
            <a:r>
              <a:rPr lang="en-US" dirty="0" err="1"/>
              <a:t>megőrző</a:t>
            </a:r>
            <a:r>
              <a:rPr lang="en-US" dirty="0"/>
              <a:t> </a:t>
            </a:r>
            <a:r>
              <a:rPr lang="en-US" dirty="0" err="1"/>
              <a:t>rejteke</a:t>
            </a:r>
            <a:r>
              <a:rPr lang="en-US" dirty="0"/>
              <a:t> a </a:t>
            </a:r>
            <a:r>
              <a:rPr lang="en-US" dirty="0" err="1"/>
              <a:t>féltve</a:t>
            </a:r>
            <a:r>
              <a:rPr lang="en-US" dirty="0"/>
              <a:t> </a:t>
            </a:r>
            <a:r>
              <a:rPr lang="en-US" dirty="0" err="1"/>
              <a:t>őrzött</a:t>
            </a:r>
            <a:r>
              <a:rPr lang="en-US" dirty="0"/>
              <a:t> </a:t>
            </a:r>
            <a:r>
              <a:rPr lang="en-US" dirty="0" err="1"/>
              <a:t>kincsnek</a:t>
            </a:r>
            <a:r>
              <a:rPr lang="en-US" dirty="0" smtClean="0"/>
              <a:t>.</a:t>
            </a:r>
            <a:endParaRPr lang="hu-HU" dirty="0" smtClean="0"/>
          </a:p>
          <a:p>
            <a:r>
              <a:rPr lang="hu-HU" dirty="0" smtClean="0"/>
              <a:t>Idézet 34.o</a:t>
            </a:r>
            <a:endParaRPr lang="en-US" dirty="0"/>
          </a:p>
        </p:txBody>
      </p:sp>
    </p:spTree>
    <p:extLst>
      <p:ext uri="{BB962C8B-B14F-4D97-AF65-F5344CB8AC3E}">
        <p14:creationId xmlns:p14="http://schemas.microsoft.com/office/powerpoint/2010/main" val="37892194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Tér- és értékszerkezet</a:t>
            </a:r>
            <a:endParaRPr lang="en-US" dirty="0"/>
          </a:p>
        </p:txBody>
      </p:sp>
      <p:sp>
        <p:nvSpPr>
          <p:cNvPr id="3" name="Content Placeholder 2"/>
          <p:cNvSpPr>
            <a:spLocks noGrp="1"/>
          </p:cNvSpPr>
          <p:nvPr>
            <p:ph idx="1"/>
          </p:nvPr>
        </p:nvSpPr>
        <p:spPr/>
        <p:txBody>
          <a:bodyPr>
            <a:normAutofit lnSpcReduction="10000"/>
          </a:bodyPr>
          <a:lstStyle/>
          <a:p>
            <a:r>
              <a:rPr lang="en-US" dirty="0"/>
              <a:t>A </a:t>
            </a:r>
            <a:r>
              <a:rPr lang="en-US" dirty="0" err="1"/>
              <a:t>regény</a:t>
            </a:r>
            <a:r>
              <a:rPr lang="en-US" dirty="0"/>
              <a:t> </a:t>
            </a:r>
            <a:r>
              <a:rPr lang="en-US" dirty="0" err="1"/>
              <a:t>térszerkezetének</a:t>
            </a:r>
            <a:r>
              <a:rPr lang="en-US" dirty="0"/>
              <a:t> </a:t>
            </a:r>
            <a:r>
              <a:rPr lang="en-US" dirty="0" err="1"/>
              <a:t>ellentétes</a:t>
            </a:r>
            <a:r>
              <a:rPr lang="en-US" dirty="0"/>
              <a:t> </a:t>
            </a:r>
            <a:r>
              <a:rPr lang="en-US" dirty="0" err="1"/>
              <a:t>pólusai</a:t>
            </a:r>
            <a:r>
              <a:rPr lang="en-US" dirty="0"/>
              <a:t> a </a:t>
            </a:r>
            <a:r>
              <a:rPr lang="en-US" b="1" dirty="0" err="1"/>
              <a:t>fent</a:t>
            </a:r>
            <a:r>
              <a:rPr lang="en-US" b="1" dirty="0"/>
              <a:t> </a:t>
            </a:r>
            <a:r>
              <a:rPr lang="en-US" b="1" dirty="0" err="1"/>
              <a:t>és</a:t>
            </a:r>
            <a:r>
              <a:rPr lang="en-US" b="1" dirty="0"/>
              <a:t> a lent</a:t>
            </a:r>
            <a:r>
              <a:rPr lang="en-US" dirty="0"/>
              <a:t>, a </a:t>
            </a:r>
            <a:r>
              <a:rPr lang="en-US" dirty="0" err="1"/>
              <a:t>tető</a:t>
            </a:r>
            <a:r>
              <a:rPr lang="en-US" dirty="0"/>
              <a:t> </a:t>
            </a:r>
            <a:r>
              <a:rPr lang="en-US" dirty="0" err="1"/>
              <a:t>illetve</a:t>
            </a:r>
            <a:r>
              <a:rPr lang="en-US" dirty="0"/>
              <a:t> a </a:t>
            </a:r>
            <a:r>
              <a:rPr lang="en-US" dirty="0" err="1"/>
              <a:t>völgy</a:t>
            </a:r>
            <a:r>
              <a:rPr lang="en-US" dirty="0"/>
              <a:t>, </a:t>
            </a:r>
            <a:r>
              <a:rPr lang="en-US" dirty="0" err="1"/>
              <a:t>melyek</a:t>
            </a:r>
            <a:r>
              <a:rPr lang="en-US" dirty="0"/>
              <a:t> a </a:t>
            </a:r>
            <a:r>
              <a:rPr lang="en-US" dirty="0" err="1"/>
              <a:t>transzilvanista</a:t>
            </a:r>
            <a:r>
              <a:rPr lang="en-US" dirty="0"/>
              <a:t> </a:t>
            </a:r>
            <a:r>
              <a:rPr lang="en-US" dirty="0" err="1"/>
              <a:t>irodalom</a:t>
            </a:r>
            <a:r>
              <a:rPr lang="en-US" dirty="0"/>
              <a:t> </a:t>
            </a:r>
            <a:r>
              <a:rPr lang="en-US" dirty="0" err="1"/>
              <a:t>jellegzetes</a:t>
            </a:r>
            <a:r>
              <a:rPr lang="en-US" dirty="0"/>
              <a:t> </a:t>
            </a:r>
            <a:r>
              <a:rPr lang="en-US" dirty="0" err="1"/>
              <a:t>visszatérő</a:t>
            </a:r>
            <a:r>
              <a:rPr lang="en-US" dirty="0"/>
              <a:t> </a:t>
            </a:r>
            <a:r>
              <a:rPr lang="en-US" dirty="0" err="1"/>
              <a:t>motívumai</a:t>
            </a:r>
            <a:r>
              <a:rPr lang="en-US" dirty="0"/>
              <a:t>. A </a:t>
            </a:r>
            <a:r>
              <a:rPr lang="en-US" dirty="0" err="1"/>
              <a:t>fenthez</a:t>
            </a:r>
            <a:r>
              <a:rPr lang="en-US" dirty="0"/>
              <a:t>, a </a:t>
            </a:r>
            <a:r>
              <a:rPr lang="en-US" dirty="0" err="1"/>
              <a:t>kilátó</a:t>
            </a:r>
            <a:r>
              <a:rPr lang="en-US" dirty="0"/>
              <a:t> </a:t>
            </a:r>
            <a:r>
              <a:rPr lang="en-US" dirty="0" err="1"/>
              <a:t>tetőhöz</a:t>
            </a:r>
            <a:r>
              <a:rPr lang="en-US" dirty="0"/>
              <a:t> </a:t>
            </a:r>
            <a:r>
              <a:rPr lang="en-US" dirty="0" err="1"/>
              <a:t>tartozik</a:t>
            </a:r>
            <a:r>
              <a:rPr lang="en-US" dirty="0"/>
              <a:t> a </a:t>
            </a:r>
            <a:r>
              <a:rPr lang="en-US" dirty="0" err="1"/>
              <a:t>Pojána</a:t>
            </a:r>
            <a:r>
              <a:rPr lang="en-US" dirty="0"/>
              <a:t> </a:t>
            </a:r>
            <a:r>
              <a:rPr lang="en-US" dirty="0" err="1"/>
              <a:t>értéktelített</a:t>
            </a:r>
            <a:r>
              <a:rPr lang="en-US" dirty="0"/>
              <a:t>, </a:t>
            </a:r>
            <a:r>
              <a:rPr lang="en-US" dirty="0" err="1"/>
              <a:t>időtlen</a:t>
            </a:r>
            <a:r>
              <a:rPr lang="en-US" dirty="0"/>
              <a:t>, </a:t>
            </a:r>
            <a:r>
              <a:rPr lang="en-US" dirty="0" err="1"/>
              <a:t>mitikus</a:t>
            </a:r>
            <a:r>
              <a:rPr lang="en-US" dirty="0"/>
              <a:t> </a:t>
            </a:r>
            <a:r>
              <a:rPr lang="en-US" dirty="0" err="1"/>
              <a:t>világa</a:t>
            </a:r>
            <a:r>
              <a:rPr lang="en-US" dirty="0"/>
              <a:t>, </a:t>
            </a:r>
            <a:r>
              <a:rPr lang="en-US" dirty="0" err="1"/>
              <a:t>ahol</a:t>
            </a:r>
            <a:r>
              <a:rPr lang="en-US" dirty="0"/>
              <a:t> </a:t>
            </a:r>
            <a:r>
              <a:rPr lang="en-US" i="1" dirty="0"/>
              <a:t>„</a:t>
            </a:r>
            <a:r>
              <a:rPr lang="en-US" i="1" dirty="0" err="1"/>
              <a:t>közelébb</a:t>
            </a:r>
            <a:r>
              <a:rPr lang="en-US" i="1" dirty="0"/>
              <a:t> </a:t>
            </a:r>
            <a:r>
              <a:rPr lang="en-US" i="1" dirty="0" err="1"/>
              <a:t>az</a:t>
            </a:r>
            <a:r>
              <a:rPr lang="en-US" i="1" dirty="0"/>
              <a:t> </a:t>
            </a:r>
            <a:r>
              <a:rPr lang="en-US" i="1" dirty="0" err="1"/>
              <a:t>Isten</a:t>
            </a:r>
            <a:r>
              <a:rPr lang="en-US" i="1" dirty="0"/>
              <a:t>”, </a:t>
            </a:r>
            <a:r>
              <a:rPr lang="en-US" dirty="0"/>
              <a:t>s </a:t>
            </a:r>
            <a:r>
              <a:rPr lang="en-US" dirty="0" err="1"/>
              <a:t>hozzá</a:t>
            </a:r>
            <a:r>
              <a:rPr lang="en-US" dirty="0"/>
              <a:t> a </a:t>
            </a:r>
            <a:r>
              <a:rPr lang="en-US" dirty="0" err="1"/>
              <a:t>nyugalom</a:t>
            </a:r>
            <a:r>
              <a:rPr lang="en-US" dirty="0"/>
              <a:t>, </a:t>
            </a:r>
            <a:r>
              <a:rPr lang="en-US" dirty="0" err="1"/>
              <a:t>béke</a:t>
            </a:r>
            <a:r>
              <a:rPr lang="en-US" dirty="0"/>
              <a:t>, </a:t>
            </a:r>
            <a:r>
              <a:rPr lang="en-US" dirty="0" err="1"/>
              <a:t>erkölcs</a:t>
            </a:r>
            <a:r>
              <a:rPr lang="en-US" dirty="0"/>
              <a:t>, </a:t>
            </a:r>
            <a:r>
              <a:rPr lang="en-US" dirty="0" err="1"/>
              <a:t>hűség</a:t>
            </a:r>
            <a:r>
              <a:rPr lang="en-US" dirty="0"/>
              <a:t>, </a:t>
            </a:r>
            <a:r>
              <a:rPr lang="en-US" dirty="0" err="1"/>
              <a:t>biztonság</a:t>
            </a:r>
            <a:r>
              <a:rPr lang="en-US" dirty="0"/>
              <a:t>, </a:t>
            </a:r>
            <a:r>
              <a:rPr lang="en-US" dirty="0" err="1"/>
              <a:t>tisztánlátás</a:t>
            </a:r>
            <a:r>
              <a:rPr lang="en-US" dirty="0"/>
              <a:t> </a:t>
            </a:r>
            <a:r>
              <a:rPr lang="en-US" dirty="0" err="1"/>
              <a:t>és</a:t>
            </a:r>
            <a:r>
              <a:rPr lang="en-US" dirty="0"/>
              <a:t> </a:t>
            </a:r>
            <a:r>
              <a:rPr lang="en-US" dirty="0" err="1"/>
              <a:t>építés</a:t>
            </a:r>
            <a:r>
              <a:rPr lang="en-US" dirty="0"/>
              <a:t> </a:t>
            </a:r>
            <a:r>
              <a:rPr lang="en-US" dirty="0" err="1"/>
              <a:t>morális</a:t>
            </a:r>
            <a:r>
              <a:rPr lang="en-US" dirty="0"/>
              <a:t> </a:t>
            </a:r>
            <a:r>
              <a:rPr lang="en-US" dirty="0" err="1"/>
              <a:t>és</a:t>
            </a:r>
            <a:r>
              <a:rPr lang="en-US" dirty="0"/>
              <a:t> </a:t>
            </a:r>
            <a:r>
              <a:rPr lang="en-US" dirty="0" err="1"/>
              <a:t>vitális</a:t>
            </a:r>
            <a:r>
              <a:rPr lang="en-US" dirty="0"/>
              <a:t> </a:t>
            </a:r>
            <a:r>
              <a:rPr lang="en-US" dirty="0" err="1"/>
              <a:t>értékei</a:t>
            </a:r>
            <a:r>
              <a:rPr lang="en-US" dirty="0"/>
              <a:t> </a:t>
            </a:r>
            <a:r>
              <a:rPr lang="en-US" dirty="0" err="1"/>
              <a:t>kapcsolódnak</a:t>
            </a:r>
            <a:r>
              <a:rPr lang="en-US" dirty="0"/>
              <a:t>. </a:t>
            </a:r>
            <a:r>
              <a:rPr lang="en-US" dirty="0" err="1"/>
              <a:t>Ezzel</a:t>
            </a:r>
            <a:r>
              <a:rPr lang="en-US" dirty="0"/>
              <a:t> </a:t>
            </a:r>
            <a:r>
              <a:rPr lang="en-US" dirty="0" err="1"/>
              <a:t>szemben</a:t>
            </a:r>
            <a:r>
              <a:rPr lang="en-US" dirty="0"/>
              <a:t> a </a:t>
            </a:r>
            <a:r>
              <a:rPr lang="en-US" dirty="0" err="1"/>
              <a:t>völgy</a:t>
            </a:r>
            <a:r>
              <a:rPr lang="en-US" dirty="0"/>
              <a:t> </a:t>
            </a:r>
            <a:r>
              <a:rPr lang="en-US" dirty="0" err="1"/>
              <a:t>világát</a:t>
            </a:r>
            <a:r>
              <a:rPr lang="en-US" dirty="0"/>
              <a:t> – </a:t>
            </a:r>
            <a:r>
              <a:rPr lang="en-US" dirty="0" err="1"/>
              <a:t>Kalotaszeg</a:t>
            </a:r>
            <a:r>
              <a:rPr lang="en-US" dirty="0"/>
              <a:t> </a:t>
            </a:r>
            <a:r>
              <a:rPr lang="en-US" dirty="0" err="1"/>
              <a:t>falvait</a:t>
            </a:r>
            <a:r>
              <a:rPr lang="en-US" dirty="0"/>
              <a:t>, </a:t>
            </a:r>
            <a:r>
              <a:rPr lang="en-US" dirty="0" err="1"/>
              <a:t>városait</a:t>
            </a:r>
            <a:r>
              <a:rPr lang="en-US" dirty="0"/>
              <a:t> </a:t>
            </a:r>
            <a:r>
              <a:rPr lang="en-US" dirty="0" err="1"/>
              <a:t>az</a:t>
            </a:r>
            <a:r>
              <a:rPr lang="en-US" dirty="0"/>
              <a:t> </a:t>
            </a:r>
            <a:r>
              <a:rPr lang="en-US" dirty="0" err="1"/>
              <a:t>értékvesztettség</a:t>
            </a:r>
            <a:r>
              <a:rPr lang="en-US" dirty="0"/>
              <a:t> </a:t>
            </a:r>
            <a:r>
              <a:rPr lang="en-US" dirty="0" err="1"/>
              <a:t>uralja</a:t>
            </a:r>
            <a:r>
              <a:rPr lang="en-US" dirty="0"/>
              <a:t>: </a:t>
            </a:r>
            <a:r>
              <a:rPr lang="en-US" dirty="0" err="1"/>
              <a:t>káosz</a:t>
            </a:r>
            <a:r>
              <a:rPr lang="en-US" dirty="0"/>
              <a:t>, </a:t>
            </a:r>
            <a:r>
              <a:rPr lang="en-US" dirty="0" err="1"/>
              <a:t>rendezetlenség</a:t>
            </a:r>
            <a:r>
              <a:rPr lang="en-US" dirty="0"/>
              <a:t>, </a:t>
            </a:r>
            <a:r>
              <a:rPr lang="en-US" dirty="0" err="1"/>
              <a:t>széthúzás</a:t>
            </a:r>
            <a:r>
              <a:rPr lang="en-US" dirty="0"/>
              <a:t>, </a:t>
            </a:r>
            <a:r>
              <a:rPr lang="en-US" dirty="0" err="1"/>
              <a:t>ellenségeskedés</a:t>
            </a:r>
            <a:r>
              <a:rPr lang="en-US" dirty="0"/>
              <a:t> </a:t>
            </a:r>
            <a:r>
              <a:rPr lang="en-US" dirty="0" err="1"/>
              <a:t>és</a:t>
            </a:r>
            <a:r>
              <a:rPr lang="en-US" dirty="0"/>
              <a:t> a </a:t>
            </a:r>
            <a:r>
              <a:rPr lang="en-US" dirty="0" err="1"/>
              <a:t>történelmi</a:t>
            </a:r>
            <a:r>
              <a:rPr lang="en-US" dirty="0"/>
              <a:t> </a:t>
            </a:r>
            <a:r>
              <a:rPr lang="en-US" dirty="0" err="1"/>
              <a:t>idő</a:t>
            </a:r>
            <a:r>
              <a:rPr lang="en-US" dirty="0"/>
              <a:t> </a:t>
            </a:r>
            <a:r>
              <a:rPr lang="en-US" dirty="0" err="1"/>
              <a:t>diktálta</a:t>
            </a:r>
            <a:r>
              <a:rPr lang="en-US" dirty="0"/>
              <a:t> </a:t>
            </a:r>
            <a:r>
              <a:rPr lang="en-US" dirty="0" err="1"/>
              <a:t>kiszámíthatatlan</a:t>
            </a:r>
            <a:r>
              <a:rPr lang="en-US" dirty="0"/>
              <a:t> </a:t>
            </a:r>
            <a:r>
              <a:rPr lang="en-US" dirty="0" err="1"/>
              <a:t>változékonyság</a:t>
            </a:r>
            <a:r>
              <a:rPr lang="en-US" dirty="0" smtClean="0"/>
              <a:t>.</a:t>
            </a:r>
            <a:endParaRPr lang="hu-HU" dirty="0" smtClean="0"/>
          </a:p>
          <a:p>
            <a:r>
              <a:rPr lang="hu-HU" dirty="0"/>
              <a:t>a „ bolond Varjuk </a:t>
            </a:r>
            <a:r>
              <a:rPr lang="hu-HU" dirty="0" smtClean="0"/>
              <a:t>a </a:t>
            </a:r>
            <a:r>
              <a:rPr lang="hu-HU" dirty="0"/>
              <a:t>Pojánához építenek </a:t>
            </a:r>
            <a:r>
              <a:rPr lang="hu-HU" b="1" dirty="0"/>
              <a:t>utat</a:t>
            </a:r>
            <a:r>
              <a:rPr lang="hu-HU" dirty="0"/>
              <a:t>, hogy összekössék ezt a mitikus teret a köznapi világgal: a lent világával. Az út építése is szimolikus. Életút, sors jelkép</a:t>
            </a:r>
            <a:r>
              <a:rPr lang="hu-HU" dirty="0" smtClean="0"/>
              <a:t>. </a:t>
            </a:r>
          </a:p>
          <a:p>
            <a:r>
              <a:rPr lang="hu-HU" dirty="0" smtClean="0"/>
              <a:t>A </a:t>
            </a:r>
            <a:r>
              <a:rPr lang="hu-HU" dirty="0"/>
              <a:t>regény zárlatában feltűnő út motívum viszont  a megbékélés, az újrakezdés szimbóluma: ahogyan a két fiatal Katka és Jankó felfelé tart a </a:t>
            </a:r>
            <a:r>
              <a:rPr lang="hu-HU" dirty="0" smtClean="0"/>
              <a:t>Pojánára</a:t>
            </a:r>
          </a:p>
          <a:p>
            <a:r>
              <a:rPr lang="hu-HU" dirty="0"/>
              <a:t>Metaforikus – és egyben példázatos – elem  a Varjuk folyamatos </a:t>
            </a:r>
            <a:r>
              <a:rPr lang="hu-HU" b="1" dirty="0"/>
              <a:t>építkezése</a:t>
            </a:r>
            <a:r>
              <a:rPr lang="hu-HU" dirty="0"/>
              <a:t> a Pojánán, az újrakezdés lehetősége és hite fogalmazódik meg általa. </a:t>
            </a:r>
            <a:endParaRPr lang="en-US" dirty="0"/>
          </a:p>
          <a:p>
            <a:endParaRPr lang="hu-HU" dirty="0" smtClean="0"/>
          </a:p>
          <a:p>
            <a:endParaRPr lang="en-US" dirty="0"/>
          </a:p>
        </p:txBody>
      </p:sp>
    </p:spTree>
    <p:extLst>
      <p:ext uri="{BB962C8B-B14F-4D97-AF65-F5344CB8AC3E}">
        <p14:creationId xmlns:p14="http://schemas.microsoft.com/office/powerpoint/2010/main" val="107800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Az elbeszélés sajátosságai</a:t>
            </a:r>
            <a:endParaRPr lang="en-US" dirty="0"/>
          </a:p>
        </p:txBody>
      </p:sp>
      <p:sp>
        <p:nvSpPr>
          <p:cNvPr id="3" name="Content Placeholder 2"/>
          <p:cNvSpPr>
            <a:spLocks noGrp="1"/>
          </p:cNvSpPr>
          <p:nvPr>
            <p:ph idx="1"/>
          </p:nvPr>
        </p:nvSpPr>
        <p:spPr/>
        <p:txBody>
          <a:bodyPr/>
          <a:lstStyle/>
          <a:p>
            <a:r>
              <a:rPr lang="hu-HU" dirty="0" smtClean="0"/>
              <a:t>Sajátossága </a:t>
            </a:r>
            <a:r>
              <a:rPr lang="hu-HU" dirty="0"/>
              <a:t>a </a:t>
            </a:r>
            <a:r>
              <a:rPr lang="hu-HU" b="1" dirty="0"/>
              <a:t>krónikás előadásmód, </a:t>
            </a:r>
            <a:r>
              <a:rPr lang="hu-HU" dirty="0"/>
              <a:t>ami a tárgyilagosságban és a </a:t>
            </a:r>
            <a:r>
              <a:rPr lang="hu-HU" b="1" dirty="0"/>
              <a:t>jelenetezés</a:t>
            </a:r>
            <a:r>
              <a:rPr lang="hu-HU" dirty="0"/>
              <a:t>ben nyilvánul meg. </a:t>
            </a:r>
            <a:endParaRPr lang="hu-HU" dirty="0" smtClean="0"/>
          </a:p>
          <a:p>
            <a:r>
              <a:rPr lang="hu-HU" dirty="0" smtClean="0"/>
              <a:t>Szerkezetében </a:t>
            </a:r>
            <a:r>
              <a:rPr lang="hu-HU" dirty="0"/>
              <a:t>a </a:t>
            </a:r>
            <a:r>
              <a:rPr lang="hu-HU" b="1" dirty="0"/>
              <a:t>mozaiktechnika</a:t>
            </a:r>
            <a:r>
              <a:rPr lang="hu-HU" dirty="0"/>
              <a:t> érvényesül: a lineárisan előrehaladó történet, mely sokszor sűrített, gyors tempójú,  a fejezeteken belül apró jelenetekből tevődik össze. </a:t>
            </a:r>
            <a:endParaRPr lang="hu-HU" dirty="0" smtClean="0"/>
          </a:p>
          <a:p>
            <a:r>
              <a:rPr lang="hu-HU" dirty="0" smtClean="0"/>
              <a:t>A </a:t>
            </a:r>
            <a:r>
              <a:rPr lang="hu-HU" dirty="0"/>
              <a:t>jelenetezéshez kapcsolódó tömörség fokozza a mű drámai feszültségét. </a:t>
            </a:r>
            <a:endParaRPr lang="hu-HU" dirty="0" smtClean="0"/>
          </a:p>
          <a:p>
            <a:r>
              <a:rPr lang="hu-HU" dirty="0" smtClean="0"/>
              <a:t>A </a:t>
            </a:r>
            <a:r>
              <a:rPr lang="hu-HU" dirty="0"/>
              <a:t>történetmondásra jellemző a </a:t>
            </a:r>
            <a:r>
              <a:rPr lang="hu-HU" b="1" dirty="0"/>
              <a:t>megszakítottság</a:t>
            </a:r>
            <a:r>
              <a:rPr lang="hu-HU" dirty="0"/>
              <a:t>, amit a központozás is jelez a regényben.  </a:t>
            </a:r>
            <a:endParaRPr lang="hu-HU" dirty="0" smtClean="0"/>
          </a:p>
          <a:p>
            <a:r>
              <a:rPr lang="hu-HU" dirty="0" smtClean="0"/>
              <a:t>Jellemző </a:t>
            </a:r>
            <a:r>
              <a:rPr lang="hu-HU" dirty="0"/>
              <a:t>a regényre az </a:t>
            </a:r>
            <a:r>
              <a:rPr lang="hu-HU" b="1" dirty="0"/>
              <a:t>elbeszélői és szereplői szólamok összemosódása</a:t>
            </a:r>
            <a:r>
              <a:rPr lang="hu-HU" dirty="0"/>
              <a:t>,</a:t>
            </a:r>
            <a:endParaRPr lang="en-US" dirty="0"/>
          </a:p>
        </p:txBody>
      </p:sp>
    </p:spTree>
    <p:extLst>
      <p:ext uri="{BB962C8B-B14F-4D97-AF65-F5344CB8AC3E}">
        <p14:creationId xmlns:p14="http://schemas.microsoft.com/office/powerpoint/2010/main" val="3772250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Budai</a:t>
            </a:r>
            <a:r>
              <a:rPr lang="en-US" b="1" i="1" dirty="0"/>
              <a:t> Nagy </a:t>
            </a:r>
            <a:r>
              <a:rPr lang="en-US" b="1" i="1" dirty="0" err="1"/>
              <a:t>Antal</a:t>
            </a:r>
            <a:r>
              <a:rPr lang="en-US" b="1" i="1" dirty="0"/>
              <a:t> </a:t>
            </a:r>
            <a:r>
              <a:rPr lang="en-US" b="1" i="1" dirty="0" err="1"/>
              <a:t>históriája</a:t>
            </a:r>
            <a:endParaRPr lang="en-US" dirty="0"/>
          </a:p>
        </p:txBody>
      </p:sp>
      <p:sp>
        <p:nvSpPr>
          <p:cNvPr id="3" name="Content Placeholder 2"/>
          <p:cNvSpPr>
            <a:spLocks noGrp="1"/>
          </p:cNvSpPr>
          <p:nvPr>
            <p:ph idx="1"/>
          </p:nvPr>
        </p:nvSpPr>
        <p:spPr/>
        <p:txBody>
          <a:bodyPr/>
          <a:lstStyle/>
          <a:p>
            <a:r>
              <a:rPr lang="hu-HU" dirty="0"/>
              <a:t>A</a:t>
            </a:r>
            <a:r>
              <a:rPr lang="en-US" dirty="0" smtClean="0"/>
              <a:t>z </a:t>
            </a:r>
            <a:r>
              <a:rPr lang="en-US" dirty="0"/>
              <a:t>1437-es </a:t>
            </a:r>
            <a:r>
              <a:rPr lang="en-US" dirty="0" err="1"/>
              <a:t>bábolnai</a:t>
            </a:r>
            <a:r>
              <a:rPr lang="en-US" dirty="0"/>
              <a:t> </a:t>
            </a:r>
            <a:r>
              <a:rPr lang="en-US" dirty="0" err="1"/>
              <a:t>parasztfelkelés</a:t>
            </a:r>
            <a:r>
              <a:rPr lang="en-US" dirty="0"/>
              <a:t> </a:t>
            </a:r>
            <a:r>
              <a:rPr lang="en-US" dirty="0" err="1"/>
              <a:t>történelmi</a:t>
            </a:r>
            <a:r>
              <a:rPr lang="en-US" dirty="0"/>
              <a:t> </a:t>
            </a:r>
            <a:r>
              <a:rPr lang="en-US" dirty="0" err="1"/>
              <a:t>tapasztalataiból</a:t>
            </a:r>
            <a:r>
              <a:rPr lang="en-US" dirty="0"/>
              <a:t> </a:t>
            </a:r>
            <a:r>
              <a:rPr lang="en-US" dirty="0" err="1"/>
              <a:t>merít</a:t>
            </a:r>
            <a:r>
              <a:rPr lang="en-US" dirty="0"/>
              <a:t> </a:t>
            </a:r>
            <a:r>
              <a:rPr lang="en-US" dirty="0" err="1" smtClean="0"/>
              <a:t>ihletet</a:t>
            </a:r>
            <a:endParaRPr lang="hu-HU" dirty="0" smtClean="0"/>
          </a:p>
          <a:p>
            <a:r>
              <a:rPr lang="en-US" dirty="0" smtClean="0"/>
              <a:t> </a:t>
            </a:r>
            <a:r>
              <a:rPr lang="en-US" dirty="0"/>
              <a:t>a </a:t>
            </a:r>
            <a:r>
              <a:rPr lang="en-US" b="1" i="1" dirty="0" err="1"/>
              <a:t>Budai</a:t>
            </a:r>
            <a:r>
              <a:rPr lang="en-US" b="1" i="1" dirty="0"/>
              <a:t> Nagy </a:t>
            </a:r>
            <a:r>
              <a:rPr lang="en-US" b="1" i="1" dirty="0" err="1"/>
              <a:t>Antal</a:t>
            </a:r>
            <a:r>
              <a:rPr lang="en-US" b="1" i="1" dirty="0"/>
              <a:t> </a:t>
            </a:r>
            <a:r>
              <a:rPr lang="en-US" b="1" i="1" dirty="0" err="1"/>
              <a:t>históriája</a:t>
            </a:r>
            <a:r>
              <a:rPr lang="en-US" b="1" i="1" dirty="0"/>
              <a:t> </a:t>
            </a:r>
            <a:r>
              <a:rPr lang="en-US" dirty="0" err="1"/>
              <a:t>című</a:t>
            </a:r>
            <a:r>
              <a:rPr lang="en-US" dirty="0"/>
              <a:t> </a:t>
            </a:r>
            <a:r>
              <a:rPr lang="en-US" dirty="0" err="1" smtClean="0"/>
              <a:t>kisregény</a:t>
            </a:r>
            <a:r>
              <a:rPr lang="hu-HU" dirty="0" smtClean="0"/>
              <a:t>e </a:t>
            </a:r>
            <a:r>
              <a:rPr lang="en-US" dirty="0" smtClean="0"/>
              <a:t>1932-ben </a:t>
            </a:r>
            <a:r>
              <a:rPr lang="en-US" dirty="0"/>
              <a:t>a </a:t>
            </a:r>
            <a:r>
              <a:rPr lang="en-US" dirty="0" err="1"/>
              <a:t>Kalotaszeg</a:t>
            </a:r>
            <a:r>
              <a:rPr lang="en-US" dirty="0"/>
              <a:t> </a:t>
            </a:r>
            <a:r>
              <a:rPr lang="en-US" dirty="0" err="1"/>
              <a:t>című</a:t>
            </a:r>
            <a:r>
              <a:rPr lang="en-US" dirty="0"/>
              <a:t> </a:t>
            </a:r>
            <a:r>
              <a:rPr lang="en-US" dirty="0" err="1"/>
              <a:t>kötetben</a:t>
            </a:r>
            <a:r>
              <a:rPr lang="en-US" dirty="0"/>
              <a:t> </a:t>
            </a:r>
            <a:r>
              <a:rPr lang="en-US" dirty="0" err="1"/>
              <a:t>jelent</a:t>
            </a:r>
            <a:r>
              <a:rPr lang="en-US" dirty="0"/>
              <a:t> meg, </a:t>
            </a:r>
            <a:endParaRPr lang="hu-HU" dirty="0" smtClean="0"/>
          </a:p>
          <a:p>
            <a:r>
              <a:rPr lang="en-US" dirty="0" smtClean="0"/>
              <a:t>a </a:t>
            </a:r>
            <a:r>
              <a:rPr lang="en-US" dirty="0" err="1"/>
              <a:t>felkelés</a:t>
            </a:r>
            <a:r>
              <a:rPr lang="en-US" dirty="0"/>
              <a:t> </a:t>
            </a:r>
            <a:r>
              <a:rPr lang="en-US" dirty="0" err="1"/>
              <a:t>ötszázadik</a:t>
            </a:r>
            <a:r>
              <a:rPr lang="en-US" dirty="0"/>
              <a:t> </a:t>
            </a:r>
            <a:r>
              <a:rPr lang="en-US" dirty="0" err="1"/>
              <a:t>évfordulóján</a:t>
            </a:r>
            <a:r>
              <a:rPr lang="en-US" dirty="0"/>
              <a:t> </a:t>
            </a:r>
            <a:r>
              <a:rPr lang="en-US" dirty="0" err="1"/>
              <a:t>kerül</a:t>
            </a:r>
            <a:r>
              <a:rPr lang="en-US" dirty="0"/>
              <a:t> </a:t>
            </a:r>
            <a:r>
              <a:rPr lang="en-US" dirty="0" err="1"/>
              <a:t>bemutatásra</a:t>
            </a:r>
            <a:r>
              <a:rPr lang="en-US" dirty="0"/>
              <a:t> </a:t>
            </a:r>
            <a:r>
              <a:rPr lang="en-US" dirty="0" err="1"/>
              <a:t>Budapesten</a:t>
            </a:r>
            <a:r>
              <a:rPr lang="en-US" dirty="0"/>
              <a:t> a </a:t>
            </a:r>
            <a:r>
              <a:rPr lang="en-US" dirty="0" err="1"/>
              <a:t>belőle</a:t>
            </a:r>
            <a:r>
              <a:rPr lang="en-US" dirty="0"/>
              <a:t> </a:t>
            </a:r>
            <a:r>
              <a:rPr lang="en-US" dirty="0" err="1"/>
              <a:t>készült</a:t>
            </a:r>
            <a:r>
              <a:rPr lang="en-US" dirty="0"/>
              <a:t> </a:t>
            </a:r>
            <a:r>
              <a:rPr lang="en-US" dirty="0" err="1"/>
              <a:t>színpadi</a:t>
            </a:r>
            <a:r>
              <a:rPr lang="en-US" dirty="0"/>
              <a:t> </a:t>
            </a:r>
            <a:r>
              <a:rPr lang="en-US" dirty="0" err="1"/>
              <a:t>változat</a:t>
            </a:r>
            <a:r>
              <a:rPr lang="en-US" dirty="0" smtClean="0"/>
              <a:t>.</a:t>
            </a:r>
            <a:endParaRPr lang="hu-HU" dirty="0" smtClean="0"/>
          </a:p>
          <a:p>
            <a:r>
              <a:rPr lang="en-US" dirty="0"/>
              <a:t>A </a:t>
            </a:r>
            <a:r>
              <a:rPr lang="en-US" dirty="0" err="1"/>
              <a:t>mű</a:t>
            </a:r>
            <a:r>
              <a:rPr lang="en-US" dirty="0"/>
              <a:t> </a:t>
            </a:r>
            <a:r>
              <a:rPr lang="en-US" dirty="0" err="1"/>
              <a:t>eszmeiségének</a:t>
            </a:r>
            <a:r>
              <a:rPr lang="en-US" dirty="0"/>
              <a:t> </a:t>
            </a:r>
            <a:r>
              <a:rPr lang="en-US" dirty="0" err="1"/>
              <a:t>középpontjában</a:t>
            </a:r>
            <a:r>
              <a:rPr lang="en-US" dirty="0"/>
              <a:t> </a:t>
            </a:r>
            <a:r>
              <a:rPr lang="en-US" dirty="0" err="1"/>
              <a:t>itt</a:t>
            </a:r>
            <a:r>
              <a:rPr lang="en-US" dirty="0"/>
              <a:t> is </a:t>
            </a:r>
            <a:r>
              <a:rPr lang="en-US" dirty="0" err="1"/>
              <a:t>Kós</a:t>
            </a:r>
            <a:r>
              <a:rPr lang="en-US" dirty="0"/>
              <a:t> </a:t>
            </a:r>
            <a:r>
              <a:rPr lang="en-US" dirty="0" err="1"/>
              <a:t>transzilvanizmusa</a:t>
            </a:r>
            <a:r>
              <a:rPr lang="en-US" dirty="0"/>
              <a:t> </a:t>
            </a:r>
            <a:r>
              <a:rPr lang="en-US" dirty="0" err="1"/>
              <a:t>áll</a:t>
            </a:r>
            <a:r>
              <a:rPr lang="en-US" dirty="0"/>
              <a:t>, </a:t>
            </a:r>
            <a:r>
              <a:rPr lang="en-US" dirty="0" err="1"/>
              <a:t>mely</a:t>
            </a:r>
            <a:r>
              <a:rPr lang="en-US" dirty="0"/>
              <a:t> a </a:t>
            </a:r>
            <a:r>
              <a:rPr lang="en-US" dirty="0" err="1"/>
              <a:t>bábolnai</a:t>
            </a:r>
            <a:r>
              <a:rPr lang="en-US" dirty="0"/>
              <a:t> </a:t>
            </a:r>
            <a:r>
              <a:rPr lang="en-US" dirty="0" err="1"/>
              <a:t>felkelés</a:t>
            </a:r>
            <a:r>
              <a:rPr lang="en-US" dirty="0"/>
              <a:t> </a:t>
            </a:r>
            <a:r>
              <a:rPr lang="en-US" dirty="0" err="1"/>
              <a:t>tragikus</a:t>
            </a:r>
            <a:r>
              <a:rPr lang="en-US" dirty="0"/>
              <a:t> </a:t>
            </a:r>
            <a:r>
              <a:rPr lang="en-US" dirty="0" err="1"/>
              <a:t>végkifejlete</a:t>
            </a:r>
            <a:r>
              <a:rPr lang="en-US" dirty="0"/>
              <a:t> </a:t>
            </a:r>
            <a:r>
              <a:rPr lang="en-US" dirty="0" err="1"/>
              <a:t>ellenére</a:t>
            </a:r>
            <a:r>
              <a:rPr lang="en-US" dirty="0"/>
              <a:t> is </a:t>
            </a:r>
            <a:r>
              <a:rPr lang="en-US" dirty="0" err="1"/>
              <a:t>az</a:t>
            </a:r>
            <a:r>
              <a:rPr lang="en-US" dirty="0"/>
              <a:t> </a:t>
            </a:r>
            <a:r>
              <a:rPr lang="en-US" dirty="0" err="1"/>
              <a:t>együttélő</a:t>
            </a:r>
            <a:r>
              <a:rPr lang="en-US" dirty="0"/>
              <a:t> </a:t>
            </a:r>
            <a:r>
              <a:rPr lang="en-US" dirty="0" err="1"/>
              <a:t>népek</a:t>
            </a:r>
            <a:r>
              <a:rPr lang="en-US" dirty="0"/>
              <a:t> </a:t>
            </a:r>
            <a:r>
              <a:rPr lang="en-US" dirty="0" err="1"/>
              <a:t>sorsközösség</a:t>
            </a:r>
            <a:r>
              <a:rPr lang="en-US" dirty="0"/>
              <a:t> </a:t>
            </a:r>
            <a:r>
              <a:rPr lang="en-US" dirty="0" err="1"/>
              <a:t>vállalásának</a:t>
            </a:r>
            <a:r>
              <a:rPr lang="en-US" dirty="0"/>
              <a:t> </a:t>
            </a:r>
            <a:r>
              <a:rPr lang="en-US" dirty="0" err="1"/>
              <a:t>szükségességét</a:t>
            </a:r>
            <a:r>
              <a:rPr lang="en-US" dirty="0"/>
              <a:t> </a:t>
            </a:r>
            <a:r>
              <a:rPr lang="en-US" dirty="0" err="1"/>
              <a:t>és</a:t>
            </a:r>
            <a:r>
              <a:rPr lang="en-US" dirty="0"/>
              <a:t> </a:t>
            </a:r>
            <a:r>
              <a:rPr lang="en-US" dirty="0" err="1"/>
              <a:t>heroizmusát</a:t>
            </a:r>
            <a:r>
              <a:rPr lang="en-US" dirty="0"/>
              <a:t> </a:t>
            </a:r>
            <a:r>
              <a:rPr lang="en-US" dirty="0" err="1"/>
              <a:t>hirdeti</a:t>
            </a:r>
            <a:r>
              <a:rPr lang="en-US" dirty="0"/>
              <a:t>. </a:t>
            </a:r>
            <a:r>
              <a:rPr lang="en-US" dirty="0" err="1"/>
              <a:t>Hősei</a:t>
            </a:r>
            <a:r>
              <a:rPr lang="en-US" dirty="0"/>
              <a:t> </a:t>
            </a:r>
            <a:r>
              <a:rPr lang="en-US" dirty="0" err="1"/>
              <a:t>ugyanúgy</a:t>
            </a:r>
            <a:r>
              <a:rPr lang="en-US" dirty="0"/>
              <a:t> </a:t>
            </a:r>
            <a:r>
              <a:rPr lang="en-US" dirty="0" err="1"/>
              <a:t>nincstelen</a:t>
            </a:r>
            <a:r>
              <a:rPr lang="en-US" dirty="0"/>
              <a:t> </a:t>
            </a:r>
            <a:r>
              <a:rPr lang="en-US" dirty="0" err="1"/>
              <a:t>parasztok</a:t>
            </a:r>
            <a:r>
              <a:rPr lang="en-US" dirty="0"/>
              <a:t> </a:t>
            </a:r>
            <a:r>
              <a:rPr lang="en-US" dirty="0" err="1"/>
              <a:t>és</a:t>
            </a:r>
            <a:r>
              <a:rPr lang="en-US" dirty="0"/>
              <a:t> </a:t>
            </a:r>
            <a:r>
              <a:rPr lang="en-US" dirty="0" err="1"/>
              <a:t>bocskoros</a:t>
            </a:r>
            <a:r>
              <a:rPr lang="en-US" dirty="0"/>
              <a:t> </a:t>
            </a:r>
            <a:r>
              <a:rPr lang="en-US" dirty="0" err="1"/>
              <a:t>kisnemesek</a:t>
            </a:r>
            <a:r>
              <a:rPr lang="en-US" dirty="0"/>
              <a:t>, </a:t>
            </a:r>
            <a:r>
              <a:rPr lang="en-US" dirty="0" err="1"/>
              <a:t>akárcsak</a:t>
            </a:r>
            <a:r>
              <a:rPr lang="en-US" dirty="0"/>
              <a:t> a </a:t>
            </a:r>
            <a:r>
              <a:rPr lang="en-US" dirty="0" err="1"/>
              <a:t>Varju</a:t>
            </a:r>
            <a:r>
              <a:rPr lang="en-US" dirty="0"/>
              <a:t> </a:t>
            </a:r>
            <a:r>
              <a:rPr lang="en-US" dirty="0" err="1"/>
              <a:t>nemzetségben</a:t>
            </a:r>
            <a:r>
              <a:rPr lang="en-US" dirty="0"/>
              <a:t>. </a:t>
            </a:r>
            <a:r>
              <a:rPr lang="en-US" dirty="0" err="1"/>
              <a:t>Budai</a:t>
            </a:r>
            <a:r>
              <a:rPr lang="en-US" dirty="0"/>
              <a:t> Nagy </a:t>
            </a:r>
            <a:r>
              <a:rPr lang="en-US" dirty="0" err="1"/>
              <a:t>Antalt</a:t>
            </a:r>
            <a:r>
              <a:rPr lang="en-US" dirty="0"/>
              <a:t> </a:t>
            </a:r>
            <a:r>
              <a:rPr lang="en-US" dirty="0" err="1"/>
              <a:t>és</a:t>
            </a:r>
            <a:r>
              <a:rPr lang="en-US" dirty="0"/>
              <a:t> </a:t>
            </a:r>
            <a:r>
              <a:rPr lang="en-US" dirty="0" err="1"/>
              <a:t>Kardos</a:t>
            </a:r>
            <a:r>
              <a:rPr lang="en-US" dirty="0"/>
              <a:t> </a:t>
            </a:r>
            <a:r>
              <a:rPr lang="en-US" dirty="0" err="1"/>
              <a:t>Jákobot</a:t>
            </a:r>
            <a:r>
              <a:rPr lang="en-US" dirty="0"/>
              <a:t>, a </a:t>
            </a:r>
            <a:r>
              <a:rPr lang="en-US" dirty="0" err="1"/>
              <a:t>somteleki</a:t>
            </a:r>
            <a:r>
              <a:rPr lang="en-US" dirty="0"/>
              <a:t> </a:t>
            </a:r>
            <a:r>
              <a:rPr lang="en-US" dirty="0" err="1"/>
              <a:t>román</a:t>
            </a:r>
            <a:r>
              <a:rPr lang="en-US" dirty="0"/>
              <a:t> </a:t>
            </a:r>
            <a:r>
              <a:rPr lang="en-US" dirty="0" err="1"/>
              <a:t>parasztot</a:t>
            </a:r>
            <a:r>
              <a:rPr lang="en-US" dirty="0"/>
              <a:t> </a:t>
            </a:r>
            <a:r>
              <a:rPr lang="en-US" dirty="0" err="1"/>
              <a:t>ugyanaz</a:t>
            </a:r>
            <a:r>
              <a:rPr lang="en-US" dirty="0"/>
              <a:t> a </a:t>
            </a:r>
            <a:r>
              <a:rPr lang="en-US" dirty="0" err="1"/>
              <a:t>közös</a:t>
            </a:r>
            <a:r>
              <a:rPr lang="en-US" dirty="0"/>
              <a:t> </a:t>
            </a:r>
            <a:r>
              <a:rPr lang="en-US" dirty="0" err="1"/>
              <a:t>sors</a:t>
            </a:r>
            <a:r>
              <a:rPr lang="en-US" dirty="0"/>
              <a:t> </a:t>
            </a:r>
            <a:r>
              <a:rPr lang="en-US" dirty="0" err="1"/>
              <a:t>és</a:t>
            </a:r>
            <a:r>
              <a:rPr lang="en-US" dirty="0"/>
              <a:t> </a:t>
            </a:r>
            <a:r>
              <a:rPr lang="en-US" dirty="0" err="1"/>
              <a:t>érdek</a:t>
            </a:r>
            <a:r>
              <a:rPr lang="en-US" dirty="0"/>
              <a:t> </a:t>
            </a:r>
            <a:r>
              <a:rPr lang="en-US" dirty="0" err="1"/>
              <a:t>köti</a:t>
            </a:r>
            <a:r>
              <a:rPr lang="en-US" dirty="0"/>
              <a:t> </a:t>
            </a:r>
            <a:r>
              <a:rPr lang="en-US" dirty="0" err="1"/>
              <a:t>össze</a:t>
            </a:r>
            <a:r>
              <a:rPr lang="en-US" dirty="0"/>
              <a:t>, mint </a:t>
            </a:r>
            <a:r>
              <a:rPr lang="en-US" dirty="0" err="1"/>
              <a:t>Varju</a:t>
            </a:r>
            <a:r>
              <a:rPr lang="en-US" dirty="0"/>
              <a:t> </a:t>
            </a:r>
            <a:r>
              <a:rPr lang="en-US" dirty="0" err="1"/>
              <a:t>Gáspárt</a:t>
            </a:r>
            <a:r>
              <a:rPr lang="en-US" dirty="0"/>
              <a:t> </a:t>
            </a:r>
            <a:r>
              <a:rPr lang="en-US" dirty="0" err="1"/>
              <a:t>és</a:t>
            </a:r>
            <a:r>
              <a:rPr lang="en-US" dirty="0"/>
              <a:t> </a:t>
            </a:r>
            <a:r>
              <a:rPr lang="en-US" dirty="0" err="1"/>
              <a:t>Iliát</a:t>
            </a:r>
            <a:r>
              <a:rPr lang="en-US" dirty="0"/>
              <a:t>, a </a:t>
            </a:r>
            <a:r>
              <a:rPr lang="en-US" dirty="0" err="1"/>
              <a:t>román</a:t>
            </a:r>
            <a:r>
              <a:rPr lang="en-US" dirty="0"/>
              <a:t> </a:t>
            </a:r>
            <a:r>
              <a:rPr lang="en-US" dirty="0" err="1"/>
              <a:t>látóembert</a:t>
            </a:r>
            <a:r>
              <a:rPr lang="en-US" dirty="0"/>
              <a:t>.</a:t>
            </a:r>
          </a:p>
          <a:p>
            <a:endParaRPr lang="en-US" dirty="0"/>
          </a:p>
        </p:txBody>
      </p:sp>
    </p:spTree>
    <p:extLst>
      <p:ext uri="{BB962C8B-B14F-4D97-AF65-F5344CB8AC3E}">
        <p14:creationId xmlns:p14="http://schemas.microsoft.com/office/powerpoint/2010/main" val="4059141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Az </a:t>
            </a:r>
            <a:r>
              <a:rPr lang="hu-HU" b="1" dirty="0" smtClean="0"/>
              <a:t>országépítő </a:t>
            </a:r>
            <a:r>
              <a:rPr lang="hu-HU" dirty="0" smtClean="0"/>
              <a:t>- 1934</a:t>
            </a:r>
            <a:endParaRPr lang="en-US" dirty="0"/>
          </a:p>
        </p:txBody>
      </p:sp>
      <p:sp>
        <p:nvSpPr>
          <p:cNvPr id="3" name="Content Placeholder 2"/>
          <p:cNvSpPr>
            <a:spLocks noGrp="1"/>
          </p:cNvSpPr>
          <p:nvPr>
            <p:ph idx="1"/>
          </p:nvPr>
        </p:nvSpPr>
        <p:spPr/>
        <p:txBody>
          <a:bodyPr/>
          <a:lstStyle/>
          <a:p>
            <a:r>
              <a:rPr lang="hu-HU" dirty="0" smtClean="0"/>
              <a:t>Baumgarten-díjjal </a:t>
            </a:r>
            <a:r>
              <a:rPr lang="hu-HU" dirty="0"/>
              <a:t>tüntették ki </a:t>
            </a:r>
            <a:endParaRPr lang="hu-HU" dirty="0" smtClean="0"/>
          </a:p>
          <a:p>
            <a:r>
              <a:rPr lang="hu-HU" dirty="0" smtClean="0"/>
              <a:t>monumentális </a:t>
            </a:r>
            <a:r>
              <a:rPr lang="hu-HU" dirty="0"/>
              <a:t>történelmi tablót </a:t>
            </a:r>
            <a:r>
              <a:rPr lang="hu-HU" dirty="0" smtClean="0"/>
              <a:t>fest </a:t>
            </a:r>
            <a:r>
              <a:rPr lang="hu-HU" dirty="0"/>
              <a:t>az államalapítás kori </a:t>
            </a:r>
            <a:r>
              <a:rPr lang="hu-HU" dirty="0" smtClean="0"/>
              <a:t>magyarságról</a:t>
            </a:r>
            <a:r>
              <a:rPr lang="hu-HU" dirty="0"/>
              <a:t>, annak társadalmi, vallási etnikai viszonyairól,  a keresztény magyar államiság megszületésének sorsfordító </a:t>
            </a:r>
            <a:r>
              <a:rPr lang="hu-HU" dirty="0" smtClean="0"/>
              <a:t>évtizedeiről.</a:t>
            </a:r>
          </a:p>
          <a:p>
            <a:r>
              <a:rPr lang="hu-HU" dirty="0" smtClean="0"/>
              <a:t>Fogadtatása nem volt egyértelműen pozitív</a:t>
            </a:r>
          </a:p>
          <a:p>
            <a:r>
              <a:rPr lang="hu-HU" b="1" dirty="0" smtClean="0"/>
              <a:t>Sík Sándorhoz </a:t>
            </a:r>
            <a:r>
              <a:rPr lang="hu-HU" dirty="0"/>
              <a:t>( Idézet, 36,37 </a:t>
            </a:r>
            <a:r>
              <a:rPr lang="hu-HU" dirty="0" smtClean="0"/>
              <a:t>o) írott levelében árnyalja a maga rajzolta képet</a:t>
            </a:r>
          </a:p>
          <a:p>
            <a:r>
              <a:rPr lang="en-US" dirty="0" err="1"/>
              <a:t>István</a:t>
            </a:r>
            <a:r>
              <a:rPr lang="en-US" dirty="0"/>
              <a:t> </a:t>
            </a:r>
            <a:r>
              <a:rPr lang="en-US" dirty="0" err="1"/>
              <a:t>az</a:t>
            </a:r>
            <a:r>
              <a:rPr lang="en-US" dirty="0"/>
              <a:t> </a:t>
            </a:r>
            <a:r>
              <a:rPr lang="en-US" dirty="0" err="1"/>
              <a:t>áldozatvállalás</a:t>
            </a:r>
            <a:r>
              <a:rPr lang="en-US" dirty="0"/>
              <a:t> </a:t>
            </a:r>
            <a:r>
              <a:rPr lang="en-US" dirty="0" err="1"/>
              <a:t>szimbóluma</a:t>
            </a:r>
            <a:r>
              <a:rPr lang="en-US" dirty="0"/>
              <a:t>, </a:t>
            </a:r>
            <a:r>
              <a:rPr lang="en-US" dirty="0" err="1"/>
              <a:t>aki</a:t>
            </a:r>
            <a:r>
              <a:rPr lang="en-US" dirty="0"/>
              <a:t> </a:t>
            </a:r>
            <a:r>
              <a:rPr lang="en-US" dirty="0" err="1"/>
              <a:t>mindenkor</a:t>
            </a:r>
            <a:r>
              <a:rPr lang="en-US" dirty="0"/>
              <a:t> </a:t>
            </a:r>
            <a:r>
              <a:rPr lang="en-US" dirty="0" err="1"/>
              <a:t>képes</a:t>
            </a:r>
            <a:r>
              <a:rPr lang="en-US" dirty="0"/>
              <a:t> </a:t>
            </a:r>
            <a:r>
              <a:rPr lang="en-US" dirty="0" err="1"/>
              <a:t>az</a:t>
            </a:r>
            <a:r>
              <a:rPr lang="en-US" dirty="0"/>
              <a:t> </a:t>
            </a:r>
            <a:r>
              <a:rPr lang="en-US" dirty="0" err="1"/>
              <a:t>önös</a:t>
            </a:r>
            <a:r>
              <a:rPr lang="en-US" dirty="0"/>
              <a:t> </a:t>
            </a:r>
            <a:r>
              <a:rPr lang="en-US" dirty="0" err="1"/>
              <a:t>érdekek</a:t>
            </a:r>
            <a:r>
              <a:rPr lang="en-US" dirty="0"/>
              <a:t> </a:t>
            </a:r>
            <a:r>
              <a:rPr lang="en-US" dirty="0" err="1"/>
              <a:t>fölé</a:t>
            </a:r>
            <a:r>
              <a:rPr lang="en-US" dirty="0"/>
              <a:t> </a:t>
            </a:r>
            <a:r>
              <a:rPr lang="en-US" dirty="0" err="1"/>
              <a:t>rendelt</a:t>
            </a:r>
            <a:r>
              <a:rPr lang="en-US" dirty="0"/>
              <a:t> </a:t>
            </a:r>
            <a:r>
              <a:rPr lang="en-US" dirty="0" err="1"/>
              <a:t>közösségi</a:t>
            </a:r>
            <a:r>
              <a:rPr lang="en-US" dirty="0"/>
              <a:t>, </a:t>
            </a:r>
            <a:r>
              <a:rPr lang="en-US" dirty="0" err="1"/>
              <a:t>nemzeti</a:t>
            </a:r>
            <a:r>
              <a:rPr lang="en-US" dirty="0"/>
              <a:t> </a:t>
            </a:r>
            <a:r>
              <a:rPr lang="en-US" dirty="0" err="1"/>
              <a:t>érdeket</a:t>
            </a:r>
            <a:r>
              <a:rPr lang="en-US" dirty="0"/>
              <a:t> </a:t>
            </a:r>
            <a:r>
              <a:rPr lang="en-US" dirty="0" err="1"/>
              <a:t>szolgálni</a:t>
            </a:r>
            <a:r>
              <a:rPr lang="en-US" dirty="0"/>
              <a:t> </a:t>
            </a:r>
            <a:r>
              <a:rPr lang="en-US" dirty="0" err="1"/>
              <a:t>lemondva</a:t>
            </a:r>
            <a:r>
              <a:rPr lang="en-US" dirty="0"/>
              <a:t> </a:t>
            </a:r>
            <a:r>
              <a:rPr lang="en-US" dirty="0" err="1"/>
              <a:t>szerelemről</a:t>
            </a:r>
            <a:r>
              <a:rPr lang="en-US" dirty="0"/>
              <a:t>, </a:t>
            </a:r>
            <a:r>
              <a:rPr lang="en-US" dirty="0" err="1"/>
              <a:t>barátságról</a:t>
            </a:r>
            <a:r>
              <a:rPr lang="en-US" dirty="0"/>
              <a:t>, s ha </a:t>
            </a:r>
            <a:r>
              <a:rPr lang="en-US" dirty="0" err="1"/>
              <a:t>kell</a:t>
            </a:r>
            <a:r>
              <a:rPr lang="en-US" dirty="0"/>
              <a:t> </a:t>
            </a:r>
            <a:r>
              <a:rPr lang="en-US" dirty="0" err="1"/>
              <a:t>még</a:t>
            </a:r>
            <a:r>
              <a:rPr lang="en-US" dirty="0"/>
              <a:t> </a:t>
            </a:r>
            <a:r>
              <a:rPr lang="en-US" dirty="0" err="1"/>
              <a:t>családi</a:t>
            </a:r>
            <a:r>
              <a:rPr lang="en-US" dirty="0"/>
              <a:t>, </a:t>
            </a:r>
            <a:r>
              <a:rPr lang="en-US" dirty="0" err="1"/>
              <a:t>vérségi</a:t>
            </a:r>
            <a:r>
              <a:rPr lang="en-US" dirty="0"/>
              <a:t> </a:t>
            </a:r>
            <a:r>
              <a:rPr lang="en-US" dirty="0" err="1"/>
              <a:t>kötelékeiről</a:t>
            </a:r>
            <a:r>
              <a:rPr lang="en-US" dirty="0"/>
              <a:t> is. </a:t>
            </a:r>
            <a:r>
              <a:rPr lang="en-US" dirty="0" err="1"/>
              <a:t>Ezért</a:t>
            </a:r>
            <a:r>
              <a:rPr lang="en-US" dirty="0"/>
              <a:t> </a:t>
            </a:r>
            <a:r>
              <a:rPr lang="en-US" dirty="0" err="1"/>
              <a:t>válik</a:t>
            </a:r>
            <a:r>
              <a:rPr lang="en-US" dirty="0"/>
              <a:t> </a:t>
            </a:r>
            <a:r>
              <a:rPr lang="en-US" dirty="0" err="1"/>
              <a:t>tragikus</a:t>
            </a:r>
            <a:r>
              <a:rPr lang="en-US" dirty="0"/>
              <a:t>, </a:t>
            </a:r>
            <a:r>
              <a:rPr lang="en-US" dirty="0" err="1"/>
              <a:t>magányos</a:t>
            </a:r>
            <a:r>
              <a:rPr lang="en-US" dirty="0"/>
              <a:t>, </a:t>
            </a:r>
            <a:r>
              <a:rPr lang="en-US" dirty="0" err="1"/>
              <a:t>sokszor</a:t>
            </a:r>
            <a:r>
              <a:rPr lang="en-US" dirty="0"/>
              <a:t> meg </a:t>
            </a:r>
            <a:r>
              <a:rPr lang="en-US" dirty="0" err="1"/>
              <a:t>nem</a:t>
            </a:r>
            <a:r>
              <a:rPr lang="en-US" dirty="0"/>
              <a:t> </a:t>
            </a:r>
            <a:r>
              <a:rPr lang="en-US" dirty="0" err="1"/>
              <a:t>értett</a:t>
            </a:r>
            <a:r>
              <a:rPr lang="en-US" dirty="0"/>
              <a:t> </a:t>
            </a:r>
            <a:r>
              <a:rPr lang="en-US" dirty="0" err="1"/>
              <a:t>hőssé</a:t>
            </a:r>
            <a:r>
              <a:rPr lang="en-US" dirty="0"/>
              <a:t>.</a:t>
            </a:r>
          </a:p>
        </p:txBody>
      </p:sp>
    </p:spTree>
    <p:extLst>
      <p:ext uri="{BB962C8B-B14F-4D97-AF65-F5344CB8AC3E}">
        <p14:creationId xmlns:p14="http://schemas.microsoft.com/office/powerpoint/2010/main" val="17578954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Kós Károly helye az irodalomban</a:t>
            </a:r>
            <a:endParaRPr lang="en-US" dirty="0"/>
          </a:p>
        </p:txBody>
      </p:sp>
      <p:sp>
        <p:nvSpPr>
          <p:cNvPr id="3" name="Content Placeholder 2"/>
          <p:cNvSpPr>
            <a:spLocks noGrp="1"/>
          </p:cNvSpPr>
          <p:nvPr>
            <p:ph idx="1"/>
          </p:nvPr>
        </p:nvSpPr>
        <p:spPr/>
        <p:txBody>
          <a:bodyPr/>
          <a:lstStyle/>
          <a:p>
            <a:r>
              <a:rPr lang="en-US" dirty="0" err="1"/>
              <a:t>Kós</a:t>
            </a:r>
            <a:r>
              <a:rPr lang="en-US" dirty="0"/>
              <a:t> </a:t>
            </a:r>
            <a:r>
              <a:rPr lang="en-US" dirty="0" err="1"/>
              <a:t>szépírói</a:t>
            </a:r>
            <a:r>
              <a:rPr lang="en-US" dirty="0"/>
              <a:t> </a:t>
            </a:r>
            <a:r>
              <a:rPr lang="en-US" dirty="0" err="1"/>
              <a:t>munkásságát</a:t>
            </a:r>
            <a:r>
              <a:rPr lang="en-US" dirty="0"/>
              <a:t> </a:t>
            </a:r>
            <a:r>
              <a:rPr lang="en-US" dirty="0" err="1"/>
              <a:t>illetően</a:t>
            </a:r>
            <a:r>
              <a:rPr lang="en-US" dirty="0"/>
              <a:t> </a:t>
            </a:r>
            <a:r>
              <a:rPr lang="en-US" dirty="0" err="1"/>
              <a:t>egyet</a:t>
            </a:r>
            <a:r>
              <a:rPr lang="en-US" dirty="0"/>
              <a:t> </a:t>
            </a:r>
            <a:r>
              <a:rPr lang="en-US" dirty="0" err="1"/>
              <a:t>kell</a:t>
            </a:r>
            <a:r>
              <a:rPr lang="en-US" dirty="0"/>
              <a:t> </a:t>
            </a:r>
            <a:r>
              <a:rPr lang="en-US" dirty="0" err="1"/>
              <a:t>értenünk</a:t>
            </a:r>
            <a:r>
              <a:rPr lang="en-US" dirty="0"/>
              <a:t> </a:t>
            </a:r>
            <a:r>
              <a:rPr lang="hu-HU" b="1" dirty="0" smtClean="0"/>
              <a:t>Pomogáts </a:t>
            </a:r>
            <a:r>
              <a:rPr lang="hu-HU" b="1" dirty="0"/>
              <a:t>Béla</a:t>
            </a:r>
            <a:r>
              <a:rPr lang="hu-HU" dirty="0"/>
              <a:t> véleményével, amikor  a különböző értékkritériumok alapján időről időre változó kanonizációs folyamatokban igyekszik kijelölni Kós Károly irodalom - és művelődéstörténeti helyét</a:t>
            </a:r>
            <a:r>
              <a:rPr lang="hu-HU" dirty="0" smtClean="0"/>
              <a:t>:</a:t>
            </a:r>
          </a:p>
          <a:p>
            <a:r>
              <a:rPr lang="hu-HU" dirty="0" smtClean="0"/>
              <a:t> </a:t>
            </a:r>
            <a:r>
              <a:rPr lang="hu-HU" dirty="0"/>
              <a:t>„</a:t>
            </a:r>
            <a:r>
              <a:rPr lang="hu-HU" i="1" dirty="0"/>
              <a:t>Az a példa, amelyet az ő élete és munkássága adott, az az erkölcsi tartás, amelyet ő képviselt, és az az írói–művészi etika, amelyet ő hirdetett, mindig követésre buzdító és mozgósító példát mutatott, és a jelenben is megkerülhetetlen értéke az erdélyi, s az egész magyar irodalomnak, a szellemi életnek és a közéletnek egyaránt. Ennek az írói munkásságnak és etikának az érvényességét, a hitelességét nem kérdőjelezheti meg, nem kezdheti ki semmiféle kanonizációs átrendeződés, semmiféle újabb keletű mesterkedés az irodalmi kánonok körül.</a:t>
            </a:r>
            <a:r>
              <a:rPr lang="hu-HU" dirty="0"/>
              <a:t>”</a:t>
            </a:r>
            <a:endParaRPr lang="en-US" dirty="0"/>
          </a:p>
          <a:p>
            <a:r>
              <a:rPr lang="hu-HU" baseline="30000" dirty="0"/>
              <a:t>	</a:t>
            </a:r>
            <a:r>
              <a:rPr lang="hu-HU" dirty="0"/>
              <a:t>Pomogáts Béla, </a:t>
            </a:r>
            <a:r>
              <a:rPr lang="hu-HU" i="1" dirty="0"/>
              <a:t>Az irodalmi kánonok átrendeződése és Kós Károly</a:t>
            </a:r>
            <a:r>
              <a:rPr lang="hu-HU" dirty="0"/>
              <a:t>. Forrás: </a:t>
            </a:r>
            <a:r>
              <a:rPr lang="hu-HU" u="sng" dirty="0">
                <a:hlinkClick r:id="rId2"/>
              </a:rPr>
              <a:t>http://www.iti.mta.hu/Szorenyi60/Pomogats.pdf</a:t>
            </a:r>
            <a:endParaRPr lang="en-US" dirty="0"/>
          </a:p>
          <a:p>
            <a:endParaRPr lang="en-US" dirty="0"/>
          </a:p>
        </p:txBody>
      </p:sp>
    </p:spTree>
    <p:extLst>
      <p:ext uri="{BB962C8B-B14F-4D97-AF65-F5344CB8AC3E}">
        <p14:creationId xmlns:p14="http://schemas.microsoft.com/office/powerpoint/2010/main" val="2110355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...emléke</a:t>
            </a:r>
            <a:endParaRPr lang="en-US" dirty="0"/>
          </a:p>
        </p:txBody>
      </p:sp>
      <p:sp>
        <p:nvSpPr>
          <p:cNvPr id="3" name="Content Placeholder 2"/>
          <p:cNvSpPr>
            <a:spLocks noGrp="1"/>
          </p:cNvSpPr>
          <p:nvPr>
            <p:ph sz="half" idx="1"/>
          </p:nvPr>
        </p:nvSpPr>
        <p:spPr/>
        <p:txBody>
          <a:bodyPr/>
          <a:lstStyle/>
          <a:p>
            <a:r>
              <a:rPr lang="en-US" u="sng" dirty="0">
                <a:hlinkClick r:id="rId2"/>
              </a:rPr>
              <a:t>https://www.facebook.com/watch/?v=1238986226234395</a:t>
            </a:r>
            <a:r>
              <a:rPr lang="en-US" dirty="0"/>
              <a:t> </a:t>
            </a:r>
            <a:r>
              <a:rPr lang="en-US" dirty="0" err="1"/>
              <a:t>Kós</a:t>
            </a:r>
            <a:r>
              <a:rPr lang="en-US" dirty="0"/>
              <a:t> </a:t>
            </a:r>
            <a:r>
              <a:rPr lang="en-US" dirty="0" err="1"/>
              <a:t>hangja</a:t>
            </a:r>
            <a:r>
              <a:rPr lang="en-US" dirty="0"/>
              <a:t> 6.26</a:t>
            </a:r>
          </a:p>
          <a:p>
            <a:r>
              <a:rPr lang="en-US" u="sng" dirty="0">
                <a:hlinkClick r:id="rId3"/>
              </a:rPr>
              <a:t>https://www.facebook.com/watch/?v=1120026238130395</a:t>
            </a:r>
            <a:r>
              <a:rPr lang="en-US" dirty="0"/>
              <a:t> </a:t>
            </a:r>
            <a:r>
              <a:rPr lang="en-US" dirty="0" err="1"/>
              <a:t>Kós</a:t>
            </a:r>
            <a:r>
              <a:rPr lang="en-US" dirty="0"/>
              <a:t> </a:t>
            </a:r>
            <a:r>
              <a:rPr lang="en-US" dirty="0" err="1"/>
              <a:t>Károly</a:t>
            </a:r>
            <a:r>
              <a:rPr lang="en-US" dirty="0"/>
              <a:t> </a:t>
            </a:r>
            <a:r>
              <a:rPr lang="en-US" dirty="0" err="1"/>
              <a:t>temetése</a:t>
            </a:r>
            <a:r>
              <a:rPr lang="en-US" dirty="0"/>
              <a:t> 3.13</a:t>
            </a:r>
          </a:p>
          <a:p>
            <a:r>
              <a:rPr lang="en-US" u="sng" dirty="0">
                <a:hlinkClick r:id="rId4"/>
              </a:rPr>
              <a:t>https://www.facebook.com/watch/?v=1229062617226756</a:t>
            </a:r>
            <a:r>
              <a:rPr lang="en-US" dirty="0"/>
              <a:t> </a:t>
            </a:r>
            <a:r>
              <a:rPr lang="en-US" dirty="0" err="1"/>
              <a:t>Kós</a:t>
            </a:r>
            <a:r>
              <a:rPr lang="en-US" dirty="0"/>
              <a:t> </a:t>
            </a:r>
            <a:r>
              <a:rPr lang="en-US" dirty="0" err="1"/>
              <a:t>hangja</a:t>
            </a:r>
            <a:r>
              <a:rPr lang="en-US" dirty="0"/>
              <a:t>, </a:t>
            </a:r>
            <a:r>
              <a:rPr lang="en-US" dirty="0" err="1"/>
              <a:t>Kalotaszeg</a:t>
            </a:r>
            <a:r>
              <a:rPr lang="en-US" dirty="0"/>
              <a:t> 7.06, DE! 0.29</a:t>
            </a:r>
          </a:p>
          <a:p>
            <a:endParaRPr lang="en-US" dirty="0"/>
          </a:p>
        </p:txBody>
      </p:sp>
      <p:pic>
        <p:nvPicPr>
          <p:cNvPr id="5" name="Content Placeholder 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40582" y="1946979"/>
            <a:ext cx="5325475" cy="3994106"/>
          </a:xfrm>
        </p:spPr>
      </p:pic>
    </p:spTree>
    <p:extLst>
      <p:ext uri="{BB962C8B-B14F-4D97-AF65-F5344CB8AC3E}">
        <p14:creationId xmlns:p14="http://schemas.microsoft.com/office/powerpoint/2010/main" val="149089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Erdély kisebbségi irodalmának születése </a:t>
            </a:r>
          </a:p>
        </p:txBody>
      </p:sp>
      <p:sp>
        <p:nvSpPr>
          <p:cNvPr id="3" name="Content Placeholder 2"/>
          <p:cNvSpPr>
            <a:spLocks noGrp="1"/>
          </p:cNvSpPr>
          <p:nvPr>
            <p:ph idx="1"/>
          </p:nvPr>
        </p:nvSpPr>
        <p:spPr/>
        <p:txBody>
          <a:bodyPr/>
          <a:lstStyle/>
          <a:p>
            <a:pPr marL="0" indent="0">
              <a:buNone/>
            </a:pPr>
            <a:r>
              <a:rPr lang="hu-HU" dirty="0"/>
              <a:t>A</a:t>
            </a:r>
            <a:r>
              <a:rPr lang="en-US" dirty="0" smtClean="0"/>
              <a:t> </a:t>
            </a:r>
            <a:r>
              <a:rPr lang="en-US" dirty="0" err="1"/>
              <a:t>történelmi</a:t>
            </a:r>
            <a:r>
              <a:rPr lang="en-US" dirty="0"/>
              <a:t> </a:t>
            </a:r>
            <a:r>
              <a:rPr lang="en-US" dirty="0" err="1"/>
              <a:t>Magyarország</a:t>
            </a:r>
            <a:r>
              <a:rPr lang="en-US" dirty="0"/>
              <a:t> </a:t>
            </a:r>
            <a:r>
              <a:rPr lang="en-US" dirty="0" err="1"/>
              <a:t>kényszerű</a:t>
            </a:r>
            <a:r>
              <a:rPr lang="en-US" dirty="0"/>
              <a:t> </a:t>
            </a:r>
            <a:r>
              <a:rPr lang="en-US" dirty="0" err="1"/>
              <a:t>szétesésének</a:t>
            </a:r>
            <a:r>
              <a:rPr lang="en-US" dirty="0"/>
              <a:t> </a:t>
            </a:r>
            <a:r>
              <a:rPr lang="en-US" dirty="0" err="1"/>
              <a:t>szükségszerű</a:t>
            </a:r>
            <a:r>
              <a:rPr lang="en-US" dirty="0"/>
              <a:t> </a:t>
            </a:r>
            <a:r>
              <a:rPr lang="en-US" dirty="0" err="1"/>
              <a:t>következménye</a:t>
            </a:r>
            <a:r>
              <a:rPr lang="en-US" dirty="0"/>
              <a:t>, </a:t>
            </a:r>
            <a:r>
              <a:rPr lang="en-US" dirty="0" err="1"/>
              <a:t>melyet</a:t>
            </a:r>
            <a:r>
              <a:rPr lang="en-US" dirty="0"/>
              <a:t> </a:t>
            </a:r>
            <a:r>
              <a:rPr lang="en-US" dirty="0" err="1"/>
              <a:t>hosszas</a:t>
            </a:r>
            <a:r>
              <a:rPr lang="en-US" dirty="0"/>
              <a:t> </a:t>
            </a:r>
            <a:r>
              <a:rPr lang="en-US" dirty="0" err="1"/>
              <a:t>vajúdás</a:t>
            </a:r>
            <a:r>
              <a:rPr lang="en-US" dirty="0"/>
              <a:t>, </a:t>
            </a:r>
            <a:r>
              <a:rPr lang="en-US" dirty="0" err="1"/>
              <a:t>útkeresés</a:t>
            </a:r>
            <a:r>
              <a:rPr lang="en-US" dirty="0"/>
              <a:t> </a:t>
            </a:r>
            <a:r>
              <a:rPr lang="en-US" dirty="0" err="1"/>
              <a:t>időszaka</a:t>
            </a:r>
            <a:r>
              <a:rPr lang="en-US" dirty="0"/>
              <a:t> </a:t>
            </a:r>
            <a:r>
              <a:rPr lang="en-US" dirty="0" err="1"/>
              <a:t>követett</a:t>
            </a:r>
            <a:r>
              <a:rPr lang="en-US" dirty="0"/>
              <a:t>. </a:t>
            </a:r>
            <a:endParaRPr lang="hu-HU" dirty="0" smtClean="0"/>
          </a:p>
          <a:p>
            <a:pPr marL="0" indent="0">
              <a:buNone/>
            </a:pPr>
            <a:r>
              <a:rPr lang="en-US" dirty="0" err="1" smtClean="0"/>
              <a:t>Többségi</a:t>
            </a:r>
            <a:r>
              <a:rPr lang="en-US" dirty="0"/>
              <a:t>, </a:t>
            </a:r>
            <a:r>
              <a:rPr lang="en-US" dirty="0" err="1"/>
              <a:t>államalkotó</a:t>
            </a:r>
            <a:r>
              <a:rPr lang="en-US" dirty="0"/>
              <a:t> </a:t>
            </a:r>
            <a:r>
              <a:rPr lang="en-US" dirty="0" err="1"/>
              <a:t>pozícióból</a:t>
            </a:r>
            <a:r>
              <a:rPr lang="en-US" dirty="0"/>
              <a:t> </a:t>
            </a:r>
            <a:r>
              <a:rPr lang="en-US" dirty="0" err="1"/>
              <a:t>jogfosztott</a:t>
            </a:r>
            <a:r>
              <a:rPr lang="en-US" dirty="0"/>
              <a:t>, </a:t>
            </a:r>
            <a:r>
              <a:rPr lang="en-US" dirty="0" err="1"/>
              <a:t>megtűrt</a:t>
            </a:r>
            <a:r>
              <a:rPr lang="en-US" dirty="0"/>
              <a:t> </a:t>
            </a:r>
            <a:r>
              <a:rPr lang="en-US" dirty="0" err="1"/>
              <a:t>státusba</a:t>
            </a:r>
            <a:r>
              <a:rPr lang="en-US" dirty="0"/>
              <a:t> </a:t>
            </a:r>
            <a:r>
              <a:rPr lang="en-US" dirty="0" err="1"/>
              <a:t>került</a:t>
            </a:r>
            <a:r>
              <a:rPr lang="en-US" dirty="0"/>
              <a:t> a </a:t>
            </a:r>
            <a:r>
              <a:rPr lang="en-US" dirty="0" err="1"/>
              <a:t>magyarság</a:t>
            </a:r>
            <a:r>
              <a:rPr lang="en-US" dirty="0"/>
              <a:t>, </a:t>
            </a:r>
            <a:r>
              <a:rPr lang="en-US" dirty="0" err="1"/>
              <a:t>mely</a:t>
            </a:r>
            <a:r>
              <a:rPr lang="en-US" dirty="0"/>
              <a:t> </a:t>
            </a:r>
            <a:r>
              <a:rPr lang="en-US" dirty="0" err="1"/>
              <a:t>identitásválságba</a:t>
            </a:r>
            <a:r>
              <a:rPr lang="en-US" dirty="0"/>
              <a:t>, </a:t>
            </a:r>
            <a:r>
              <a:rPr lang="en-US" dirty="0" err="1"/>
              <a:t>az</a:t>
            </a:r>
            <a:r>
              <a:rPr lang="en-US" dirty="0"/>
              <a:t> </a:t>
            </a:r>
            <a:r>
              <a:rPr lang="en-US" dirty="0" err="1"/>
              <a:t>értékvesztettség</a:t>
            </a:r>
            <a:r>
              <a:rPr lang="en-US" dirty="0"/>
              <a:t> </a:t>
            </a:r>
            <a:r>
              <a:rPr lang="en-US" dirty="0" err="1"/>
              <a:t>állapotába</a:t>
            </a:r>
            <a:r>
              <a:rPr lang="en-US" dirty="0"/>
              <a:t>, </a:t>
            </a:r>
            <a:r>
              <a:rPr lang="en-US" dirty="0" err="1"/>
              <a:t>mély</a:t>
            </a:r>
            <a:r>
              <a:rPr lang="en-US" dirty="0"/>
              <a:t> </a:t>
            </a:r>
            <a:r>
              <a:rPr lang="en-US" dirty="0" err="1"/>
              <a:t>csüggedésbe</a:t>
            </a:r>
            <a:r>
              <a:rPr lang="en-US" dirty="0"/>
              <a:t> </a:t>
            </a:r>
            <a:r>
              <a:rPr lang="en-US" dirty="0" err="1"/>
              <a:t>sodorta</a:t>
            </a:r>
            <a:r>
              <a:rPr lang="en-US" dirty="0"/>
              <a:t>. </a:t>
            </a:r>
            <a:endParaRPr lang="hu-HU" dirty="0" smtClean="0"/>
          </a:p>
          <a:p>
            <a:pPr marL="0" indent="0">
              <a:buNone/>
            </a:pPr>
            <a:r>
              <a:rPr lang="en-US" dirty="0" smtClean="0"/>
              <a:t>(</a:t>
            </a:r>
            <a:r>
              <a:rPr lang="en-US" dirty="0"/>
              <a:t>A </a:t>
            </a:r>
            <a:r>
              <a:rPr lang="en-US" dirty="0" err="1"/>
              <a:t>húszas</a:t>
            </a:r>
            <a:r>
              <a:rPr lang="en-US" dirty="0"/>
              <a:t> </a:t>
            </a:r>
            <a:r>
              <a:rPr lang="en-US" dirty="0" err="1"/>
              <a:t>évek</a:t>
            </a:r>
            <a:r>
              <a:rPr lang="en-US" dirty="0"/>
              <a:t> </a:t>
            </a:r>
            <a:r>
              <a:rPr lang="en-US" dirty="0" err="1"/>
              <a:t>közepéig</a:t>
            </a:r>
            <a:r>
              <a:rPr lang="en-US" dirty="0"/>
              <a:t> </a:t>
            </a:r>
            <a:r>
              <a:rPr lang="en-US" dirty="0" err="1"/>
              <a:t>több</a:t>
            </a:r>
            <a:r>
              <a:rPr lang="en-US" dirty="0"/>
              <a:t> mint </a:t>
            </a:r>
            <a:r>
              <a:rPr lang="en-US" dirty="0" err="1"/>
              <a:t>kétszázezer</a:t>
            </a:r>
            <a:r>
              <a:rPr lang="en-US" dirty="0"/>
              <a:t> </a:t>
            </a:r>
            <a:r>
              <a:rPr lang="en-US" dirty="0" err="1"/>
              <a:t>magyar</a:t>
            </a:r>
            <a:r>
              <a:rPr lang="en-US" dirty="0"/>
              <a:t> </a:t>
            </a:r>
            <a:r>
              <a:rPr lang="en-US" dirty="0" err="1"/>
              <a:t>hagyta</a:t>
            </a:r>
            <a:r>
              <a:rPr lang="en-US" dirty="0"/>
              <a:t> el </a:t>
            </a:r>
            <a:r>
              <a:rPr lang="en-US" dirty="0" err="1"/>
              <a:t>Erdélyt</a:t>
            </a:r>
            <a:r>
              <a:rPr lang="en-US" dirty="0"/>
              <a:t>).  </a:t>
            </a:r>
            <a:endParaRPr lang="hu-HU" dirty="0" smtClean="0"/>
          </a:p>
          <a:p>
            <a:pPr marL="0" indent="0">
              <a:buNone/>
            </a:pPr>
            <a:r>
              <a:rPr lang="hu-HU" i="1" dirty="0"/>
              <a:t>Vallasek </a:t>
            </a:r>
            <a:r>
              <a:rPr lang="hu-HU" i="1" dirty="0" smtClean="0"/>
              <a:t>Júlia</a:t>
            </a:r>
            <a:r>
              <a:rPr lang="en-US" i="1" dirty="0" smtClean="0"/>
              <a:t> </a:t>
            </a:r>
            <a:r>
              <a:rPr lang="en-US" i="1" dirty="0" smtClean="0"/>
              <a:t>„A </a:t>
            </a:r>
            <a:r>
              <a:rPr lang="en-US" i="1" dirty="0" err="1"/>
              <a:t>nemcsak</a:t>
            </a:r>
            <a:r>
              <a:rPr lang="en-US" i="1" dirty="0"/>
              <a:t> </a:t>
            </a:r>
            <a:r>
              <a:rPr lang="en-US" i="1" dirty="0" err="1"/>
              <a:t>politikai</a:t>
            </a:r>
            <a:r>
              <a:rPr lang="en-US" i="1" dirty="0"/>
              <a:t> </a:t>
            </a:r>
            <a:r>
              <a:rPr lang="en-US" i="1" dirty="0" err="1"/>
              <a:t>stratégiaként</a:t>
            </a:r>
            <a:r>
              <a:rPr lang="en-US" i="1" dirty="0"/>
              <a:t>, </a:t>
            </a:r>
            <a:r>
              <a:rPr lang="en-US" i="1" dirty="0" err="1"/>
              <a:t>hanem</a:t>
            </a:r>
            <a:r>
              <a:rPr lang="en-US" i="1" dirty="0"/>
              <a:t> a </a:t>
            </a:r>
            <a:r>
              <a:rPr lang="en-US" i="1" dirty="0" err="1"/>
              <a:t>sokkhatás</a:t>
            </a:r>
            <a:r>
              <a:rPr lang="en-US" i="1" dirty="0"/>
              <a:t> </a:t>
            </a:r>
            <a:r>
              <a:rPr lang="en-US" i="1" dirty="0" err="1"/>
              <a:t>természetes</a:t>
            </a:r>
            <a:r>
              <a:rPr lang="en-US" i="1" dirty="0"/>
              <a:t> </a:t>
            </a:r>
            <a:r>
              <a:rPr lang="en-US" i="1" dirty="0" err="1"/>
              <a:t>tömegpszichológiai</a:t>
            </a:r>
            <a:r>
              <a:rPr lang="en-US" i="1" dirty="0"/>
              <a:t> </a:t>
            </a:r>
            <a:r>
              <a:rPr lang="en-US" i="1" dirty="0" err="1"/>
              <a:t>hatásaként</a:t>
            </a:r>
            <a:r>
              <a:rPr lang="en-US" i="1" dirty="0"/>
              <a:t> is </a:t>
            </a:r>
            <a:r>
              <a:rPr lang="en-US" i="1" dirty="0" err="1"/>
              <a:t>értelmezhető</a:t>
            </a:r>
            <a:r>
              <a:rPr lang="en-US" i="1" dirty="0"/>
              <a:t> </a:t>
            </a:r>
            <a:r>
              <a:rPr lang="en-US" i="1" dirty="0" err="1" smtClean="0"/>
              <a:t>passzivitás</a:t>
            </a:r>
            <a:r>
              <a:rPr lang="hu-HU" i="1" dirty="0" smtClean="0"/>
              <a:t> (repatriálás)</a:t>
            </a:r>
            <a:r>
              <a:rPr lang="en-US" i="1" dirty="0" smtClean="0"/>
              <a:t> </a:t>
            </a:r>
            <a:r>
              <a:rPr lang="en-US" i="1" dirty="0" err="1"/>
              <a:t>ellenében</a:t>
            </a:r>
            <a:r>
              <a:rPr lang="en-US" i="1" dirty="0"/>
              <a:t> meg </a:t>
            </a:r>
            <a:r>
              <a:rPr lang="en-US" i="1" dirty="0" err="1"/>
              <a:t>kellett</a:t>
            </a:r>
            <a:r>
              <a:rPr lang="en-US" i="1" dirty="0"/>
              <a:t> </a:t>
            </a:r>
            <a:r>
              <a:rPr lang="en-US" i="1" dirty="0" err="1"/>
              <a:t>konstruálni</a:t>
            </a:r>
            <a:r>
              <a:rPr lang="en-US" i="1" dirty="0"/>
              <a:t> </a:t>
            </a:r>
            <a:r>
              <a:rPr lang="en-US" i="1" dirty="0" err="1"/>
              <a:t>azt</a:t>
            </a:r>
            <a:r>
              <a:rPr lang="en-US" i="1" dirty="0"/>
              <a:t> </a:t>
            </a:r>
            <a:r>
              <a:rPr lang="en-US" i="1" dirty="0" err="1"/>
              <a:t>az</a:t>
            </a:r>
            <a:r>
              <a:rPr lang="en-US" i="1" dirty="0"/>
              <a:t> </a:t>
            </a:r>
            <a:r>
              <a:rPr lang="en-US" i="1" dirty="0" err="1"/>
              <a:t>új</a:t>
            </a:r>
            <a:r>
              <a:rPr lang="en-US" i="1" dirty="0"/>
              <a:t> </a:t>
            </a:r>
            <a:r>
              <a:rPr lang="en-US" i="1" dirty="0" err="1"/>
              <a:t>identitást</a:t>
            </a:r>
            <a:r>
              <a:rPr lang="en-US" i="1" dirty="0"/>
              <a:t>, </a:t>
            </a:r>
            <a:r>
              <a:rPr lang="en-US" i="1" dirty="0" err="1"/>
              <a:t>amely</a:t>
            </a:r>
            <a:r>
              <a:rPr lang="en-US" i="1" dirty="0"/>
              <a:t> </a:t>
            </a:r>
            <a:r>
              <a:rPr lang="en-US" i="1" dirty="0" err="1"/>
              <a:t>lehetővé</a:t>
            </a:r>
            <a:r>
              <a:rPr lang="en-US" i="1" dirty="0"/>
              <a:t> </a:t>
            </a:r>
            <a:r>
              <a:rPr lang="en-US" i="1" dirty="0" err="1"/>
              <a:t>teszi</a:t>
            </a:r>
            <a:r>
              <a:rPr lang="en-US" i="1" dirty="0"/>
              <a:t> </a:t>
            </a:r>
            <a:r>
              <a:rPr lang="en-US" i="1" dirty="0" err="1"/>
              <a:t>az</a:t>
            </a:r>
            <a:r>
              <a:rPr lang="en-US" i="1" dirty="0"/>
              <a:t> </a:t>
            </a:r>
            <a:r>
              <a:rPr lang="en-US" i="1" dirty="0" err="1"/>
              <a:t>új</a:t>
            </a:r>
            <a:r>
              <a:rPr lang="en-US" i="1" dirty="0"/>
              <a:t> </a:t>
            </a:r>
            <a:r>
              <a:rPr lang="en-US" i="1" dirty="0" err="1"/>
              <a:t>helyzetben</a:t>
            </a:r>
            <a:r>
              <a:rPr lang="en-US" i="1" dirty="0"/>
              <a:t> </a:t>
            </a:r>
            <a:r>
              <a:rPr lang="en-US" i="1" dirty="0" err="1"/>
              <a:t>való</a:t>
            </a:r>
            <a:r>
              <a:rPr lang="en-US" i="1" dirty="0"/>
              <a:t> </a:t>
            </a:r>
            <a:r>
              <a:rPr lang="en-US" i="1" dirty="0" err="1" smtClean="0"/>
              <a:t>továbbélést</a:t>
            </a:r>
            <a:r>
              <a:rPr lang="hu-HU" i="1" dirty="0" smtClean="0"/>
              <a:t>”</a:t>
            </a:r>
            <a:endParaRPr lang="en-US" dirty="0"/>
          </a:p>
        </p:txBody>
      </p:sp>
    </p:spTree>
    <p:extLst>
      <p:ext uri="{BB962C8B-B14F-4D97-AF65-F5344CB8AC3E}">
        <p14:creationId xmlns:p14="http://schemas.microsoft.com/office/powerpoint/2010/main" val="91974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i="1" dirty="0" err="1" smtClean="0"/>
              <a:t>Kiáltó</a:t>
            </a:r>
            <a:r>
              <a:rPr lang="en-US" sz="2700" b="1" i="1" dirty="0" smtClean="0"/>
              <a:t> </a:t>
            </a:r>
            <a:r>
              <a:rPr lang="en-US" sz="2700" b="1" i="1" dirty="0"/>
              <a:t>szó Erdély, Bánság, Körös-vidék és Máramaros </a:t>
            </a:r>
            <a:r>
              <a:rPr lang="en-US" sz="2700" b="1" i="1" dirty="0" err="1"/>
              <a:t>magyarságához</a:t>
            </a:r>
            <a:r>
              <a:rPr lang="en-US" sz="2700" b="1" dirty="0"/>
              <a:t> </a:t>
            </a:r>
            <a:r>
              <a:rPr lang="hu-HU" sz="2700" b="1" dirty="0" smtClean="0"/>
              <a:t>- </a:t>
            </a:r>
            <a:r>
              <a:rPr lang="en-US" sz="2700" b="1" dirty="0" err="1" smtClean="0"/>
              <a:t>Kós</a:t>
            </a:r>
            <a:r>
              <a:rPr lang="en-US" sz="2700" b="1" dirty="0" smtClean="0"/>
              <a:t> </a:t>
            </a:r>
            <a:r>
              <a:rPr lang="en-US" sz="2700" b="1" dirty="0"/>
              <a:t>Károly, Paál Árpád és Zágoni </a:t>
            </a:r>
            <a:r>
              <a:rPr lang="en-US" sz="2700" b="1" dirty="0" err="1"/>
              <a:t>István</a:t>
            </a:r>
            <a:r>
              <a:rPr lang="en-US" sz="2700" b="1" dirty="0"/>
              <a:t> </a:t>
            </a:r>
            <a:r>
              <a:rPr lang="en-US" sz="2700" b="1" dirty="0" err="1" smtClean="0"/>
              <a:t>röpirata</a:t>
            </a:r>
            <a:r>
              <a:rPr lang="en-US" sz="2700" dirty="0"/>
              <a:t>, mely 1921. január 23-án Kolozsvárott jelent meg</a:t>
            </a:r>
            <a:r>
              <a:rPr lang="en-US" dirty="0"/>
              <a:t>.</a:t>
            </a:r>
          </a:p>
        </p:txBody>
      </p:sp>
      <p:sp>
        <p:nvSpPr>
          <p:cNvPr id="3" name="Content Placeholder 2"/>
          <p:cNvSpPr>
            <a:spLocks noGrp="1"/>
          </p:cNvSpPr>
          <p:nvPr>
            <p:ph idx="1"/>
          </p:nvPr>
        </p:nvSpPr>
        <p:spPr/>
        <p:txBody>
          <a:bodyPr>
            <a:normAutofit/>
          </a:bodyPr>
          <a:lstStyle/>
          <a:p>
            <a:r>
              <a:rPr lang="hu-HU" sz="2000" dirty="0"/>
              <a:t>a</a:t>
            </a:r>
            <a:r>
              <a:rPr lang="hu-HU" sz="2000" dirty="0" smtClean="0"/>
              <a:t>z erdélyi gondolat alap</a:t>
            </a:r>
            <a:r>
              <a:rPr lang="en-US" sz="2000" dirty="0" err="1" smtClean="0"/>
              <a:t>dokumentuma</a:t>
            </a:r>
            <a:r>
              <a:rPr lang="hu-HU" sz="2000" dirty="0" smtClean="0"/>
              <a:t>, </a:t>
            </a:r>
          </a:p>
          <a:p>
            <a:r>
              <a:rPr lang="hu-HU" sz="2000" dirty="0" smtClean="0"/>
              <a:t>a </a:t>
            </a:r>
            <a:r>
              <a:rPr lang="en-US" sz="2000" dirty="0" err="1" smtClean="0"/>
              <a:t>sajátos</a:t>
            </a:r>
            <a:r>
              <a:rPr lang="en-US" sz="2000" dirty="0" smtClean="0"/>
              <a:t> </a:t>
            </a:r>
            <a:r>
              <a:rPr lang="en-US" sz="2000" dirty="0" err="1"/>
              <a:t>erdélyi</a:t>
            </a:r>
            <a:r>
              <a:rPr lang="en-US" sz="2000" dirty="0"/>
              <a:t> </a:t>
            </a:r>
            <a:r>
              <a:rPr lang="en-US" sz="2000" dirty="0" err="1"/>
              <a:t>identitás</a:t>
            </a:r>
            <a:r>
              <a:rPr lang="en-US" sz="2000" dirty="0"/>
              <a:t> </a:t>
            </a:r>
            <a:r>
              <a:rPr lang="en-US" sz="2000" dirty="0" err="1"/>
              <a:t>értelmezésnek</a:t>
            </a:r>
            <a:r>
              <a:rPr lang="en-US" sz="2000" dirty="0"/>
              <a:t> </a:t>
            </a:r>
            <a:r>
              <a:rPr lang="en-US" sz="2000" dirty="0" smtClean="0"/>
              <a:t> </a:t>
            </a:r>
            <a:r>
              <a:rPr lang="en-US" sz="2000" dirty="0" err="1"/>
              <a:t>máig</a:t>
            </a:r>
            <a:r>
              <a:rPr lang="en-US" sz="2000" dirty="0"/>
              <a:t> </a:t>
            </a:r>
            <a:r>
              <a:rPr lang="en-US" sz="2000" dirty="0" err="1" smtClean="0"/>
              <a:t>ható</a:t>
            </a:r>
            <a:r>
              <a:rPr lang="hu-HU" sz="2000" dirty="0" smtClean="0"/>
              <a:t> eszméje</a:t>
            </a:r>
          </a:p>
          <a:p>
            <a:pPr marL="0" indent="0">
              <a:buNone/>
            </a:pPr>
            <a:r>
              <a:rPr lang="en-US" dirty="0" err="1" smtClean="0"/>
              <a:t>Meghatározta</a:t>
            </a:r>
            <a:r>
              <a:rPr lang="hu-HU" dirty="0" smtClean="0"/>
              <a:t> </a:t>
            </a:r>
            <a:r>
              <a:rPr lang="en-US" dirty="0" smtClean="0"/>
              <a:t>a </a:t>
            </a:r>
            <a:r>
              <a:rPr lang="en-US" dirty="0" err="1"/>
              <a:t>két</a:t>
            </a:r>
            <a:r>
              <a:rPr lang="en-US" dirty="0"/>
              <a:t> </a:t>
            </a:r>
            <a:r>
              <a:rPr lang="en-US" dirty="0" err="1"/>
              <a:t>világháború</a:t>
            </a:r>
            <a:r>
              <a:rPr lang="en-US" dirty="0"/>
              <a:t> </a:t>
            </a:r>
            <a:r>
              <a:rPr lang="en-US" dirty="0" err="1"/>
              <a:t>között</a:t>
            </a:r>
            <a:r>
              <a:rPr lang="en-US" dirty="0"/>
              <a:t> </a:t>
            </a:r>
            <a:r>
              <a:rPr lang="en-US" dirty="0" err="1"/>
              <a:t>Erdélyben</a:t>
            </a:r>
            <a:r>
              <a:rPr lang="en-US" dirty="0"/>
              <a:t> </a:t>
            </a:r>
            <a:r>
              <a:rPr lang="en-US" dirty="0" err="1"/>
              <a:t>kibontakozó</a:t>
            </a:r>
            <a:r>
              <a:rPr lang="en-US" dirty="0"/>
              <a:t> </a:t>
            </a:r>
            <a:r>
              <a:rPr lang="en-US" dirty="0" err="1"/>
              <a:t>kulturális</a:t>
            </a:r>
            <a:r>
              <a:rPr lang="en-US" dirty="0"/>
              <a:t> </a:t>
            </a:r>
            <a:r>
              <a:rPr lang="en-US" dirty="0" err="1"/>
              <a:t>művelődési</a:t>
            </a:r>
            <a:r>
              <a:rPr lang="en-US" dirty="0"/>
              <a:t>, </a:t>
            </a:r>
            <a:r>
              <a:rPr lang="en-US" dirty="0" err="1"/>
              <a:t>irodalmi</a:t>
            </a:r>
            <a:r>
              <a:rPr lang="en-US" dirty="0"/>
              <a:t> </a:t>
            </a:r>
            <a:r>
              <a:rPr lang="en-US" dirty="0" err="1"/>
              <a:t>élet</a:t>
            </a:r>
            <a:r>
              <a:rPr lang="en-US" dirty="0"/>
              <a:t> </a:t>
            </a:r>
            <a:r>
              <a:rPr lang="hu-HU" dirty="0" smtClean="0"/>
              <a:t>kibontakozásának</a:t>
            </a:r>
            <a:r>
              <a:rPr lang="en-US" dirty="0" smtClean="0"/>
              <a:t> </a:t>
            </a:r>
            <a:r>
              <a:rPr lang="en-US" dirty="0" err="1"/>
              <a:t>folyamatát</a:t>
            </a:r>
            <a:r>
              <a:rPr lang="en-US" dirty="0"/>
              <a:t>, a </a:t>
            </a:r>
            <a:r>
              <a:rPr lang="en-US" dirty="0" err="1"/>
              <a:t>közéleti</a:t>
            </a:r>
            <a:r>
              <a:rPr lang="en-US" dirty="0"/>
              <a:t> </a:t>
            </a:r>
            <a:r>
              <a:rPr lang="en-US" dirty="0" err="1"/>
              <a:t>szerepvállalás</a:t>
            </a:r>
            <a:r>
              <a:rPr lang="en-US" dirty="0"/>
              <a:t> </a:t>
            </a:r>
            <a:r>
              <a:rPr lang="en-US" dirty="0" err="1"/>
              <a:t>ethoszát</a:t>
            </a:r>
            <a:r>
              <a:rPr lang="en-US" dirty="0"/>
              <a:t>, </a:t>
            </a:r>
            <a:r>
              <a:rPr lang="en-US" dirty="0" err="1"/>
              <a:t>művészi-alkotói</a:t>
            </a:r>
            <a:r>
              <a:rPr lang="en-US" dirty="0"/>
              <a:t> </a:t>
            </a:r>
            <a:r>
              <a:rPr lang="en-US" dirty="0" err="1" smtClean="0"/>
              <a:t>világképét</a:t>
            </a:r>
            <a:r>
              <a:rPr lang="en-US" dirty="0" smtClean="0"/>
              <a:t>.</a:t>
            </a:r>
            <a:endParaRPr lang="hu-HU" dirty="0" smtClean="0"/>
          </a:p>
          <a:p>
            <a:pPr marL="0" indent="0">
              <a:buNone/>
            </a:pPr>
            <a:r>
              <a:rPr lang="en-US" dirty="0" err="1"/>
              <a:t>Itthonmaradásra</a:t>
            </a:r>
            <a:r>
              <a:rPr lang="en-US" dirty="0"/>
              <a:t>, </a:t>
            </a:r>
            <a:r>
              <a:rPr lang="en-US" dirty="0" err="1"/>
              <a:t>építő</a:t>
            </a:r>
            <a:r>
              <a:rPr lang="en-US" dirty="0"/>
              <a:t> </a:t>
            </a:r>
            <a:r>
              <a:rPr lang="en-US" dirty="0" err="1"/>
              <a:t>cselekvő</a:t>
            </a:r>
            <a:r>
              <a:rPr lang="en-US" dirty="0"/>
              <a:t> </a:t>
            </a:r>
            <a:r>
              <a:rPr lang="en-US" dirty="0" err="1"/>
              <a:t>munkára</a:t>
            </a:r>
            <a:r>
              <a:rPr lang="en-US" dirty="0"/>
              <a:t>, </a:t>
            </a:r>
            <a:r>
              <a:rPr lang="en-US" dirty="0" err="1"/>
              <a:t>állampolgári</a:t>
            </a:r>
            <a:r>
              <a:rPr lang="en-US" dirty="0"/>
              <a:t> </a:t>
            </a:r>
            <a:r>
              <a:rPr lang="en-US" dirty="0" err="1"/>
              <a:t>lojalitásra</a:t>
            </a:r>
            <a:r>
              <a:rPr lang="en-US" dirty="0"/>
              <a:t> </a:t>
            </a:r>
            <a:r>
              <a:rPr lang="en-US" dirty="0" err="1"/>
              <a:t>szólít</a:t>
            </a:r>
            <a:r>
              <a:rPr lang="en-US" dirty="0"/>
              <a:t> </a:t>
            </a:r>
            <a:r>
              <a:rPr lang="en-US" dirty="0" err="1"/>
              <a:t>fel</a:t>
            </a:r>
            <a:r>
              <a:rPr lang="en-US" dirty="0"/>
              <a:t>: </a:t>
            </a:r>
            <a:endParaRPr lang="hu-HU" dirty="0" smtClean="0"/>
          </a:p>
          <a:p>
            <a:pPr marL="0" indent="0">
              <a:buNone/>
            </a:pPr>
            <a:r>
              <a:rPr lang="hu-HU" dirty="0"/>
              <a:t>(</a:t>
            </a:r>
            <a:r>
              <a:rPr lang="hu-HU" dirty="0" smtClean="0"/>
              <a:t>Kiáltó szó – idézet)</a:t>
            </a:r>
            <a:endParaRPr lang="en-US" dirty="0"/>
          </a:p>
          <a:p>
            <a:pPr marL="0" indent="0">
              <a:buNone/>
            </a:pPr>
            <a:endParaRPr lang="en-US" sz="2000" dirty="0"/>
          </a:p>
        </p:txBody>
      </p:sp>
    </p:spTree>
    <p:extLst>
      <p:ext uri="{BB962C8B-B14F-4D97-AF65-F5344CB8AC3E}">
        <p14:creationId xmlns:p14="http://schemas.microsoft.com/office/powerpoint/2010/main" val="34885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A transzilvanizmus mint összekötő és ellentmondásos gondolat</a:t>
            </a:r>
            <a:endParaRPr lang="en-US" dirty="0"/>
          </a:p>
        </p:txBody>
      </p:sp>
      <p:sp>
        <p:nvSpPr>
          <p:cNvPr id="3" name="Content Placeholder 2"/>
          <p:cNvSpPr>
            <a:spLocks noGrp="1"/>
          </p:cNvSpPr>
          <p:nvPr>
            <p:ph idx="1"/>
          </p:nvPr>
        </p:nvSpPr>
        <p:spPr/>
        <p:txBody>
          <a:bodyPr/>
          <a:lstStyle/>
          <a:p>
            <a:r>
              <a:rPr lang="hu-HU" dirty="0" smtClean="0"/>
              <a:t>Konzervatívok (pl. Bánffy Miklós, Makkai Sándor), polgári liberálisok, </a:t>
            </a:r>
            <a:r>
              <a:rPr lang="en-US" dirty="0" err="1"/>
              <a:t>radikálisok</a:t>
            </a:r>
            <a:r>
              <a:rPr lang="en-US" dirty="0"/>
              <a:t> </a:t>
            </a:r>
            <a:r>
              <a:rPr lang="en-US" dirty="0" smtClean="0"/>
              <a:t>(</a:t>
            </a:r>
            <a:r>
              <a:rPr lang="en-US" dirty="0"/>
              <a:t>pl. </a:t>
            </a:r>
            <a:r>
              <a:rPr lang="en-US" dirty="0" err="1"/>
              <a:t>Kuncz</a:t>
            </a:r>
            <a:r>
              <a:rPr lang="en-US" dirty="0"/>
              <a:t> </a:t>
            </a:r>
            <a:r>
              <a:rPr lang="en-US" dirty="0" err="1"/>
              <a:t>Aladár</a:t>
            </a:r>
            <a:r>
              <a:rPr lang="en-US" dirty="0"/>
              <a:t>, </a:t>
            </a:r>
            <a:r>
              <a:rPr lang="en-US" dirty="0" err="1"/>
              <a:t>Áprily</a:t>
            </a:r>
            <a:r>
              <a:rPr lang="en-US" dirty="0"/>
              <a:t> Lajos, </a:t>
            </a:r>
            <a:r>
              <a:rPr lang="en-US" dirty="0" err="1"/>
              <a:t>Ligeti</a:t>
            </a:r>
            <a:r>
              <a:rPr lang="en-US" dirty="0"/>
              <a:t> </a:t>
            </a:r>
            <a:r>
              <a:rPr lang="en-US" dirty="0" err="1"/>
              <a:t>Ernő</a:t>
            </a:r>
            <a:r>
              <a:rPr lang="en-US" dirty="0"/>
              <a:t>), </a:t>
            </a:r>
            <a:r>
              <a:rPr lang="en-US" dirty="0" smtClean="0"/>
              <a:t>„</a:t>
            </a:r>
            <a:r>
              <a:rPr lang="en-US" dirty="0" err="1" smtClean="0"/>
              <a:t>népi</a:t>
            </a:r>
            <a:r>
              <a:rPr lang="en-US" dirty="0"/>
              <a:t>" </a:t>
            </a:r>
            <a:r>
              <a:rPr lang="en-US" dirty="0" err="1" smtClean="0"/>
              <a:t>radikálisok</a:t>
            </a:r>
            <a:r>
              <a:rPr lang="en-US" dirty="0" smtClean="0"/>
              <a:t> (</a:t>
            </a:r>
            <a:r>
              <a:rPr lang="en-US" dirty="0" err="1"/>
              <a:t>pl.Tamási</a:t>
            </a:r>
            <a:r>
              <a:rPr lang="en-US" dirty="0"/>
              <a:t> </a:t>
            </a:r>
            <a:r>
              <a:rPr lang="en-US" dirty="0" err="1"/>
              <a:t>Áron</a:t>
            </a:r>
            <a:r>
              <a:rPr lang="en-US" dirty="0"/>
              <a:t>, </a:t>
            </a:r>
            <a:r>
              <a:rPr lang="en-US" dirty="0" err="1"/>
              <a:t>Kacsó</a:t>
            </a:r>
            <a:r>
              <a:rPr lang="en-US" dirty="0"/>
              <a:t> </a:t>
            </a:r>
            <a:r>
              <a:rPr lang="en-US" dirty="0" err="1"/>
              <a:t>Sándor</a:t>
            </a:r>
            <a:r>
              <a:rPr lang="en-US" dirty="0"/>
              <a:t>, </a:t>
            </a:r>
            <a:r>
              <a:rPr lang="en-US" dirty="0" err="1"/>
              <a:t>Szentimrei</a:t>
            </a:r>
            <a:r>
              <a:rPr lang="en-US" dirty="0"/>
              <a:t> </a:t>
            </a:r>
            <a:r>
              <a:rPr lang="en-US" dirty="0" err="1" smtClean="0"/>
              <a:t>Jenő</a:t>
            </a:r>
            <a:r>
              <a:rPr lang="hu-HU" dirty="0" smtClean="0"/>
              <a:t>);</a:t>
            </a:r>
          </a:p>
          <a:p>
            <a:r>
              <a:rPr lang="hu-HU" dirty="0" smtClean="0"/>
              <a:t>A</a:t>
            </a:r>
            <a:r>
              <a:rPr lang="hu-HU" dirty="0" smtClean="0">
                <a:solidFill>
                  <a:srgbClr val="00B050"/>
                </a:solidFill>
              </a:rPr>
              <a:t> politikában </a:t>
            </a:r>
            <a:r>
              <a:rPr lang="hu-HU" dirty="0" smtClean="0"/>
              <a:t>a </a:t>
            </a:r>
            <a:r>
              <a:rPr lang="en-US" dirty="0" err="1"/>
              <a:t>transzilvanizmus</a:t>
            </a:r>
            <a:r>
              <a:rPr lang="en-US" dirty="0"/>
              <a:t> </a:t>
            </a:r>
            <a:r>
              <a:rPr lang="en-US" dirty="0" err="1"/>
              <a:t>céljai</a:t>
            </a:r>
            <a:r>
              <a:rPr lang="en-US" dirty="0"/>
              <a:t> a </a:t>
            </a:r>
            <a:r>
              <a:rPr lang="en-US" dirty="0" err="1"/>
              <a:t>politikai</a:t>
            </a:r>
            <a:r>
              <a:rPr lang="en-US" dirty="0"/>
              <a:t> </a:t>
            </a:r>
            <a:r>
              <a:rPr lang="en-US" dirty="0" err="1"/>
              <a:t>konstelláció</a:t>
            </a:r>
            <a:r>
              <a:rPr lang="en-US" dirty="0"/>
              <a:t> </a:t>
            </a:r>
            <a:r>
              <a:rPr lang="en-US" dirty="0" err="1"/>
              <a:t>függvényében</a:t>
            </a:r>
            <a:r>
              <a:rPr lang="en-US" dirty="0"/>
              <a:t> </a:t>
            </a:r>
            <a:r>
              <a:rPr lang="en-US" dirty="0" err="1" smtClean="0"/>
              <a:t>változtak</a:t>
            </a:r>
            <a:r>
              <a:rPr lang="hu-HU" dirty="0" smtClean="0"/>
              <a:t> (</a:t>
            </a:r>
            <a:r>
              <a:rPr lang="en-US" dirty="0" err="1"/>
              <a:t>autonómia</a:t>
            </a:r>
            <a:r>
              <a:rPr lang="en-US" dirty="0"/>
              <a:t> </a:t>
            </a:r>
            <a:r>
              <a:rPr lang="en-US" dirty="0" err="1" smtClean="0"/>
              <a:t>érvényesítése</a:t>
            </a:r>
            <a:r>
              <a:rPr lang="hu-HU" dirty="0" smtClean="0"/>
              <a:t>, </a:t>
            </a:r>
            <a:r>
              <a:rPr lang="en-US" dirty="0" smtClean="0"/>
              <a:t>a </a:t>
            </a:r>
            <a:r>
              <a:rPr lang="en-US" dirty="0"/>
              <a:t>20-as </a:t>
            </a:r>
            <a:r>
              <a:rPr lang="en-US" dirty="0" err="1"/>
              <a:t>években</a:t>
            </a:r>
            <a:r>
              <a:rPr lang="en-US" dirty="0"/>
              <a:t> </a:t>
            </a:r>
            <a:r>
              <a:rPr lang="en-US" dirty="0" err="1"/>
              <a:t>már</a:t>
            </a:r>
            <a:r>
              <a:rPr lang="en-US" dirty="0"/>
              <a:t> </a:t>
            </a:r>
            <a:r>
              <a:rPr lang="en-US" dirty="0" err="1"/>
              <a:t>csak</a:t>
            </a:r>
            <a:r>
              <a:rPr lang="en-US" dirty="0"/>
              <a:t> a </a:t>
            </a:r>
            <a:r>
              <a:rPr lang="en-US" dirty="0" err="1"/>
              <a:t>kisebbségi</a:t>
            </a:r>
            <a:r>
              <a:rPr lang="en-US" dirty="0"/>
              <a:t> </a:t>
            </a:r>
            <a:r>
              <a:rPr lang="en-US" dirty="0" err="1"/>
              <a:t>érdekvédelmi</a:t>
            </a:r>
            <a:r>
              <a:rPr lang="en-US" dirty="0"/>
              <a:t> </a:t>
            </a:r>
            <a:r>
              <a:rPr lang="en-US" dirty="0" err="1"/>
              <a:t>harc</a:t>
            </a:r>
            <a:r>
              <a:rPr lang="en-US" dirty="0"/>
              <a:t> </a:t>
            </a:r>
            <a:r>
              <a:rPr lang="en-US" dirty="0" err="1"/>
              <a:t>rész-célkitűzéseit</a:t>
            </a:r>
            <a:r>
              <a:rPr lang="en-US" dirty="0"/>
              <a:t> </a:t>
            </a:r>
            <a:r>
              <a:rPr lang="en-US" dirty="0" err="1"/>
              <a:t>tartották</a:t>
            </a:r>
            <a:r>
              <a:rPr lang="en-US" dirty="0"/>
              <a:t> </a:t>
            </a:r>
            <a:r>
              <a:rPr lang="en-US" dirty="0" err="1"/>
              <a:t>szem</a:t>
            </a:r>
            <a:r>
              <a:rPr lang="en-US" dirty="0"/>
              <a:t> </a:t>
            </a:r>
            <a:r>
              <a:rPr lang="en-US" dirty="0" err="1" smtClean="0"/>
              <a:t>előtt</a:t>
            </a:r>
            <a:r>
              <a:rPr lang="hu-HU" dirty="0" smtClean="0"/>
              <a:t>, a</a:t>
            </a:r>
            <a:r>
              <a:rPr lang="en-US" dirty="0" smtClean="0"/>
              <a:t> </a:t>
            </a:r>
            <a:r>
              <a:rPr lang="en-US" dirty="0"/>
              <a:t>II. </a:t>
            </a:r>
            <a:r>
              <a:rPr lang="en-US" dirty="0" err="1"/>
              <a:t>világháborúhoz</a:t>
            </a:r>
            <a:r>
              <a:rPr lang="en-US" dirty="0"/>
              <a:t> </a:t>
            </a:r>
            <a:r>
              <a:rPr lang="en-US" dirty="0" err="1"/>
              <a:t>közeledve</a:t>
            </a:r>
            <a:r>
              <a:rPr lang="en-US" dirty="0"/>
              <a:t> </a:t>
            </a:r>
            <a:r>
              <a:rPr lang="en-US" dirty="0" err="1"/>
              <a:t>felerősödtek</a:t>
            </a:r>
            <a:r>
              <a:rPr lang="en-US" dirty="0"/>
              <a:t> a </a:t>
            </a:r>
            <a:r>
              <a:rPr lang="en-US" dirty="0" err="1"/>
              <a:t>területi</a:t>
            </a:r>
            <a:r>
              <a:rPr lang="en-US" dirty="0"/>
              <a:t> </a:t>
            </a:r>
            <a:r>
              <a:rPr lang="en-US" dirty="0" err="1"/>
              <a:t>revíziós</a:t>
            </a:r>
            <a:r>
              <a:rPr lang="en-US" dirty="0"/>
              <a:t> </a:t>
            </a:r>
            <a:r>
              <a:rPr lang="en-US" dirty="0" err="1"/>
              <a:t>törekvések</a:t>
            </a:r>
            <a:r>
              <a:rPr lang="en-US" dirty="0" smtClean="0"/>
              <a:t>.</a:t>
            </a:r>
            <a:r>
              <a:rPr lang="hu-HU" dirty="0" smtClean="0"/>
              <a:t>)</a:t>
            </a:r>
          </a:p>
          <a:p>
            <a:r>
              <a:rPr lang="hu-HU" dirty="0" smtClean="0"/>
              <a:t>Az </a:t>
            </a:r>
            <a:r>
              <a:rPr lang="hu-HU" dirty="0" smtClean="0">
                <a:solidFill>
                  <a:srgbClr val="00B050"/>
                </a:solidFill>
              </a:rPr>
              <a:t>irodalmi transzilvanizmus </a:t>
            </a:r>
            <a:r>
              <a:rPr lang="hu-HU" dirty="0" smtClean="0"/>
              <a:t>esetében többféle </a:t>
            </a:r>
            <a:r>
              <a:rPr lang="en-US" dirty="0" err="1" smtClean="0"/>
              <a:t>meghatározá</a:t>
            </a:r>
            <a:r>
              <a:rPr lang="hu-HU" dirty="0" smtClean="0"/>
              <a:t>s született</a:t>
            </a:r>
            <a:r>
              <a:rPr lang="en-US" dirty="0" smtClean="0"/>
              <a:t>, </a:t>
            </a:r>
            <a:r>
              <a:rPr lang="en-US" dirty="0"/>
              <a:t>de a </a:t>
            </a:r>
            <a:r>
              <a:rPr lang="en-US" dirty="0" err="1"/>
              <a:t>tudományos</a:t>
            </a:r>
            <a:r>
              <a:rPr lang="en-US" dirty="0"/>
              <a:t>, </a:t>
            </a:r>
            <a:r>
              <a:rPr lang="en-US" dirty="0" err="1"/>
              <a:t>szakszerű</a:t>
            </a:r>
            <a:r>
              <a:rPr lang="en-US" dirty="0"/>
              <a:t> </a:t>
            </a:r>
            <a:r>
              <a:rPr lang="en-US" dirty="0" err="1"/>
              <a:t>definíciók</a:t>
            </a:r>
            <a:r>
              <a:rPr lang="en-US" dirty="0"/>
              <a:t> </a:t>
            </a:r>
            <a:r>
              <a:rPr lang="en-US" dirty="0" err="1"/>
              <a:t>helyett</a:t>
            </a:r>
            <a:r>
              <a:rPr lang="en-US" dirty="0"/>
              <a:t> </a:t>
            </a:r>
            <a:r>
              <a:rPr lang="en-US" dirty="0" err="1" smtClean="0"/>
              <a:t>érzelmektől</a:t>
            </a:r>
            <a:r>
              <a:rPr lang="en-US" dirty="0" smtClean="0"/>
              <a:t> </a:t>
            </a:r>
            <a:r>
              <a:rPr lang="en-US" dirty="0" err="1"/>
              <a:t>átfűtött</a:t>
            </a:r>
            <a:r>
              <a:rPr lang="en-US" dirty="0"/>
              <a:t>  </a:t>
            </a:r>
            <a:r>
              <a:rPr lang="en-US" dirty="0" err="1"/>
              <a:t>poétikai</a:t>
            </a:r>
            <a:r>
              <a:rPr lang="en-US" dirty="0"/>
              <a:t>, </a:t>
            </a:r>
            <a:r>
              <a:rPr lang="en-US" dirty="0" err="1"/>
              <a:t>publicisztikai</a:t>
            </a:r>
            <a:r>
              <a:rPr lang="en-US" dirty="0"/>
              <a:t> </a:t>
            </a:r>
            <a:r>
              <a:rPr lang="en-US" dirty="0" err="1"/>
              <a:t>megfogalmazások</a:t>
            </a:r>
            <a:r>
              <a:rPr lang="en-US" dirty="0"/>
              <a:t>  </a:t>
            </a:r>
            <a:r>
              <a:rPr lang="en-US" dirty="0" err="1"/>
              <a:t>próbáltak</a:t>
            </a:r>
            <a:r>
              <a:rPr lang="en-US" dirty="0"/>
              <a:t> </a:t>
            </a:r>
            <a:r>
              <a:rPr lang="en-US" dirty="0" err="1"/>
              <a:t>rávilágítani</a:t>
            </a:r>
            <a:r>
              <a:rPr lang="en-US" dirty="0"/>
              <a:t> </a:t>
            </a:r>
            <a:r>
              <a:rPr lang="en-US" dirty="0" err="1"/>
              <a:t>lényegére</a:t>
            </a:r>
            <a:r>
              <a:rPr lang="en-US" dirty="0"/>
              <a:t>.</a:t>
            </a:r>
          </a:p>
          <a:p>
            <a:endParaRPr lang="en-US" dirty="0"/>
          </a:p>
        </p:txBody>
      </p:sp>
    </p:spTree>
    <p:extLst>
      <p:ext uri="{BB962C8B-B14F-4D97-AF65-F5344CB8AC3E}">
        <p14:creationId xmlns:p14="http://schemas.microsoft.com/office/powerpoint/2010/main" val="1600932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3128</TotalTime>
  <Words>6391</Words>
  <Application>Microsoft Office PowerPoint</Application>
  <PresentationFormat>Widescreen</PresentationFormat>
  <Paragraphs>287</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Calibri</vt:lpstr>
      <vt:lpstr>Century Gothic</vt:lpstr>
      <vt:lpstr>Garamond</vt:lpstr>
      <vt:lpstr>Times New Roman</vt:lpstr>
      <vt:lpstr>Savon</vt:lpstr>
      <vt:lpstr>Kós károly transzilvanizmusa KMTKE Magyartanári tábor  Sátoraljaújhely, 2021 július 17-21. Gál Gyöngyi</vt:lpstr>
      <vt:lpstr>Kós Károly (1883-1977)</vt:lpstr>
      <vt:lpstr>Kós károly transzilvanizmusa</vt:lpstr>
      <vt:lpstr>Mi is a transzilvanizmus? </vt:lpstr>
      <vt:lpstr>...gyökerei:</vt:lpstr>
      <vt:lpstr>...gyökerei...</vt:lpstr>
      <vt:lpstr>Erdély kisebbségi irodalmának születése </vt:lpstr>
      <vt:lpstr>Kiáltó szó Erdély, Bánság, Körös-vidék és Máramaros magyarságához - Kós Károly, Paál Árpád és Zágoni István röpirata, mely 1921. január 23-án Kolozsvárott jelent meg.</vt:lpstr>
      <vt:lpstr>A transzilvanizmus mint összekötő és ellentmondásos gondolat</vt:lpstr>
      <vt:lpstr>A transzilvanizmus teoretikusai; Meghatározások:</vt:lpstr>
      <vt:lpstr>A transzilvanizmus cselekvésprogramja: írói csoportosulások - sajtótermékek, intézmények</vt:lpstr>
      <vt:lpstr>Az újságírás megváltozott szerepe és súlya</vt:lpstr>
      <vt:lpstr>Sajtóorgánumok és írói csoportosulások</vt:lpstr>
      <vt:lpstr>Folyóirat / napilap+melléklet </vt:lpstr>
      <vt:lpstr>Kolozsvár – irodalmi központ 1</vt:lpstr>
      <vt:lpstr>Kolozsvár – irodalmi központ 2</vt:lpstr>
      <vt:lpstr>Kolozsvár – irodalmi központ 3</vt:lpstr>
      <vt:lpstr>Kolozsvár – irodalmi központ 3</vt:lpstr>
      <vt:lpstr>Kolozsvár – irodalmi központ 4</vt:lpstr>
      <vt:lpstr>Kolozsvár – irodalmi központ 4</vt:lpstr>
      <vt:lpstr>Erdélyi Szépmíves Céh 1 </vt:lpstr>
      <vt:lpstr>Az Erdélyi Szépmíves Céh kiadványaiból</vt:lpstr>
      <vt:lpstr>Erdélyi Szépmíves Céh 2</vt:lpstr>
      <vt:lpstr>Az Erdélyi Szépmíves Céh alkotói</vt:lpstr>
      <vt:lpstr>Helikon szabad írói munkaközösség (1926-1944) </vt:lpstr>
      <vt:lpstr>A marosvécsi kastély és Kemény János báró</vt:lpstr>
      <vt:lpstr>Helikon szabad írói munkaközösség első találkozója</vt:lpstr>
      <vt:lpstr>Erdélyi Helikon című folyóirat (1928)</vt:lpstr>
      <vt:lpstr>PowerPoint Presentation</vt:lpstr>
      <vt:lpstr>Erdélyi Magyar Írói Rend (EMÍR) 1933-as megalakulása</vt:lpstr>
      <vt:lpstr>A transzilvanizmus külső, belső, elvi, nemzedéki, ideológiai viták kereszttüzében</vt:lpstr>
      <vt:lpstr>irodalmi skizma pör</vt:lpstr>
      <vt:lpstr>A vita lezárása:</vt:lpstr>
      <vt:lpstr> „Vallani és vállalni”</vt:lpstr>
      <vt:lpstr>A vita folytatódik, alternatívák</vt:lpstr>
      <vt:lpstr>A viták központi kérdései</vt:lpstr>
      <vt:lpstr>Nem lehet, ...  Az 1930-as évek kilátástalan helyzete</vt:lpstr>
      <vt:lpstr>Nem lehet, ... </vt:lpstr>
      <vt:lpstr>„Lehet, mert kell”</vt:lpstr>
      <vt:lpstr>Jelszó és mítosz</vt:lpstr>
      <vt:lpstr>Vitázók...</vt:lpstr>
      <vt:lpstr>...lezárás</vt:lpstr>
      <vt:lpstr>Erdélyi Fiatalok csoportosulás</vt:lpstr>
      <vt:lpstr>Kós Károly - küldetéses ember</vt:lpstr>
      <vt:lpstr>PowerPoint Presentation</vt:lpstr>
      <vt:lpstr>...eszmélése, stílusa:</vt:lpstr>
      <vt:lpstr>Stílusa:</vt:lpstr>
      <vt:lpstr>PowerPoint Presentation</vt:lpstr>
      <vt:lpstr>PowerPoint Presentation</vt:lpstr>
      <vt:lpstr>Sztána, Varjúvár, a„széphalmi mester” </vt:lpstr>
      <vt:lpstr>A kézzel írott könyvek -6 </vt:lpstr>
      <vt:lpstr>„Hiszem, hogy Erdélyben nagyobb szükség lesz rám, mint Budapesten.”</vt:lpstr>
      <vt:lpstr>Sokoldalú szerepvállalás</vt:lpstr>
      <vt:lpstr>Szépirodalmi munkássága </vt:lpstr>
      <vt:lpstr>Varju nemzetség (1925 - ESZC)</vt:lpstr>
      <vt:lpstr>parabola-regény</vt:lpstr>
      <vt:lpstr>A regény szerkezete, tér-, ideje</vt:lpstr>
      <vt:lpstr>„bolond Varjuk”</vt:lpstr>
      <vt:lpstr>Varju Gáspár, Maksai László</vt:lpstr>
      <vt:lpstr>Értékszerkezet</vt:lpstr>
      <vt:lpstr>Tér- és értékszerkezet</vt:lpstr>
      <vt:lpstr>Az elbeszélés sajátosságai</vt:lpstr>
      <vt:lpstr>Budai Nagy Antal históriája</vt:lpstr>
      <vt:lpstr>Az országépítő - 1934</vt:lpstr>
      <vt:lpstr>Kós Károly helye az irodalomban</vt:lpstr>
      <vt:lpstr>...emléke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Kós károly transzilvanizmusa</dc:title>
  <dc:creator>xxx</dc:creator>
  <cp:lastModifiedBy>xxx</cp:lastModifiedBy>
  <cp:revision>100</cp:revision>
  <dcterms:created xsi:type="dcterms:W3CDTF">2021-07-14T19:49:49Z</dcterms:created>
  <dcterms:modified xsi:type="dcterms:W3CDTF">2021-07-17T19:21:53Z</dcterms:modified>
</cp:coreProperties>
</file>