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2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tor Kata" initials="LK" lastIdx="1" clrIdx="0">
    <p:extLst>
      <p:ext uri="{19B8F6BF-5375-455C-9EA6-DF929625EA0E}">
        <p15:presenceInfo xmlns:p15="http://schemas.microsoft.com/office/powerpoint/2012/main" userId="Liktor 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15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8T19:03:06.7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C373-F7C4-4493-BA0D-5CC6C714B4A1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2D3F-640C-4FA5-B6A5-8206B7CF06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72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2D3F-640C-4FA5-B6A5-8206B7CF06F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93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7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01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59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21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318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28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58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28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49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11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57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79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8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5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77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78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82A603-FD43-4A49-881E-181B3515EF1B}" type="datetimeFigureOut">
              <a:rPr lang="hu-HU" smtClean="0"/>
              <a:t>2019. 07. 18.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E44A99-4903-4D2B-9D6C-B48594EC3BE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7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843BE21-5451-4BA9-92E4-7E37DAA8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1787293"/>
            <a:ext cx="9031484" cy="3467282"/>
          </a:xfrm>
        </p:spPr>
        <p:txBody>
          <a:bodyPr anchor="b">
            <a:normAutofit fontScale="90000"/>
          </a:bodyPr>
          <a:lstStyle/>
          <a:p>
            <a:br>
              <a:rPr lang="hu-HU" sz="4800" b="1" cap="small" spc="200" dirty="0">
                <a:latin typeface="Georgia" panose="02040502050405020303" pitchFamily="18" charset="0"/>
              </a:rPr>
            </a:br>
            <a:r>
              <a:rPr lang="hu-HU" sz="4800" b="1" cap="small" spc="200" dirty="0">
                <a:latin typeface="Georgia" panose="02040502050405020303" pitchFamily="18" charset="0"/>
              </a:rPr>
              <a:t>Meghatározó </a:t>
            </a:r>
            <a:br>
              <a:rPr lang="hu-HU" sz="4800" b="1" cap="small" spc="200" dirty="0">
                <a:latin typeface="Georgia" panose="02040502050405020303" pitchFamily="18" charset="0"/>
              </a:rPr>
            </a:br>
            <a:r>
              <a:rPr lang="hu-HU" sz="4800" b="1" cap="small" spc="200" dirty="0">
                <a:latin typeface="Georgia" panose="02040502050405020303" pitchFamily="18" charset="0"/>
              </a:rPr>
              <a:t>magyar sorskérdések ábrázolása Jókai Anna regényeiben</a:t>
            </a:r>
            <a:br>
              <a:rPr lang="hu-HU" sz="4400" b="1" cap="small" spc="200" dirty="0">
                <a:latin typeface="Georgia" panose="02040502050405020303" pitchFamily="18" charset="0"/>
              </a:rPr>
            </a:br>
            <a:br>
              <a:rPr lang="hu-HU" sz="4400" b="1" cap="small" spc="200" dirty="0">
                <a:latin typeface="Georgia" panose="02040502050405020303" pitchFamily="18" charset="0"/>
              </a:rPr>
            </a:br>
            <a:r>
              <a:rPr lang="hu-HU" sz="4000" b="1" cap="small" dirty="0">
                <a:solidFill>
                  <a:srgbClr val="2A1A00"/>
                </a:solidFill>
                <a:latin typeface="Georgia" panose="02040502050405020303" pitchFamily="18" charset="0"/>
              </a:rPr>
              <a:t>Napok, </a:t>
            </a:r>
            <a:br>
              <a:rPr lang="hu-HU" sz="4000" b="1" cap="small" dirty="0">
                <a:solidFill>
                  <a:srgbClr val="2A1A00"/>
                </a:solidFill>
                <a:latin typeface="Georgia" panose="02040502050405020303" pitchFamily="18" charset="0"/>
              </a:rPr>
            </a:br>
            <a:r>
              <a:rPr lang="hu-HU" sz="4000" b="1" cap="small" dirty="0">
                <a:solidFill>
                  <a:srgbClr val="2A1A00"/>
                </a:solidFill>
                <a:latin typeface="Georgia" panose="02040502050405020303" pitchFamily="18" charset="0"/>
              </a:rPr>
              <a:t>Szegény Sudár Anna</a:t>
            </a:r>
            <a:br>
              <a:rPr lang="hu-HU" sz="4400" dirty="0">
                <a:solidFill>
                  <a:srgbClr val="2A1A00"/>
                </a:solidFill>
                <a:latin typeface="Georgia" panose="02040502050405020303" pitchFamily="18" charset="0"/>
              </a:rPr>
            </a:br>
            <a:endParaRPr lang="hu-HU" sz="4400" b="1" cap="small" spc="200" dirty="0">
              <a:latin typeface="Georgia" panose="02040502050405020303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356FA70-6BC1-438B-94A6-BFE72D65B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666" y="5493376"/>
            <a:ext cx="10039546" cy="1180801"/>
          </a:xfrm>
        </p:spPr>
        <p:txBody>
          <a:bodyPr anchor="ctr">
            <a:noAutofit/>
          </a:bodyPr>
          <a:lstStyle/>
          <a:p>
            <a:pPr algn="r"/>
            <a:r>
              <a:rPr lang="hu-HU" dirty="0">
                <a:solidFill>
                  <a:srgbClr val="2A1A00"/>
                </a:solidFill>
                <a:latin typeface="Georgia" panose="02040502050405020303" pitchFamily="18" charset="0"/>
              </a:rPr>
              <a:t>Liktor Katalin</a:t>
            </a:r>
          </a:p>
          <a:p>
            <a:pPr algn="r"/>
            <a:r>
              <a:rPr lang="hu-HU" sz="1600" b="0" dirty="0">
                <a:solidFill>
                  <a:srgbClr val="2A1A00"/>
                </a:solidFill>
                <a:latin typeface="Georgia" panose="02040502050405020303" pitchFamily="18" charset="0"/>
              </a:rPr>
              <a:t>KMTKE VII. Nyári Tanártovábbképző Konferencia</a:t>
            </a:r>
          </a:p>
          <a:p>
            <a:pPr algn="r"/>
            <a:r>
              <a:rPr lang="hu-HU" sz="1600" b="0" dirty="0">
                <a:solidFill>
                  <a:srgbClr val="2A1A00"/>
                </a:solidFill>
                <a:latin typeface="Georgia" panose="02040502050405020303" pitchFamily="18" charset="0"/>
              </a:rPr>
              <a:t>Sátoraljaújhely, 2019. július 22-27.</a:t>
            </a:r>
          </a:p>
        </p:txBody>
      </p:sp>
    </p:spTree>
    <p:extLst>
      <p:ext uri="{BB962C8B-B14F-4D97-AF65-F5344CB8AC3E}">
        <p14:creationId xmlns:p14="http://schemas.microsoft.com/office/powerpoint/2010/main" val="35188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BAB8F1C-768E-4D82-A562-77E80E00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hu-HU" cap="small" dirty="0">
                <a:latin typeface="Georgia" panose="02040502050405020303" pitchFamily="18" charset="0"/>
              </a:rPr>
              <a:t>Jókai Anna </a:t>
            </a:r>
            <a:br>
              <a:rPr lang="hu-HU" cap="small" dirty="0">
                <a:latin typeface="Georgia" panose="02040502050405020303" pitchFamily="18" charset="0"/>
              </a:rPr>
            </a:br>
            <a:r>
              <a:rPr lang="hu-HU" sz="4000" cap="small" dirty="0">
                <a:latin typeface="Georgia" panose="02040502050405020303" pitchFamily="18" charset="0"/>
              </a:rPr>
              <a:t>(1932-2017)</a:t>
            </a:r>
            <a:endParaRPr lang="hu-HU" cap="small" dirty="0">
              <a:latin typeface="Georgia" panose="020405020504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CF578C-4EE4-4E50-BF1A-9AB9C9AF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54" y="2443141"/>
            <a:ext cx="6306309" cy="3930227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„igehirdető alkotó ember”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Körönkívüliség → kizártság-érzet</a:t>
            </a:r>
          </a:p>
          <a:p>
            <a:r>
              <a:rPr lang="hu-H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spirituális realizmus</a:t>
            </a:r>
          </a:p>
          <a:p>
            <a:r>
              <a:rPr lang="hu-H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„Amit mondok, amit írok: vetés”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Őszinteség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hiteles, realisztikus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főkönyvelő → magyar-történelem szak → tanári hivatás 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Kép 4" descr="A képen nő, személy, modellt állás, fénykép látható&#10;&#10;Automatikusan generált leírás">
            <a:extLst>
              <a:ext uri="{FF2B5EF4-FFF2-40B4-BE49-F238E27FC236}">
                <a16:creationId xmlns:a16="http://schemas.microsoft.com/office/drawing/2014/main" id="{99F139DA-A471-4D8A-B5B8-9F806B26B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6" y="484632"/>
            <a:ext cx="3386023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A07A52-A8F4-481D-9FD1-7F2A8D0A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hu-HU" sz="4300" cap="small" dirty="0">
                <a:latin typeface="Georgia" panose="02040502050405020303" pitchFamily="18" charset="0"/>
              </a:rPr>
              <a:t>Jókai Anna műveinek átfogó bemutatása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5F10B8-FFE5-4992-8E20-0E3D8EBB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2253826"/>
            <a:ext cx="6492240" cy="44734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Magyaróra, Családi kör , Kötél nélkül, Általános Foglalkoztató 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(1966-1967)</a:t>
            </a:r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4447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 (1968) c. regény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hu-HU" sz="2000" i="1" dirty="0">
                <a:solidFill>
                  <a:schemeClr val="tx1"/>
                </a:solidFill>
                <a:latin typeface="Georgia" panose="02040502050405020303" pitchFamily="18" charset="0"/>
              </a:rPr>
              <a:t>vádirat a szocializmus falára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hu-HU" sz="2000" i="1" dirty="0">
                <a:solidFill>
                  <a:schemeClr val="tx1"/>
                </a:solidFill>
                <a:latin typeface="Georgia" panose="02040502050405020303" pitchFamily="18" charset="0"/>
              </a:rPr>
              <a:t>az Istent fel nem ismerő, matériába rögzült, egymást gyötrő emberek világa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1970 – Írószövetség tagja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„támogatott”</a:t>
            </a:r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Tartozik és követel 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(1970) c. regény</a:t>
            </a:r>
          </a:p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Napok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 (1972) c. regény – „tűrt”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A1B849-D289-450D-B4A6-72AAF5F6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87" y="991279"/>
            <a:ext cx="3656581" cy="48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396349-32EE-42CB-89FA-CBA1B851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hu-HU" sz="4300" cap="small" dirty="0">
                <a:latin typeface="Georgia" panose="02040502050405020303" pitchFamily="18" charset="0"/>
              </a:rPr>
              <a:t>Jókai Anna műveinek átfogó bemutatása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8E9EB0-7261-4826-BC51-1ED2909C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43" y="1960880"/>
            <a:ext cx="6340518" cy="4412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Szeretteink, szerelmeink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(1973)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Mindhalálig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 (1974) </a:t>
            </a:r>
            <a:r>
              <a:rPr lang="hu-HU" dirty="0">
                <a:solidFill>
                  <a:schemeClr val="tx1"/>
                </a:solidFill>
                <a:latin typeface="Century Gothic" panose="020B0502020202020204" pitchFamily="34" charset="0"/>
              </a:rPr>
              <a:t>→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alkotó-lét problémaköre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A reimsi angyal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(novelláskötet, 1975) </a:t>
            </a:r>
            <a:r>
              <a:rPr lang="hu-HU" dirty="0">
                <a:solidFill>
                  <a:schemeClr val="tx1"/>
                </a:solidFill>
                <a:latin typeface="Century Gothic" panose="020B0502020202020204" pitchFamily="34" charset="0"/>
              </a:rPr>
              <a:t>→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legfontosabb írása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A feladat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(1977) </a:t>
            </a:r>
            <a:r>
              <a:rPr lang="hu-HU" dirty="0">
                <a:solidFill>
                  <a:schemeClr val="tx1"/>
                </a:solidFill>
                <a:latin typeface="Century Gothic" panose="020B0502020202020204" pitchFamily="34" charset="0"/>
              </a:rPr>
              <a:t>→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 női lét konfliktusait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A panasz leírása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(1980)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Jákob lajtorjája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(1982)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Vörös és vörös (krónikatöredék az 1980-as évekből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(1983) kisregénye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Jöjjön </a:t>
            </a:r>
            <a:r>
              <a:rPr lang="hu-HU" b="1" dirty="0" err="1">
                <a:solidFill>
                  <a:schemeClr val="tx1"/>
                </a:solidFill>
                <a:latin typeface="Georgia" panose="02040502050405020303" pitchFamily="18" charset="0"/>
              </a:rPr>
              <a:t>Liliputba</a:t>
            </a: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!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(1985) novelláskötet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Georgia" panose="02040502050405020303" pitchFamily="18" charset="0"/>
              </a:rPr>
              <a:t>Szegény Sudár Anna </a:t>
            </a:r>
            <a:r>
              <a:rPr lang="hu-HU" dirty="0">
                <a:solidFill>
                  <a:schemeClr val="tx1"/>
                </a:solidFill>
                <a:latin typeface="Georgia" panose="02040502050405020303" pitchFamily="18" charset="0"/>
              </a:rPr>
              <a:t>(1989) naplóregény</a:t>
            </a:r>
          </a:p>
        </p:txBody>
      </p:sp>
      <p:pic>
        <p:nvPicPr>
          <p:cNvPr id="7" name="Kép 6" descr="A képen épület, kültéri, szobor, szikla látható&#10;&#10;Automatikusan generált leírás">
            <a:extLst>
              <a:ext uri="{FF2B5EF4-FFF2-40B4-BE49-F238E27FC236}">
                <a16:creationId xmlns:a16="http://schemas.microsoft.com/office/drawing/2014/main" id="{C9718D9B-316C-440E-A1CF-CBEA8977A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89" y="928741"/>
            <a:ext cx="4287945" cy="50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3D6E4B-B8D0-4C38-9ACA-3813369D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252729"/>
          </a:xfrm>
        </p:spPr>
        <p:txBody>
          <a:bodyPr>
            <a:normAutofit/>
          </a:bodyPr>
          <a:lstStyle/>
          <a:p>
            <a:r>
              <a:rPr lang="hu-HU" sz="4300" cap="small" dirty="0">
                <a:latin typeface="Georgia" panose="02040502050405020303" pitchFamily="18" charset="0"/>
              </a:rPr>
              <a:t>Napok (1972)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B49ECA-4E19-45A8-99EA-60404062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874180"/>
            <a:ext cx="6306309" cy="3930227"/>
          </a:xfrm>
        </p:spPr>
        <p:txBody>
          <a:bodyPr>
            <a:normAutofit fontScale="92500"/>
          </a:bodyPr>
          <a:lstStyle/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Oláh Viktor élet- és fejlődéstörténete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„</a:t>
            </a:r>
            <a:r>
              <a:rPr lang="hu-HU" sz="2400" i="1" dirty="0">
                <a:solidFill>
                  <a:schemeClr val="tx1"/>
                </a:solidFill>
                <a:latin typeface="Georgia" panose="02040502050405020303" pitchFamily="18" charset="0"/>
              </a:rPr>
              <a:t>férfialakba sűrített tudatregény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”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a joyce-i és a tolsztoji regénymodell szintézise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Oláh Viktor tipikus figurájává válik korának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nemzetünk sorskérdéseinek sorstablója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mindennapi ember történelmi </a:t>
            </a:r>
            <a:r>
              <a:rPr lang="hu-H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sodródottságát</a:t>
            </a:r>
            <a:endParaRPr lang="hu-H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elromlott emberi kapcsolatok 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1956 </a:t>
            </a:r>
            <a:r>
              <a:rPr lang="hu-H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→ 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egy nép szabadságharca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CCA2D6-D5C8-43D9-B190-AC1A2C9C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87" y="627022"/>
            <a:ext cx="3656581" cy="56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5C5A36-8B15-4BDC-A9B2-E20F0C28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hu-HU" sz="4300" cap="small" dirty="0">
                <a:latin typeface="Georgia" panose="02040502050405020303" pitchFamily="18" charset="0"/>
              </a:rPr>
              <a:t>Szegény Sudár Anna (1989)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C6DABE-E360-45A1-AB8D-D7DDA6FF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48" y="1975780"/>
            <a:ext cx="6306309" cy="3930227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trianoni trauma mint meghatározó magyar sorskérdés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magyarság és a kereszténység</a:t>
            </a:r>
          </a:p>
          <a:p>
            <a:r>
              <a:rPr lang="hu-H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mikrorealisztikus</a:t>
            </a:r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 ábrázolás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naplószerű regény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öncenzúra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feszültség</a:t>
            </a:r>
          </a:p>
          <a:p>
            <a:r>
              <a:rPr lang="hu-HU" sz="2400" dirty="0">
                <a:solidFill>
                  <a:schemeClr val="tx1"/>
                </a:solidFill>
                <a:latin typeface="Georgia" panose="02040502050405020303" pitchFamily="18" charset="0"/>
              </a:rPr>
              <a:t>sorskatalógus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 descr="A képen fénykép, épület, fekete látható&#10;&#10;Automatikusan generált leírás">
            <a:extLst>
              <a:ext uri="{FF2B5EF4-FFF2-40B4-BE49-F238E27FC236}">
                <a16:creationId xmlns:a16="http://schemas.microsoft.com/office/drawing/2014/main" id="{35D9A3A1-4698-4FD9-864E-EC5BE68F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52" y="484632"/>
            <a:ext cx="3606850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F38B583-FC37-423B-BBA0-5D254249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hu-HU" cap="small" dirty="0">
                <a:latin typeface="Georgia" panose="02040502050405020303" pitchFamily="18" charset="0"/>
              </a:rPr>
              <a:t>Rendszerváltás utáni évek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B66E41-2B14-42FF-BCD6-1D92DE56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1990-1992 </a:t>
            </a:r>
            <a:r>
              <a:rPr lang="hu-HU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→ 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Írószövetség elnöke</a:t>
            </a:r>
          </a:p>
          <a:p>
            <a:r>
              <a:rPr lang="hu-HU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Ne féljetek 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(1998)</a:t>
            </a:r>
          </a:p>
          <a:p>
            <a:r>
              <a:rPr lang="hu-HU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Ima Magyarországért 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(2003)</a:t>
            </a:r>
          </a:p>
          <a:p>
            <a:r>
              <a:rPr lang="hu-HU" sz="22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Godot</a:t>
            </a:r>
            <a:r>
              <a:rPr lang="hu-HU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 megjött 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(2007) → szellemi végrendelet, keresztény tanúságtétele</a:t>
            </a:r>
          </a:p>
          <a:p>
            <a:r>
              <a:rPr lang="hu-HU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Éhes Élet 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(2012)</a:t>
            </a:r>
          </a:p>
          <a:p>
            <a:r>
              <a:rPr lang="hu-HU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Átvilágítás</a:t>
            </a:r>
            <a:r>
              <a:rPr lang="hu-HU" sz="2200" dirty="0">
                <a:solidFill>
                  <a:schemeClr val="tx1"/>
                </a:solidFill>
                <a:latin typeface="Georgia" panose="02040502050405020303" pitchFamily="18" charset="0"/>
              </a:rPr>
              <a:t> (2017) önéletrajzi írás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BAA3B9D-0A6A-414C-BF6A-4DBA6436B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87" y="583412"/>
            <a:ext cx="3656581" cy="56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69FAD0CD-DC01-4E6B-B1D2-FFD05457A14B}"/>
              </a:ext>
            </a:extLst>
          </p:cNvPr>
          <p:cNvSpPr txBox="1"/>
          <p:nvPr/>
        </p:nvSpPr>
        <p:spPr>
          <a:xfrm>
            <a:off x="1165370" y="466941"/>
            <a:ext cx="3849689" cy="5496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Bef>
                <a:spcPts val="700"/>
              </a:spcBef>
              <a:buClr>
                <a:schemeClr val="tx2"/>
              </a:buClr>
            </a:pPr>
            <a:r>
              <a:rPr lang="en-US" sz="1900" dirty="0">
                <a:latin typeface="Georgia" panose="02040502050405020303" pitchFamily="18" charset="0"/>
              </a:rPr>
              <a:t>„Az </a:t>
            </a:r>
            <a:r>
              <a:rPr lang="en-US" sz="1900" dirty="0" err="1">
                <a:latin typeface="Georgia" panose="02040502050405020303" pitchFamily="18" charset="0"/>
              </a:rPr>
              <a:t>élet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értelmét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abban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látom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hogy</a:t>
            </a:r>
            <a:r>
              <a:rPr lang="en-US" sz="1900" dirty="0">
                <a:latin typeface="Georgia" panose="02040502050405020303" pitchFamily="18" charset="0"/>
              </a:rPr>
              <a:t> a </a:t>
            </a:r>
            <a:r>
              <a:rPr lang="en-US" sz="1900" dirty="0" err="1">
                <a:latin typeface="Georgia" panose="02040502050405020303" pitchFamily="18" charset="0"/>
              </a:rPr>
              <a:t>bennünk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lévő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építőkövekből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felépítsük</a:t>
            </a:r>
            <a:r>
              <a:rPr lang="en-US" sz="1900" dirty="0">
                <a:latin typeface="Georgia" panose="02040502050405020303" pitchFamily="18" charset="0"/>
              </a:rPr>
              <a:t> a </a:t>
            </a:r>
            <a:r>
              <a:rPr lang="en-US" sz="1900" dirty="0" err="1">
                <a:latin typeface="Georgia" panose="02040502050405020303" pitchFamily="18" charset="0"/>
              </a:rPr>
              <a:t>magunk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székesegyházát</a:t>
            </a:r>
            <a:r>
              <a:rPr lang="en-US" sz="1900" dirty="0">
                <a:latin typeface="Georgia" panose="02040502050405020303" pitchFamily="18" charset="0"/>
              </a:rPr>
              <a:t>. A </a:t>
            </a:r>
            <a:r>
              <a:rPr lang="en-US" sz="1900" dirty="0" err="1">
                <a:latin typeface="Georgia" panose="02040502050405020303" pitchFamily="18" charset="0"/>
              </a:rPr>
              <a:t>belső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épülés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minden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embernél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más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és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más</a:t>
            </a:r>
            <a:r>
              <a:rPr lang="en-US" sz="1900" dirty="0">
                <a:latin typeface="Georgia" panose="02040502050405020303" pitchFamily="18" charset="0"/>
              </a:rPr>
              <a:t>. </a:t>
            </a:r>
            <a:r>
              <a:rPr lang="en-US" sz="1900" dirty="0" err="1">
                <a:latin typeface="Georgia" panose="02040502050405020303" pitchFamily="18" charset="0"/>
              </a:rPr>
              <a:t>Bennem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ez</a:t>
            </a:r>
            <a:r>
              <a:rPr lang="en-US" sz="1900" dirty="0">
                <a:latin typeface="Georgia" panose="02040502050405020303" pitchFamily="18" charset="0"/>
              </a:rPr>
              <a:t> a </a:t>
            </a:r>
            <a:r>
              <a:rPr lang="en-US" sz="1900" dirty="0" err="1">
                <a:latin typeface="Georgia" panose="02040502050405020303" pitchFamily="18" charset="0"/>
              </a:rPr>
              <a:t>belül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épülő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székesegyház</a:t>
            </a:r>
            <a:r>
              <a:rPr lang="en-US" sz="1900" dirty="0">
                <a:latin typeface="Georgia" panose="02040502050405020303" pitchFamily="18" charset="0"/>
              </a:rPr>
              <a:t> a </a:t>
            </a:r>
            <a:r>
              <a:rPr lang="en-US" sz="1900" dirty="0" err="1">
                <a:latin typeface="Georgia" panose="02040502050405020303" pitchFamily="18" charset="0"/>
              </a:rPr>
              <a:t>pályám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elején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leginkább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egy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gótikus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templomhoz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hasonlított</a:t>
            </a:r>
            <a:r>
              <a:rPr lang="en-US" sz="1900" dirty="0">
                <a:latin typeface="Georgia" panose="02040502050405020303" pitchFamily="18" charset="0"/>
              </a:rPr>
              <a:t>. A </a:t>
            </a:r>
            <a:r>
              <a:rPr lang="en-US" sz="1900" dirty="0" err="1">
                <a:latin typeface="Georgia" panose="02040502050405020303" pitchFamily="18" charset="0"/>
              </a:rPr>
              <a:t>gótika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építészete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az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égbe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nyúlik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olyan</a:t>
            </a:r>
            <a:r>
              <a:rPr lang="en-US" sz="1900" dirty="0">
                <a:latin typeface="Georgia" panose="02040502050405020303" pitchFamily="18" charset="0"/>
              </a:rPr>
              <a:t>, mint </a:t>
            </a:r>
            <a:r>
              <a:rPr lang="en-US" sz="1900" dirty="0" err="1">
                <a:latin typeface="Georgia" panose="02040502050405020303" pitchFamily="18" charset="0"/>
              </a:rPr>
              <a:t>egy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imára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kulcsolt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kéz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vagyis</a:t>
            </a:r>
            <a:r>
              <a:rPr lang="en-US" sz="1900" dirty="0">
                <a:latin typeface="Georgia" panose="02040502050405020303" pitchFamily="18" charset="0"/>
              </a:rPr>
              <a:t> a </a:t>
            </a:r>
            <a:r>
              <a:rPr lang="en-US" sz="1900" dirty="0" err="1">
                <a:latin typeface="Georgia" panose="02040502050405020303" pitchFamily="18" charset="0"/>
              </a:rPr>
              <a:t>világból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eltűnt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Isten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utáni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sóvárgást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fejezi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ki</a:t>
            </a:r>
            <a:r>
              <a:rPr lang="en-US" sz="1900" dirty="0">
                <a:latin typeface="Georgia" panose="02040502050405020303" pitchFamily="18" charset="0"/>
              </a:rPr>
              <a:t>. Az </a:t>
            </a:r>
            <a:r>
              <a:rPr lang="en-US" sz="1900" dirty="0" err="1">
                <a:latin typeface="Georgia" panose="02040502050405020303" pitchFamily="18" charset="0"/>
              </a:rPr>
              <a:t>eltűnt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istenséget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kerestem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akkoriban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akiről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tudtam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hogy</a:t>
            </a:r>
            <a:r>
              <a:rPr lang="en-US" sz="1900" dirty="0">
                <a:latin typeface="Georgia" panose="02040502050405020303" pitchFamily="18" charset="0"/>
              </a:rPr>
              <a:t> van, </a:t>
            </a:r>
            <a:r>
              <a:rPr lang="en-US" sz="1900" dirty="0" err="1">
                <a:latin typeface="Georgia" panose="02040502050405020303" pitchFamily="18" charset="0"/>
              </a:rPr>
              <a:t>csak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rejtekezik</a:t>
            </a:r>
            <a:r>
              <a:rPr lang="en-US" sz="1900" dirty="0">
                <a:latin typeface="Georgia" panose="02040502050405020303" pitchFamily="18" charset="0"/>
              </a:rPr>
              <a:t>.  </a:t>
            </a:r>
            <a:r>
              <a:rPr lang="en-US" sz="1900" dirty="0" err="1">
                <a:latin typeface="Georgia" panose="02040502050405020303" pitchFamily="18" charset="0"/>
              </a:rPr>
              <a:t>Ahogy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haladok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előre</a:t>
            </a:r>
            <a:r>
              <a:rPr lang="en-US" sz="1900" dirty="0">
                <a:latin typeface="Georgia" panose="02040502050405020303" pitchFamily="18" charset="0"/>
              </a:rPr>
              <a:t> a korban, a </a:t>
            </a:r>
            <a:r>
              <a:rPr lang="en-US" sz="1900" dirty="0" err="1">
                <a:latin typeface="Georgia" panose="02040502050405020303" pitchFamily="18" charset="0"/>
              </a:rPr>
              <a:t>bennem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épülő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székesegyház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inkább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egy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csendes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fehérre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meszelt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kápolnává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szelídült</a:t>
            </a:r>
            <a:r>
              <a:rPr lang="en-US" sz="1900" dirty="0">
                <a:latin typeface="Georgia" panose="02040502050405020303" pitchFamily="18" charset="0"/>
              </a:rPr>
              <a:t>, </a:t>
            </a:r>
            <a:r>
              <a:rPr lang="en-US" sz="1900" dirty="0" err="1">
                <a:latin typeface="Georgia" panose="02040502050405020303" pitchFamily="18" charset="0"/>
              </a:rPr>
              <a:t>amibe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otthonosan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visszatért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az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dirty="0" err="1">
                <a:latin typeface="Georgia" panose="02040502050405020303" pitchFamily="18" charset="0"/>
              </a:rPr>
              <a:t>Isten</a:t>
            </a:r>
            <a:r>
              <a:rPr lang="en-US" sz="19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2" name="Tartalom helye 11" descr="A képen személy, szemüveg, viselés, férfi látható&#10;&#10;Automatikusan generált leírás">
            <a:extLst>
              <a:ext uri="{FF2B5EF4-FFF2-40B4-BE49-F238E27FC236}">
                <a16:creationId xmlns:a16="http://schemas.microsoft.com/office/drawing/2014/main" id="{6491D9B0-95CD-496C-A091-4D73E5B3A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r="19230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6FFB62-F24B-4CCE-B58D-B66793C8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6000" b="1" cap="small" dirty="0">
                <a:solidFill>
                  <a:schemeClr val="tx1"/>
                </a:solidFill>
              </a:rPr>
              <a:t>Köszönöm a figyelmet!</a:t>
            </a:r>
          </a:p>
          <a:p>
            <a:pPr algn="ctr"/>
            <a:endParaRPr lang="hu-HU" sz="3600" cap="small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hu-HU" sz="2200" b="1" cap="small" dirty="0">
                <a:solidFill>
                  <a:schemeClr val="tx1"/>
                </a:solidFill>
              </a:rPr>
              <a:t>egylangotadok.blog.hu</a:t>
            </a:r>
          </a:p>
          <a:p>
            <a:pPr marL="0" indent="0" algn="r">
              <a:buNone/>
            </a:pPr>
            <a:endParaRPr lang="hu-HU" sz="2200" b="1" cap="small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hu-HU" sz="2200" b="1" cap="small" dirty="0">
                <a:solidFill>
                  <a:schemeClr val="tx1"/>
                </a:solidFill>
              </a:rPr>
              <a:t>liktorkatalin@kmtke.hu</a:t>
            </a:r>
          </a:p>
        </p:txBody>
      </p:sp>
    </p:spTree>
    <p:extLst>
      <p:ext uri="{BB962C8B-B14F-4D97-AF65-F5344CB8AC3E}">
        <p14:creationId xmlns:p14="http://schemas.microsoft.com/office/powerpoint/2010/main" val="218444646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elvény">
  <a:themeElements>
    <a:clrScheme name="Jelvény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Jelvény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elvény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417</Words>
  <Application>Microsoft Office PowerPoint</Application>
  <PresentationFormat>Szélesvásznú</PresentationFormat>
  <Paragraphs>64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Georgia</vt:lpstr>
      <vt:lpstr>Gill Sans MT</vt:lpstr>
      <vt:lpstr>Impact</vt:lpstr>
      <vt:lpstr>Wingdings 2</vt:lpstr>
      <vt:lpstr>HDOfficeLightV0</vt:lpstr>
      <vt:lpstr>Jelvény</vt:lpstr>
      <vt:lpstr> Meghatározó  magyar sorskérdések ábrázolása Jókai Anna regényeiben  Napok,  Szegény Sudár Anna </vt:lpstr>
      <vt:lpstr>Jókai Anna  (1932-2017)</vt:lpstr>
      <vt:lpstr>Jókai Anna műveinek átfogó bemutatása </vt:lpstr>
      <vt:lpstr>Jókai Anna műveinek átfogó bemutatása </vt:lpstr>
      <vt:lpstr>Napok (1972)</vt:lpstr>
      <vt:lpstr>Szegény Sudár Anna (1989)</vt:lpstr>
      <vt:lpstr>Rendszerváltás utáni évek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Meghatározó magyar sorskérdések ábrázolása  Jókai Anna regényeiben </dc:title>
  <dc:creator>Liktor Kata</dc:creator>
  <cp:lastModifiedBy>Liktor Kata</cp:lastModifiedBy>
  <cp:revision>8</cp:revision>
  <dcterms:created xsi:type="dcterms:W3CDTF">2019-07-18T15:15:08Z</dcterms:created>
  <dcterms:modified xsi:type="dcterms:W3CDTF">2019-07-22T18:39:08Z</dcterms:modified>
</cp:coreProperties>
</file>